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notesSlides/notesSlide26.xml" ContentType="application/vnd.openxmlformats-officedocument.presentationml.notesSlide+xml"/>
  <Override PartName="/ppt/tags/tag27.xml" ContentType="application/vnd.openxmlformats-officedocument.presentationml.tags+xml"/>
  <Override PartName="/ppt/notesSlides/notesSlide27.xml" ContentType="application/vnd.openxmlformats-officedocument.presentationml.notesSlide+xml"/>
  <Override PartName="/ppt/tags/tag2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notesSlides/notesSlide34.xml" ContentType="application/vnd.openxmlformats-officedocument.presentationml.notesSlide+xml"/>
  <Override PartName="/ppt/tags/tag34.xml" ContentType="application/vnd.openxmlformats-officedocument.presentationml.tags+xml"/>
  <Override PartName="/ppt/notesSlides/notesSlide35.xml" ContentType="application/vnd.openxmlformats-officedocument.presentationml.notesSlide+xml"/>
  <Override PartName="/ppt/tags/tag35.xml" ContentType="application/vnd.openxmlformats-officedocument.presentationml.tags+xml"/>
  <Override PartName="/ppt/notesSlides/notesSlide36.xml" ContentType="application/vnd.openxmlformats-officedocument.presentationml.notesSlide+xml"/>
  <Override PartName="/ppt/tags/tag3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6" r:id="rId2"/>
    <p:sldId id="865" r:id="rId3"/>
    <p:sldId id="1302" r:id="rId4"/>
    <p:sldId id="1005" r:id="rId5"/>
    <p:sldId id="1158" r:id="rId6"/>
    <p:sldId id="1360" r:id="rId7"/>
    <p:sldId id="986" r:id="rId8"/>
    <p:sldId id="885" r:id="rId9"/>
    <p:sldId id="1327" r:id="rId10"/>
    <p:sldId id="1347" r:id="rId11"/>
    <p:sldId id="1349" r:id="rId12"/>
    <p:sldId id="1350" r:id="rId13"/>
    <p:sldId id="1351" r:id="rId14"/>
    <p:sldId id="1352" r:id="rId15"/>
    <p:sldId id="1356" r:id="rId16"/>
    <p:sldId id="1357" r:id="rId17"/>
    <p:sldId id="1326" r:id="rId18"/>
    <p:sldId id="852" r:id="rId19"/>
    <p:sldId id="1364" r:id="rId20"/>
    <p:sldId id="1362" r:id="rId21"/>
    <p:sldId id="1361" r:id="rId22"/>
    <p:sldId id="1353" r:id="rId23"/>
    <p:sldId id="1354" r:id="rId24"/>
    <p:sldId id="884" r:id="rId25"/>
    <p:sldId id="886" r:id="rId26"/>
    <p:sldId id="854" r:id="rId27"/>
    <p:sldId id="1194" r:id="rId28"/>
    <p:sldId id="1206" r:id="rId29"/>
    <p:sldId id="1155" r:id="rId30"/>
    <p:sldId id="1203" r:id="rId31"/>
    <p:sldId id="1147" r:id="rId32"/>
    <p:sldId id="1363" r:id="rId33"/>
    <p:sldId id="1204" r:id="rId34"/>
    <p:sldId id="1355" r:id="rId35"/>
    <p:sldId id="1365" r:id="rId36"/>
    <p:sldId id="1426" r:id="rId37"/>
    <p:sldId id="604" r:id="rId38"/>
    <p:sldId id="978" r:id="rId39"/>
    <p:sldId id="1148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876"/>
    <a:srgbClr val="6C043F"/>
    <a:srgbClr val="6600CC"/>
    <a:srgbClr val="680068"/>
    <a:srgbClr val="FFFFFF"/>
    <a:srgbClr val="9E0040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182" autoAdjust="0"/>
  </p:normalViewPr>
  <p:slideViewPr>
    <p:cSldViewPr>
      <p:cViewPr varScale="1">
        <p:scale>
          <a:sx n="65" d="100"/>
          <a:sy n="65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6378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713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0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58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934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8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48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795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1984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F04290D9-1263-4E8B-AE8B-53F8FA190B4A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6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186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3662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7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2035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7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8742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4B673DF-D5BA-4220-AAED-05B1D8E15825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91524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64A828D0-B04E-4306-9ED6-1A5FC2A81C39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3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2394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A6E527AD-CF52-4A22-A10A-35DEC3266C1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679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9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137893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7283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73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5376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866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722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1226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8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29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67891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0327E0EB-70C4-4450-AADA-FDEF4E5D886C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82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2022,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pic>
        <p:nvPicPr>
          <p:cNvPr id="12" name="Picture 47" descr="6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2303463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8" descr="3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13" y="4149725"/>
            <a:ext cx="7620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9" descr="7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237038"/>
            <a:ext cx="620712" cy="14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2022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1.wmf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wmf"/><Relationship Id="rId5" Type="http://schemas.openxmlformats.org/officeDocument/2006/relationships/image" Target="../media/image11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1.wmf"/><Relationship Id="rId5" Type="http://schemas.openxmlformats.org/officeDocument/2006/relationships/image" Target="../media/image11.wmf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28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9.jpg"/><Relationship Id="rId5" Type="http://schemas.openxmlformats.org/officeDocument/2006/relationships/image" Target="../media/image11.wmf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21.wmf"/><Relationship Id="rId5" Type="http://schemas.openxmlformats.org/officeDocument/2006/relationships/image" Target="../media/image11.wmf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21.wmf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image" Target="../media/image32.jpe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1.wav"/><Relationship Id="rId5" Type="http://schemas.openxmlformats.org/officeDocument/2006/relationships/image" Target="../media/image33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1.wav"/><Relationship Id="rId5" Type="http://schemas.openxmlformats.org/officeDocument/2006/relationships/image" Target="../media/image34.jp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3.wav"/><Relationship Id="rId5" Type="http://schemas.openxmlformats.org/officeDocument/2006/relationships/image" Target="../media/image35.jpg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37.jpg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8.jpg"/><Relationship Id="rId5" Type="http://schemas.openxmlformats.org/officeDocument/2006/relationships/image" Target="../media/image36.wmf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39.jpg"/><Relationship Id="rId5" Type="http://schemas.openxmlformats.org/officeDocument/2006/relationships/image" Target="../media/image36.wmf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5" Type="http://schemas.openxmlformats.org/officeDocument/2006/relationships/image" Target="../media/image40.jpe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5" Type="http://schemas.openxmlformats.org/officeDocument/2006/relationships/image" Target="../media/image41.jpe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45.jpg"/><Relationship Id="rId5" Type="http://schemas.openxmlformats.org/officeDocument/2006/relationships/image" Target="../media/image36.wmf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6.jpg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48.jpg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audio" Target="../media/audio1.wav"/><Relationship Id="rId5" Type="http://schemas.openxmlformats.org/officeDocument/2006/relationships/image" Target="../media/image49.jp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image" Target="../media/image50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51.jpg"/><Relationship Id="rId5" Type="http://schemas.openxmlformats.org/officeDocument/2006/relationships/image" Target="../media/image36.wmf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36.wmf"/><Relationship Id="rId5" Type="http://schemas.openxmlformats.org/officeDocument/2006/relationships/image" Target="../media/image52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36.wmf"/><Relationship Id="rId5" Type="http://schemas.openxmlformats.org/officeDocument/2006/relationships/image" Target="../media/image53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audio" Target="../media/audio1.wav"/><Relationship Id="rId5" Type="http://schemas.openxmlformats.org/officeDocument/2006/relationships/image" Target="../media/image54.jpg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55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5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3.jpg"/><Relationship Id="rId5" Type="http://schemas.openxmlformats.org/officeDocument/2006/relationships/image" Target="../media/image11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2.wav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7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wmf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76250"/>
            <a:ext cx="9144000" cy="1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 FUNCIONAL</a:t>
            </a:r>
            <a:r>
              <a:rPr lang="es-PR" altLang="es-PR" sz="24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:</a:t>
            </a:r>
            <a:br>
              <a:rPr lang="es-PR" altLang="es-PR" sz="200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Características</a:t>
            </a:r>
            <a:endParaRPr lang="es-PR" altLang="es-PR" sz="2800" i="1" dirty="0">
              <a:solidFill>
                <a:srgbClr val="E6E6E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608211" y="87275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608212" y="206084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908353" y="2870746"/>
            <a:ext cx="7910582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Activa/integra simultáneamente movimientos que participan con una variedad de constituyentes del cuerpo humano: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331466" y="3984801"/>
            <a:ext cx="770503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Incorpora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diversos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segmentos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cuerpo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Multiarticular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4110002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331466" y="5013176"/>
            <a:ext cx="7705030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Involucra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múltiples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grupos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musculares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5138377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331466" y="5552150"/>
            <a:ext cx="7705030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1100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Entrenamiento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multiplanar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:</a:t>
            </a:r>
          </a:p>
          <a:p>
            <a:pPr algn="l" eaLnBrk="0" hangingPunct="0">
              <a:lnSpc>
                <a:spcPct val="110000"/>
              </a:lnSpc>
            </a:pP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Incorpora</a:t>
            </a:r>
            <a:r>
              <a:rPr lang="en-US" altLang="es-PR" sz="27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los</a:t>
            </a:r>
            <a:r>
              <a:rPr lang="en-US" altLang="es-PR" sz="27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tres</a:t>
            </a:r>
            <a:r>
              <a:rPr lang="en-US" altLang="es-PR" sz="2700" b="1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planos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movimiento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5677351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6252"/>
            <a:ext cx="1771866" cy="22246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5860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608211" y="76470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608212" y="1772816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36345" y="2438698"/>
            <a:ext cx="7910582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de movimientos comunes en los deportes: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259458" y="3284984"/>
            <a:ext cx="7705030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Patrones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movimiento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fundamentales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destrezas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que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inciden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las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actividades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competitivas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338177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5689218"/>
            <a:ext cx="7705030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Los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se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encuentran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un </a:t>
            </a:r>
            <a:r>
              <a:rPr lang="en-US" altLang="es-PR" sz="27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continuo de </a:t>
            </a:r>
            <a:r>
              <a:rPr lang="en-US" altLang="es-PR" sz="27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función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761226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687761" y="4228134"/>
            <a:ext cx="7135625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Se entrenan los movimientos, no algún grupo muscular específico (integra grupos musculares en patrones de movimiento):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Picture 18" descr="Bullets_Arrow-Thin_Green_Right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8" y="426147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1691680" y="5229200"/>
            <a:ext cx="6819650" cy="43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500" b="1" i="1" dirty="0">
                <a:solidFill>
                  <a:srgbClr val="000000"/>
                </a:solidFill>
                <a:latin typeface="Calibri" pitchFamily="34" charset="0"/>
              </a:rPr>
              <a:t>El deporte como un movimiento, no una destreza</a:t>
            </a:r>
            <a:endParaRPr lang="en-US" altLang="es-PR" sz="25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92" y="702729"/>
            <a:ext cx="1499737" cy="153962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877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608211" y="62068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608212" y="148478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836345" y="2006650"/>
            <a:ext cx="7910582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tareas dinámicas sobre superficies inestables (</a:t>
            </a:r>
            <a:r>
              <a:rPr lang="es-PR" altLang="es-PR" sz="2600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Estabilidad Dinámica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259458" y="2852936"/>
            <a:ext cx="7705030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Se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emplean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que se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realizan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bajo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alteraciones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consistentes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la base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apoyo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3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906129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4797152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Ayuda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reataurar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la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propia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estabilidad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(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dinámica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):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69160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259632" y="3717032"/>
            <a:ext cx="7135625" cy="100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Se introducen cantidades controladas de inestabilidad, de manera que el individuo pueda reaccionar</a:t>
            </a:r>
            <a:endParaRPr lang="en-US" altLang="es-PR" sz="2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Text Box 32"/>
          <p:cNvSpPr txBox="1">
            <a:spLocks noChangeArrowheads="1"/>
          </p:cNvSpPr>
          <p:nvPr/>
        </p:nvSpPr>
        <p:spPr bwMode="auto">
          <a:xfrm>
            <a:off x="1687761" y="5374899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Estímulo propioceptivo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1" name="Picture 20" descr="Bullets_Arrow-Thin_Green_Right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8" y="5408237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2"/>
          <p:cNvSpPr txBox="1">
            <a:spLocks noChangeArrowheads="1"/>
          </p:cNvSpPr>
          <p:nvPr/>
        </p:nvSpPr>
        <p:spPr bwMode="auto">
          <a:xfrm>
            <a:off x="1687761" y="5805264"/>
            <a:ext cx="7135625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Se involucra la </a:t>
            </a:r>
            <a:r>
              <a:rPr lang="es-ES" altLang="es-PR" sz="2200" b="1" dirty="0" err="1">
                <a:solidFill>
                  <a:srgbClr val="000000"/>
                </a:solidFill>
                <a:latin typeface="Arial" charset="0"/>
              </a:rPr>
              <a:t>co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-activación de los músculos estabilizadores mientras se realiza el movimiento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3" name="Picture 22" descr="Bullets_Arrow-Thin_Green_Right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598" y="583860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41" y="494482"/>
            <a:ext cx="2069811" cy="1335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81" y="1125638"/>
            <a:ext cx="1230969" cy="9998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5022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845097" y="79577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917106" y="180254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08352" y="2561748"/>
            <a:ext cx="8171556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trabajan los ciclos de estiramiento-acortamiento muscular</a:t>
            </a:r>
          </a:p>
        </p:txBody>
      </p:sp>
      <p:pic>
        <p:nvPicPr>
          <p:cNvPr id="20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2355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908352" y="3626537"/>
            <a:ext cx="8064052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dirige al desarrollo de la fortaleza muscular de naturaleza funcional</a:t>
            </a: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883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08352" y="5383552"/>
            <a:ext cx="7759720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evalúa y entrena la calidad (cualidad) del movimiento</a:t>
            </a:r>
          </a:p>
        </p:txBody>
      </p:sp>
      <p:pic>
        <p:nvPicPr>
          <p:cNvPr id="27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4536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908352" y="4413341"/>
            <a:ext cx="7705030" cy="759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600"/>
              </a:lnSpc>
            </a:pP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Esto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permite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al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atleta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aplicar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la Fortaleza muscular a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una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destreza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deportiva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69" y="476672"/>
            <a:ext cx="2765555" cy="1843703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8518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845097" y="100821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41" name="Title 1"/>
          <p:cNvSpPr>
            <a:spLocks/>
          </p:cNvSpPr>
          <p:nvPr/>
        </p:nvSpPr>
        <p:spPr bwMode="auto">
          <a:xfrm>
            <a:off x="2917106" y="1987501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08352" y="2775933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 la transferencia del entrenamiento a la competencia</a:t>
            </a:r>
          </a:p>
        </p:txBody>
      </p:sp>
      <p:pic>
        <p:nvPicPr>
          <p:cNvPr id="2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377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08352" y="3784045"/>
            <a:ext cx="7615704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Aplicación de la anatomía funcional al entrenamiento físico-Deportivo (</a:t>
            </a:r>
            <a:r>
              <a:rPr lang="es-PR" altLang="es-PR" sz="2800" b="1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p. 2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pic>
        <p:nvPicPr>
          <p:cNvPr id="3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58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908352" y="5110850"/>
            <a:ext cx="775972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enfatiza en lograr un balance entre la fuerza requerida para empujar y halar (</a:t>
            </a:r>
            <a:r>
              <a:rPr lang="es-PR" altLang="es-PR" sz="2800" b="1" i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Boyle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2016, p. 3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266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89355"/>
            <a:ext cx="2382139" cy="1722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24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962295" y="895373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3034304" y="187466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6345" y="2627238"/>
            <a:ext cx="791058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Emplea múltiples modalidades: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942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3183809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sto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incluye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Ejemplos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37002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259632" y="3717032"/>
            <a:ext cx="7344816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Bolas medicinales, bolas estabilizadoras</a:t>
            </a:r>
            <a:r>
              <a:rPr lang="es-ES" altLang="es-PR" sz="2200" i="1" dirty="0">
                <a:solidFill>
                  <a:srgbClr val="000000"/>
                </a:solidFill>
                <a:latin typeface="Arial" charset="0"/>
              </a:rPr>
              <a:t>, BOSU®, superficies </a:t>
            </a: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inestables (entrenamiento de perturbación), bandas elásticas, pesas libres, mancuernas, máquinas, cajas de salto (entrenamiento </a:t>
            </a:r>
            <a:r>
              <a:rPr lang="es-ES" altLang="es-PR" sz="2200" b="1" i="1" dirty="0" err="1">
                <a:solidFill>
                  <a:srgbClr val="000000"/>
                </a:solidFill>
                <a:latin typeface="Arial" charset="0"/>
              </a:rPr>
              <a:t>pliométrico</a:t>
            </a: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), TRX (entrenamiento de suspensión), escaleras de agilidad y otras</a:t>
            </a:r>
            <a:endParaRPr lang="en-US" altLang="es-PR" sz="2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7),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3066181" cy="194164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4648559"/>
      </p:ext>
    </p:extLst>
  </p:cSld>
  <p:clrMapOvr>
    <a:masterClrMapping/>
  </p:clrMapOvr>
  <p:transition spd="slow">
    <p:wheel spokes="1"/>
    <p:sndAc>
      <p:stSnd>
        <p:snd r:embed="rId4" name="wind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/>
          </p:cNvSpPr>
          <p:nvPr/>
        </p:nvSpPr>
        <p:spPr bwMode="auto">
          <a:xfrm>
            <a:off x="2827260" y="97938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899269" y="191549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836345" y="2661746"/>
            <a:ext cx="791058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Entrenamiento no convencional: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393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259458" y="3218317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sto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incluye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- </a:t>
            </a:r>
            <a:r>
              <a:rPr lang="en-US" altLang="es-PR" sz="2700" b="1" i="1" dirty="0" err="1">
                <a:solidFill>
                  <a:srgbClr val="000000"/>
                </a:solidFill>
                <a:latin typeface="Calibri" pitchFamily="34" charset="0"/>
              </a:rPr>
              <a:t>Ejemplos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7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71510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2"/>
          <p:cNvSpPr txBox="1">
            <a:spLocks noChangeArrowheads="1"/>
          </p:cNvSpPr>
          <p:nvPr/>
        </p:nvSpPr>
        <p:spPr bwMode="auto">
          <a:xfrm>
            <a:off x="1259632" y="3812730"/>
            <a:ext cx="7344816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 dirty="0">
                <a:solidFill>
                  <a:srgbClr val="000000"/>
                </a:solidFill>
                <a:latin typeface="Arial" charset="0"/>
              </a:rPr>
              <a:t>Sogas de entrenamiento, bultos/</a:t>
            </a:r>
            <a:r>
              <a:rPr lang="es-ES" altLang="es-PR" sz="2200" i="1" dirty="0">
                <a:solidFill>
                  <a:srgbClr val="000000"/>
                </a:solidFill>
                <a:latin typeface="Arial" charset="0"/>
              </a:rPr>
              <a:t>mochilas de arena, barriles, marrones grandes, gomas grandes de camiones, cadenas de entrenamiento (levantamiento), carretillas de potencia, troncos de árboles (o su equivalencia comercial), yugos de entrenamiento, bastones indios, y otros </a:t>
            </a:r>
            <a:endParaRPr lang="en-US" altLang="es-PR" sz="22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62548" y="5876949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Adaptado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Complete Guide to Functional Training</a:t>
            </a:r>
            <a:r>
              <a:rPr lang="en-US" altLang="es-PR" sz="1200" b="0" dirty="0">
                <a:latin typeface="Times New Roman" pitchFamily="18" charset="0"/>
              </a:rPr>
              <a:t> </a:t>
            </a:r>
            <a:r>
              <a:rPr lang="es-PR" altLang="es-PR" sz="1200" b="0" dirty="0">
                <a:latin typeface="Times New Roman" pitchFamily="18" charset="0"/>
              </a:rPr>
              <a:t>[</a:t>
            </a:r>
            <a:r>
              <a:rPr lang="es-PR" altLang="es-PR" sz="1200" b="0" dirty="0" err="1">
                <a:latin typeface="Times New Roman" pitchFamily="18" charset="0"/>
              </a:rPr>
              <a:t>Version</a:t>
            </a:r>
            <a:r>
              <a:rPr lang="es-PR" altLang="es-PR" sz="1200" b="0" dirty="0">
                <a:latin typeface="Times New Roman" pitchFamily="18" charset="0"/>
              </a:rPr>
              <a:t> para un lector digital]</a:t>
            </a:r>
            <a:r>
              <a:rPr lang="en-US" altLang="es-PR" sz="1200" b="0" dirty="0">
                <a:latin typeface="Times New Roman" pitchFamily="18" charset="0"/>
              </a:rPr>
              <a:t>.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Collins</a:t>
            </a:r>
            <a:r>
              <a:rPr lang="en-US" altLang="es-PR" sz="1200" b="0" dirty="0">
                <a:latin typeface="Times New Roman" pitchFamily="18" charset="0"/>
              </a:rPr>
              <a:t>, 2012,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London, UK: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Bloonsbury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Publishing Plc</a:t>
            </a:r>
            <a:r>
              <a:rPr lang="en-US" altLang="es-PR" sz="1200" b="0" dirty="0">
                <a:latin typeface="Times New Roman" pitchFamily="18" charset="0"/>
              </a:rPr>
              <a:t>. Copyright 2012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Allan Collins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783691"/>
            <a:ext cx="2574451" cy="170681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939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818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(pp. 4-6),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8856" name="Picture 40" descr="4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91563" cy="501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70203"/>
            <a:ext cx="2107447" cy="1307591"/>
          </a:xfrm>
          <a:prstGeom prst="rect">
            <a:avLst/>
          </a:prstGeom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7),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0363" y="1844824"/>
            <a:ext cx="8316093" cy="4007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</a:pP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Un programa de entrenamiento integrado-funcional se enfoca en utilizar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todos los planos de movimiento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mientras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activa el espectro de contracción muscular completo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s-ES" altLang="es-PR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eccéntrico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isométrico y concéntrico) empleando diversas modalidades (</a:t>
            </a:r>
            <a:r>
              <a:rPr lang="es-ES" altLang="es-PR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Ej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: bolas medicinales, bandas elásticas, mancuernas, y otros), así como la incorporación de la flexibilidad, la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zona media del cuerpo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es-ES" altLang="es-PR" sz="1900" dirty="0" err="1">
                <a:solidFill>
                  <a:srgbClr val="000000"/>
                </a:solidFill>
                <a:latin typeface="Arial" panose="020B0604020202020204" pitchFamily="34" charset="0"/>
              </a:rPr>
              <a:t>core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), el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balance dinámico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entrenamiento </a:t>
            </a:r>
            <a:r>
              <a:rPr lang="es-ES" altLang="es-PR" sz="19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pliométrico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entrenamiento de la </a:t>
            </a:r>
            <a:r>
              <a:rPr lang="es-ES" altLang="es-PR" sz="19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velocidad/agilidad/rapidez</a:t>
            </a:r>
            <a:r>
              <a:rPr lang="es-ES" altLang="es-PR" sz="1900" dirty="0">
                <a:solidFill>
                  <a:srgbClr val="000000"/>
                </a:solidFill>
                <a:latin typeface="Arial" panose="020B0604020202020204" pitchFamily="34" charset="0"/>
              </a:rPr>
              <a:t>, entrenamiento con resistencias integrado y entrenamiento específico al deporte, para eficientemente y efectivamente preparar a los atletas para una ejecutoria deportiva óptima y la prevención de lesiones</a:t>
            </a:r>
          </a:p>
        </p:txBody>
      </p:sp>
      <p:sp>
        <p:nvSpPr>
          <p:cNvPr id="16" name="Title 1"/>
          <p:cNvSpPr>
            <a:spLocks/>
          </p:cNvSpPr>
          <p:nvPr/>
        </p:nvSpPr>
        <p:spPr bwMode="auto">
          <a:xfrm>
            <a:off x="2642077" y="62068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7" name="Title 1"/>
          <p:cNvSpPr>
            <a:spLocks/>
          </p:cNvSpPr>
          <p:nvPr/>
        </p:nvSpPr>
        <p:spPr bwMode="auto">
          <a:xfrm>
            <a:off x="2642078" y="146061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PRINCIPIOS: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52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http://www.saludmed.com/articulos/Fisiologia_del_Ejercicio/Entrena-Funcional_Poblacion-Atletas.pdf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800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7" y="332656"/>
            <a:ext cx="3238375" cy="584368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771799" y="836712"/>
            <a:ext cx="6336705" cy="6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s-PR" altLang="es-PR" sz="26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</a:t>
            </a:r>
          </a:p>
          <a:p>
            <a:pPr>
              <a:lnSpc>
                <a:spcPct val="120000"/>
              </a:lnSpc>
            </a:pPr>
            <a:r>
              <a:rPr lang="es-PR" altLang="es-PR" sz="26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ESTIRAMIENTO-ACORTAMIENTO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771800" y="1717000"/>
            <a:ext cx="6120680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Representa un estiramiento activo (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contracción </a:t>
            </a:r>
            <a:r>
              <a:rPr lang="es-ES" altLang="es-PR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eccéntrica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) de un músculo esquelético, seguido </a:t>
            </a:r>
            <a:r>
              <a:rPr lang="es-ES" altLang="es-PR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inmediátamente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de un acortamiento</a:t>
            </a:r>
          </a:p>
          <a:p>
            <a:pPr algn="l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contracción concéntrica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  <a:p>
            <a:pPr algn="l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del mismo músculo</a:t>
            </a:r>
            <a:endParaRPr lang="en-US" altLang="es-PR" sz="32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407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6" name="wind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153128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037051"/>
            <a:ext cx="86044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432048" y="2100551"/>
            <a:ext cx="81366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 ESTIRAMIENTO-ACORTAMIENTO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9552" y="2730449"/>
            <a:ext cx="7920880" cy="31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La actividad deportiva se caracteriza por la ejecución de movimientos atléticos que utilizan secuencias combinadas de acciones musculares </a:t>
            </a:r>
            <a:r>
              <a:rPr lang="es-ES" altLang="es-PR" sz="32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eccéntrica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seguida, inmediatamente,</a:t>
            </a:r>
          </a:p>
          <a:p>
            <a:pPr algn="ctr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de una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concéntrica</a:t>
            </a:r>
            <a:endParaRPr lang="en-US" altLang="es-PR" sz="32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2700833" cy="180055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187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71800" y="740410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71801" y="162047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2126240"/>
            <a:ext cx="86044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432048" y="2189740"/>
            <a:ext cx="81366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 ESTIRAMIENTO-ACORTAMIENTO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9552" y="2819638"/>
            <a:ext cx="7920880" cy="291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s-ES" altLang="es-PR" sz="3600" dirty="0">
                <a:solidFill>
                  <a:srgbClr val="000000"/>
                </a:solidFill>
                <a:latin typeface="Arial" panose="020B0604020202020204" pitchFamily="34" charset="0"/>
              </a:rPr>
              <a:t>Estos ciclos de movimientos son muy comunes en actividades atléticas de naturaleza explosiva (</a:t>
            </a:r>
            <a:r>
              <a:rPr lang="es-ES" altLang="es-PR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potencia</a:t>
            </a:r>
            <a:r>
              <a:rPr lang="es-ES" altLang="es-PR" sz="3600" dirty="0">
                <a:solidFill>
                  <a:srgbClr val="000000"/>
                </a:solidFill>
                <a:latin typeface="Arial" panose="020B0604020202020204" pitchFamily="34" charset="0"/>
              </a:rPr>
              <a:t>), que requieran</a:t>
            </a:r>
          </a:p>
          <a:p>
            <a:pPr algn="ctr" eaLnBrk="0" hangingPunct="0">
              <a:lnSpc>
                <a:spcPts val="4400"/>
              </a:lnSpc>
            </a:pPr>
            <a:r>
              <a:rPr lang="es-ES" altLang="es-PR" sz="3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velocidad</a:t>
            </a:r>
            <a:r>
              <a:rPr lang="es-ES" altLang="es-PR" sz="3600" dirty="0">
                <a:solidFill>
                  <a:srgbClr val="000000"/>
                </a:solidFill>
                <a:latin typeface="Arial" panose="020B0604020202020204" pitchFamily="34" charset="0"/>
              </a:rPr>
              <a:t> y </a:t>
            </a:r>
            <a:r>
              <a:rPr lang="es-ES" altLang="es-PR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fortaleza muscular</a:t>
            </a:r>
            <a:endParaRPr lang="en-US" altLang="es-PR" sz="36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9988"/>
            <a:ext cx="2660895" cy="177393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627784" y="691357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627785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2" y="1989212"/>
            <a:ext cx="860444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432048" y="2052712"/>
            <a:ext cx="81366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CICLOS DE ESTIRAMIENTO-ACORTAMIENTO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39552" y="2682610"/>
            <a:ext cx="7920880" cy="3146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Los patrones motrices más comunes que activan los ciclos de estiramiento-acortamientos son, todo tipo de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salto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, los </a:t>
            </a:r>
            <a:r>
              <a:rPr lang="es-ES" altLang="es-PR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lanzamientos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, el </a:t>
            </a:r>
            <a:r>
              <a:rPr lang="es-ES" altLang="es-PR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correr</a:t>
            </a: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 (particularmente en los eventos de velocidad), y otros</a:t>
            </a:r>
            <a:endParaRPr lang="en-US" altLang="es-PR" sz="3200" b="0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2455922" cy="17285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7529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250825" y="692150"/>
            <a:ext cx="85693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1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ENTRENAMIENTO: </a:t>
            </a: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FÍSICO</a:t>
            </a:r>
            <a:r>
              <a:rPr lang="en-US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-DEPORTIVO</a:t>
            </a: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s-PR" sz="18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Naturaleza: </a:t>
            </a:r>
            <a:r>
              <a:rPr lang="es-PR" altLang="es-PR" sz="18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Integrado-Funcional - PRINCIPIOS*</a:t>
            </a:r>
          </a:p>
        </p:txBody>
      </p:sp>
      <p:pic>
        <p:nvPicPr>
          <p:cNvPr id="486410" name="Picture 10" descr="4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341438"/>
            <a:ext cx="7399337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breeze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31800" y="620713"/>
            <a:ext cx="22669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0515" name="Picture 19" descr="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92150"/>
            <a:ext cx="5545138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zoom/>
    <p:sndAc>
      <p:stSnd>
        <p:snd r:embed="rId4" name="breeze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2930" name="Picture 18" descr="5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765175"/>
            <a:ext cx="7667625" cy="498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31" name="Picture 19" descr="5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1706562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2932" name="Picture 20" descr="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765175"/>
            <a:ext cx="1598613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8" name="wind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84246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538263" y="1942679"/>
            <a:ext cx="7922169" cy="5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CONTINUO DEL ENTRENAMIENTO INTEGRADO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9552" y="2636912"/>
            <a:ext cx="7920880" cy="3144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400"/>
              </a:lnSpc>
            </a:pPr>
            <a:r>
              <a:rPr lang="es-ES" altLang="es-PR" sz="2500" dirty="0">
                <a:solidFill>
                  <a:srgbClr val="000000"/>
                </a:solidFill>
                <a:latin typeface="Arial" panose="020B0604020202020204" pitchFamily="34" charset="0"/>
              </a:rPr>
              <a:t>Se refiere a la incorporación paulatina de elementos funcionales que integran patrones de movimiento </a:t>
            </a:r>
            <a:r>
              <a:rPr lang="es-ES" altLang="es-PR" sz="2500" dirty="0" err="1">
                <a:solidFill>
                  <a:srgbClr val="000000"/>
                </a:solidFill>
                <a:latin typeface="Arial" panose="020B0604020202020204" pitchFamily="34" charset="0"/>
              </a:rPr>
              <a:t>multiplanares</a:t>
            </a:r>
            <a:r>
              <a:rPr lang="es-ES" altLang="es-PR" sz="2500" dirty="0">
                <a:solidFill>
                  <a:srgbClr val="000000"/>
                </a:solidFill>
                <a:latin typeface="Arial" panose="020B0604020202020204" pitchFamily="34" charset="0"/>
              </a:rPr>
              <a:t> bajo el control del sistema nervioso central, con el fin de optimizar la flexibilidad dinámica, la velocidad, agilidad, rapidez y fortaleza muscular</a:t>
            </a:r>
          </a:p>
          <a:p>
            <a:pPr algn="ctr" eaLnBrk="0" hangingPunct="0">
              <a:lnSpc>
                <a:spcPts val="3400"/>
              </a:lnSpc>
            </a:pPr>
            <a:r>
              <a:rPr lang="es-ES" altLang="es-PR" sz="2500" dirty="0">
                <a:solidFill>
                  <a:srgbClr val="000000"/>
                </a:solidFill>
                <a:latin typeface="Arial" panose="020B0604020202020204" pitchFamily="34" charset="0"/>
              </a:rPr>
              <a:t>de naturaleza funcional</a:t>
            </a:r>
            <a:endParaRPr lang="en-US" altLang="es-PR" sz="25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63" y="392832"/>
            <a:ext cx="2305385" cy="15369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2005714"/>
      </p:ext>
    </p:extLst>
  </p:cSld>
  <p:clrMapOvr>
    <a:masterClrMapping/>
  </p:clrMapOvr>
  <p:transition spd="slow">
    <p:comb/>
    <p:sndAc>
      <p:stSnd>
        <p:snd r:embed="rId4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710953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710954" y="1412776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39"/>
            <a:ext cx="7128792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1187624" y="2132856"/>
            <a:ext cx="6408712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BAJO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TODOS LOS PLANOS DE MOVIMIENTO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5),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0363" y="3068960"/>
            <a:ext cx="8244085" cy="28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1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Para poder lograr un efectivo programa de entrenamiento físico-deportivo, así como la disminución de los traumas asociados a la práctica deportiva, es necesario entrenar bajo los tres planos de movimientos, que son: el plano sagital (medial o antero-posterior), coronal (lateral o frontal), y el transversal (u horizontal)</a:t>
            </a:r>
            <a:endParaRPr lang="en-US" altLang="es-PR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57052"/>
            <a:ext cx="1958789" cy="1305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6807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4),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1987" name="Picture 3" descr="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11200"/>
            <a:ext cx="6624637" cy="506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34793"/>
      </p:ext>
    </p:extLst>
  </p:cSld>
  <p:clrMapOvr>
    <a:masterClrMapping/>
  </p:clrMapOvr>
  <p:transition spd="slow">
    <p:blinds dir="vert"/>
    <p:sndAc>
      <p:stSnd>
        <p:snd r:embed="rId3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843808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843809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3228"/>
            <a:ext cx="7200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1115616" y="2159075"/>
            <a:ext cx="6480720" cy="55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CON POSTURA ÓPTIMA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0363" y="2852936"/>
            <a:ext cx="8244085" cy="3054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3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Es de vital importancia entrenar con una postura apropiada (alineamiento de los segmentos corporales), de manera que se asegure la integridad funcional del sistema de movimientos humano (se evitan las compensaciones), y así prevenir disturbios a nivel del balance muscular, alteraciones </a:t>
            </a:r>
            <a:r>
              <a:rPr lang="es-ES" altLang="es-P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artrocinemáticas</a:t>
            </a: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pPr algn="ctr" eaLnBrk="0" hangingPunct="0">
              <a:lnSpc>
                <a:spcPts val="33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y la sobrecarga de los tejidos</a:t>
            </a:r>
            <a:endParaRPr lang="en-US" altLang="es-PR" sz="2400" b="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(pp. 5-6),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7918"/>
            <a:ext cx="2793549" cy="181203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0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800" y="5876925"/>
            <a:ext cx="85326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3779912" y="836712"/>
            <a:ext cx="5112568" cy="6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3300"/>
              </a:lnSpc>
            </a:pPr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INHIBICIÓN RECÍPROCA ALTERADA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779913" y="1628800"/>
            <a:ext cx="4680520" cy="4182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4600"/>
              </a:lnSpc>
            </a:pPr>
            <a:r>
              <a:rPr lang="es-ES" altLang="es-PR" sz="3700" dirty="0">
                <a:solidFill>
                  <a:srgbClr val="000000"/>
                </a:solidFill>
                <a:latin typeface="Arial" panose="020B0604020202020204" pitchFamily="34" charset="0"/>
              </a:rPr>
              <a:t>Cuando un músculo tenso ocasiona una disminución en la actividad nerviosa para su antagonista funcional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2166"/>
            <a:ext cx="3314353" cy="51636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687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31800" y="5876925"/>
            <a:ext cx="831666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3923928" y="881088"/>
            <a:ext cx="5040560" cy="6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3700"/>
              </a:lnSpc>
            </a:pPr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DOMINANCIA SINERGÍSTICA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923928" y="1681252"/>
            <a:ext cx="4896544" cy="419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4000"/>
              </a:lnSpc>
            </a:pP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Cuando un </a:t>
            </a:r>
            <a:r>
              <a:rPr lang="es-ES" altLang="es-PR" sz="3000" dirty="0" err="1">
                <a:solidFill>
                  <a:srgbClr val="000000"/>
                </a:solidFill>
                <a:latin typeface="Arial" panose="020B0604020202020204" pitchFamily="34" charset="0"/>
              </a:rPr>
              <a:t>sinergista</a:t>
            </a:r>
            <a:r>
              <a:rPr lang="es-ES" altLang="es-PR" sz="3000" dirty="0">
                <a:solidFill>
                  <a:srgbClr val="000000"/>
                </a:solidFill>
                <a:latin typeface="Arial" panose="020B0604020202020204" pitchFamily="34" charset="0"/>
              </a:rPr>
              <a:t> compensa por un motor primario débil o inhibido, en un intento por mantener la producción de fuerza y los patrones de movimiento funcionales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3186498" cy="50134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92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699792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699793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6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761" y="1844824"/>
            <a:ext cx="582039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/>
          </p:cNvSpPr>
          <p:nvPr/>
        </p:nvSpPr>
        <p:spPr bwMode="auto">
          <a:xfrm>
            <a:off x="3129261" y="1988841"/>
            <a:ext cx="5113857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PARA EL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BALANCE MUSCULAR ÓPTIMO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60363" y="2852936"/>
            <a:ext cx="8244085" cy="296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2800"/>
              </a:lnSpc>
            </a:pP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Uno de los objetivos principales del entrenamiento físico-deportivo, enfocado hacia un balance muscular óptimo, es prevenir la sobreactividad de los músculos esqueléticos, el acortamiento adaptativo de éstos, o ambos, de manera que no se experimente una </a:t>
            </a:r>
            <a:r>
              <a:rPr lang="es-ES" altLang="es-P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inhibición recíproca alterada</a:t>
            </a: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 y la </a:t>
            </a:r>
            <a:r>
              <a:rPr lang="es-ES" altLang="es-PR" sz="1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dominancia </a:t>
            </a:r>
            <a:r>
              <a:rPr lang="es-ES" altLang="es-PR" sz="18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sinergistica</a:t>
            </a: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, como ocurre en la presencia de cambios sutiles en la postura, una sobrecarga del patrón, lesiones y una eficiencia neuromuscular deficiente (esto altera la longitud de los músculos esqueléticos y puede conducir a </a:t>
            </a:r>
            <a:r>
              <a:rPr lang="es-ES" altLang="es-PR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inbalances</a:t>
            </a:r>
            <a:r>
              <a:rPr lang="es-ES" altLang="es-PR" sz="1800" dirty="0">
                <a:solidFill>
                  <a:srgbClr val="000000"/>
                </a:solidFill>
                <a:latin typeface="Arial" panose="020B0604020202020204" pitchFamily="34" charset="0"/>
              </a:rPr>
              <a:t> muscular</a:t>
            </a:r>
            <a:r>
              <a:rPr lang="es-ES" altLang="es-PR" sz="1600" dirty="0">
                <a:solidFill>
                  <a:srgbClr val="000000"/>
                </a:solidFill>
                <a:latin typeface="Arial" panose="020B0604020202020204" pitchFamily="34" charset="0"/>
              </a:rPr>
              <a:t>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93" y="545576"/>
            <a:ext cx="2260191" cy="23196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13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63" y="652774"/>
            <a:ext cx="2196490" cy="2128155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3528" y="5876925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0363" y="2819638"/>
            <a:ext cx="8316093" cy="2913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400"/>
              </a:lnSpc>
            </a:pPr>
            <a:r>
              <a:rPr lang="es-ES" altLang="es-PR" sz="4000" dirty="0">
                <a:solidFill>
                  <a:srgbClr val="000000"/>
                </a:solidFill>
                <a:latin typeface="Arial" panose="020B0604020202020204" pitchFamily="34" charset="0"/>
              </a:rPr>
              <a:t>Los músculos trabajan </a:t>
            </a:r>
            <a:r>
              <a:rPr lang="es-ES" altLang="es-PR" sz="4000" dirty="0" err="1">
                <a:solidFill>
                  <a:srgbClr val="000000"/>
                </a:solidFill>
                <a:latin typeface="Arial" panose="020B0604020202020204" pitchFamily="34" charset="0"/>
              </a:rPr>
              <a:t>eccéntricamente</a:t>
            </a:r>
            <a:r>
              <a:rPr lang="es-ES" altLang="es-PR" sz="4000" dirty="0">
                <a:solidFill>
                  <a:srgbClr val="000000"/>
                </a:solidFill>
                <a:latin typeface="Arial" panose="020B0604020202020204" pitchFamily="34" charset="0"/>
              </a:rPr>
              <a:t>, isométricamente y concéntricamente bajo los tres planos de movimiento</a:t>
            </a:r>
            <a:endParaRPr lang="es-ES" altLang="es-PR" sz="3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699792" y="57111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2699793" y="136320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844824"/>
            <a:ext cx="575969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/>
          </p:cNvSpPr>
          <p:nvPr/>
        </p:nvSpPr>
        <p:spPr bwMode="auto">
          <a:xfrm>
            <a:off x="3141513" y="1988841"/>
            <a:ext cx="5102895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PARA LA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FUNCIÓN MUSCULAR ÓPTIMA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19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643124"/>
            <a:ext cx="2591194" cy="2295995"/>
          </a:xfrm>
          <a:prstGeom prst="rect">
            <a:avLst/>
          </a:prstGeom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23528" y="5876925"/>
            <a:ext cx="867613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Reproducido de: ¨Essentials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Training,¨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 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</a:t>
            </a:r>
            <a:r>
              <a:rPr lang="es-ES_tradnl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Performance Training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(p. 6), por M. A. Clark &amp; S. C.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Lucett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(Eds.), 2015, Burlington, MA: Jones &amp; Bartlett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por: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Academy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Medicine,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Ascend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s-ES_tradnl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Company. </a:t>
            </a:r>
            <a:endParaRPr lang="en-U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60363" y="2990069"/>
            <a:ext cx="8316093" cy="274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500"/>
              </a:lnSpc>
            </a:pP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El movimiento es un evento complejo regulado por el sistema nervioso central, el cual ejecuta patrones de movimientos pre-programados que pueden ser modificados en respuesta a la gravedad, fuerzas de reacciones contra el suelo y el </a:t>
            </a:r>
            <a:r>
              <a:rPr lang="es-ES" altLang="es-PR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momentum</a:t>
            </a:r>
            <a:r>
              <a:rPr lang="es-ES" altLang="es-PR" sz="2400" dirty="0">
                <a:solidFill>
                  <a:srgbClr val="000000"/>
                </a:solidFill>
                <a:latin typeface="Arial" panose="020B0604020202020204" pitchFamily="34" charset="0"/>
              </a:rPr>
              <a:t>, que deben ser entrenados correspondientemente</a:t>
            </a:r>
            <a:endParaRPr lang="es-ES" altLang="es-P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" name="Title 1"/>
          <p:cNvSpPr>
            <a:spLocks/>
          </p:cNvSpPr>
          <p:nvPr/>
        </p:nvSpPr>
        <p:spPr bwMode="auto">
          <a:xfrm>
            <a:off x="2773089" y="6431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9" name="Title 1"/>
          <p:cNvSpPr>
            <a:spLocks/>
          </p:cNvSpPr>
          <p:nvPr/>
        </p:nvSpPr>
        <p:spPr bwMode="auto">
          <a:xfrm>
            <a:off x="2773090" y="143521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PRINCIPIOS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0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510" y="1988839"/>
            <a:ext cx="5759698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itle 1"/>
          <p:cNvSpPr>
            <a:spLocks/>
          </p:cNvSpPr>
          <p:nvPr/>
        </p:nvSpPr>
        <p:spPr bwMode="auto">
          <a:xfrm>
            <a:off x="3214810" y="2132856"/>
            <a:ext cx="5102895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ts val="25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ENTRENANDO PARA LA</a:t>
            </a:r>
          </a:p>
          <a:p>
            <a:pPr algn="ctr">
              <a:lnSpc>
                <a:spcPts val="2500"/>
              </a:lnSpc>
            </a:pP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FUNCIÓN MUSCULAR ÓPTIMA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058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15" y="764704"/>
            <a:ext cx="3270447" cy="4578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504" y="0"/>
            <a:ext cx="10307954" cy="6857999"/>
          </a:xfrm>
          <a:prstGeom prst="rect">
            <a:avLst/>
          </a:prstGeom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412776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Pilares: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Integrado-Funcional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1960016"/>
            <a:ext cx="8436925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Planificación y diseño: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6832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438698"/>
            <a:ext cx="8128144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Evaluación: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Demandas específicas y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Pruebas Funcionales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169217"/>
            <a:ext cx="539602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Calentamiento dinámico o activo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3551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639573"/>
            <a:ext cx="836972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omponentes: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3957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186813"/>
            <a:ext cx="7946406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Metodología y modalidades: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</a:p>
          <a:p>
            <a:pPr algn="l">
              <a:lnSpc>
                <a:spcPct val="80000"/>
              </a:lnSpc>
            </a:pP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Integrado-Funcional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362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4863709"/>
            <a:ext cx="8128145" cy="812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Ejemplos/aplicaciones de programas de: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Integrado-Funcional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6370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019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615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60363" y="5876925"/>
            <a:ext cx="8748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_tradnl" altLang="es-PR" sz="1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 Adaptado de: ¨Essentials of Integrated Training,¨ por M. A. Clark &amp; S. C. Lucett. En </a:t>
            </a:r>
            <a:r>
              <a:rPr lang="es-ES_tradnl" altLang="es-PR" sz="1200" i="1">
                <a:latin typeface="Times New Roman" panose="02020603050405020304" pitchFamily="18" charset="0"/>
                <a:cs typeface="Times New Roman" panose="02020603050405020304" pitchFamily="18" charset="0"/>
              </a:rPr>
              <a:t>NASM Essentials of Sports Performance Training</a:t>
            </a:r>
            <a:r>
              <a:rPr lang="es-ES_tradnl" altLang="es-PR" sz="1200" b="0">
                <a:latin typeface="Times New Roman" panose="02020603050405020304" pitchFamily="18" charset="0"/>
                <a:cs typeface="Times New Roman" panose="02020603050405020304" pitchFamily="18" charset="0"/>
              </a:rPr>
              <a:t>. (p. 3), por M. A. Clark &amp; S. C. Lucett, (Eds.), 2015, Burlington, MA: Jones &amp; Bartlett Learning. Copyright 2015 por: National Academy of Sports Medicine, an Ascend Learning Company. </a:t>
            </a:r>
            <a:endParaRPr lang="en-US" altLang="es-PR" sz="12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/>
          </p:cNvSpPr>
          <p:nvPr/>
        </p:nvSpPr>
        <p:spPr bwMode="auto">
          <a:xfrm>
            <a:off x="-36513" y="836613"/>
            <a:ext cx="918051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ENTRENAMIENTO: </a:t>
            </a: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FÍSICO</a:t>
            </a:r>
            <a:r>
              <a:rPr lang="en-US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-DEPORTIVO</a:t>
            </a:r>
            <a: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24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s-PR" sz="30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Naturaleza: </a:t>
            </a:r>
            <a:r>
              <a:rPr lang="es-PR" altLang="es-PR" sz="3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Integrado-Funcional*</a:t>
            </a:r>
          </a:p>
        </p:txBody>
      </p:sp>
      <p:pic>
        <p:nvPicPr>
          <p:cNvPr id="679940" name="Picture 4" descr="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506663"/>
            <a:ext cx="8107363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newsflash/>
    <p:sndAc>
      <p:stSnd>
        <p:snd r:embed="rId4" name="wind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61" name="Text Box 13"/>
          <p:cNvSpPr txBox="1">
            <a:spLocks noChangeArrowheads="1"/>
          </p:cNvSpPr>
          <p:nvPr/>
        </p:nvSpPr>
        <p:spPr bwMode="auto">
          <a:xfrm>
            <a:off x="539750" y="22764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Activa diversos segmentos del cuerpo: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Multi-articular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2" name="Picture 14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3479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3" name="Text Box 15"/>
          <p:cNvSpPr txBox="1">
            <a:spLocks noChangeArrowheads="1"/>
          </p:cNvSpPr>
          <p:nvPr/>
        </p:nvSpPr>
        <p:spPr bwMode="auto">
          <a:xfrm>
            <a:off x="539750" y="27082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Entrenamiento</a:t>
            </a:r>
            <a:r>
              <a:rPr lang="en-US" altLang="es-PR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multi-planar: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Incorpora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los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tres</a:t>
            </a:r>
            <a:r>
              <a:rPr lang="en-US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planos</a:t>
            </a:r>
            <a:endParaRPr lang="en-US" altLang="es-PR" sz="2500" b="0" i="1" dirty="0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4" name="Picture 16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797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5" name="Text Box 17"/>
          <p:cNvSpPr txBox="1">
            <a:spLocks noChangeArrowheads="1"/>
          </p:cNvSpPr>
          <p:nvPr/>
        </p:nvSpPr>
        <p:spPr bwMode="auto">
          <a:xfrm>
            <a:off x="539750" y="31416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Emplea: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Ejercicios de cadena kinética cerrada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6" name="Picture 18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2131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7" name="Text Box 19"/>
          <p:cNvSpPr txBox="1">
            <a:spLocks noChangeArrowheads="1"/>
          </p:cNvSpPr>
          <p:nvPr/>
        </p:nvSpPr>
        <p:spPr bwMode="auto">
          <a:xfrm>
            <a:off x="539750" y="35734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Superficies inestables: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Estabilidad Dinámica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68" name="Picture 20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6449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69" name="Text Box 21"/>
          <p:cNvSpPr txBox="1">
            <a:spLocks noChangeArrowheads="1"/>
          </p:cNvSpPr>
          <p:nvPr/>
        </p:nvSpPr>
        <p:spPr bwMode="auto">
          <a:xfrm>
            <a:off x="539750" y="40052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Movimientos: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Aceleración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y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Desaceleración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70" name="Picture 22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767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1" name="Text Box 23"/>
          <p:cNvSpPr txBox="1">
            <a:spLocks noChangeArrowheads="1"/>
          </p:cNvSpPr>
          <p:nvPr/>
        </p:nvSpPr>
        <p:spPr bwMode="auto">
          <a:xfrm>
            <a:off x="539750" y="4437063"/>
            <a:ext cx="86772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Contracciones: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Eccéntricas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Concéntricas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Isométricas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72" name="Picture 24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5085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3" name="Text Box 25"/>
          <p:cNvSpPr txBox="1">
            <a:spLocks noChangeArrowheads="1"/>
          </p:cNvSpPr>
          <p:nvPr/>
        </p:nvSpPr>
        <p:spPr bwMode="auto">
          <a:xfrm>
            <a:off x="539750" y="4868863"/>
            <a:ext cx="85693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Múltiples modalidades: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Bolas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Bandas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BOS</a:t>
            </a:r>
            <a:r>
              <a:rPr lang="en-US" altLang="es-PR" sz="2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U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Bancos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…</a:t>
            </a:r>
            <a:endParaRPr lang="en-US" altLang="es-PR" sz="2500" b="0" i="1">
              <a:latin typeface="Arial Black" panose="020B0A04020102020204" pitchFamily="34" charset="0"/>
            </a:endParaRPr>
          </a:p>
        </p:txBody>
      </p:sp>
      <p:pic>
        <p:nvPicPr>
          <p:cNvPr id="488474" name="Picture 26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9403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5" name="Text Box 27"/>
          <p:cNvSpPr txBox="1">
            <a:spLocks noChangeArrowheads="1"/>
          </p:cNvSpPr>
          <p:nvPr/>
        </p:nvSpPr>
        <p:spPr bwMode="auto">
          <a:xfrm>
            <a:off x="539750" y="53006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Ciclos de: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Estiramiento-Acortamiento Muscular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76" name="Picture 28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3721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7" name="Text Box 29"/>
          <p:cNvSpPr txBox="1">
            <a:spLocks noChangeArrowheads="1"/>
          </p:cNvSpPr>
          <p:nvPr/>
        </p:nvSpPr>
        <p:spPr bwMode="auto">
          <a:xfrm>
            <a:off x="539750" y="5732463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No convencional: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Sogas entrenamiento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Bultos arena</a:t>
            </a: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...</a:t>
            </a:r>
            <a:endParaRPr lang="en-US" altLang="es-PR" sz="2500" b="0" i="1">
              <a:latin typeface="Arial Black" panose="020B0A04020102020204" pitchFamily="34" charset="0"/>
            </a:endParaRPr>
          </a:p>
        </p:txBody>
      </p:sp>
      <p:pic>
        <p:nvPicPr>
          <p:cNvPr id="488478" name="Picture 30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5803900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79" name="Text Box 31"/>
          <p:cNvSpPr txBox="1">
            <a:spLocks noChangeArrowheads="1"/>
          </p:cNvSpPr>
          <p:nvPr/>
        </p:nvSpPr>
        <p:spPr bwMode="auto">
          <a:xfrm>
            <a:off x="539750" y="1844675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Especificidad: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Propósito del entrenamiento - Destrezas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80" name="Picture 32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81" name="Text Box 33"/>
          <p:cNvSpPr txBox="1">
            <a:spLocks noChangeArrowheads="1"/>
          </p:cNvSpPr>
          <p:nvPr/>
        </p:nvSpPr>
        <p:spPr bwMode="auto">
          <a:xfrm>
            <a:off x="539750" y="6121400"/>
            <a:ext cx="8318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Continuo de la Función: </a:t>
            </a:r>
            <a:r>
              <a:rPr lang="en-US" altLang="es-PR" sz="28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Nivel de Funcionalidad</a:t>
            </a:r>
            <a:endParaRPr lang="en-US" altLang="es-PR" sz="2500" b="0" i="1">
              <a:solidFill>
                <a:srgbClr val="484876"/>
              </a:solidFill>
              <a:latin typeface="Arial Black" panose="020B0A04020102020204" pitchFamily="34" charset="0"/>
            </a:endParaRPr>
          </a:p>
        </p:txBody>
      </p:sp>
      <p:pic>
        <p:nvPicPr>
          <p:cNvPr id="488482" name="Picture 34" descr="Bullets_Arrow_Blue1_Right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219825"/>
            <a:ext cx="271463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/>
          </p:cNvSpPr>
          <p:nvPr/>
        </p:nvSpPr>
        <p:spPr bwMode="auto">
          <a:xfrm>
            <a:off x="-36513" y="836613"/>
            <a:ext cx="9180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ENTRENAMIENTO: </a:t>
            </a:r>
            <a:r>
              <a:rPr lang="es-PR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FÍSICO</a:t>
            </a:r>
            <a:r>
              <a:rPr lang="en-US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-DEPORTIVO</a:t>
            </a:r>
            <a: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br>
              <a:rPr lang="es-PR" altLang="es-PR" sz="20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</a:t>
            </a:r>
            <a:r>
              <a:rPr lang="es-PR" altLang="es-PR" sz="2600" b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Naturaleza: </a:t>
            </a:r>
            <a:r>
              <a:rPr lang="es-PR" altLang="es-PR" sz="2600" b="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Integrado-Funcional*</a:t>
            </a:r>
          </a:p>
        </p:txBody>
      </p:sp>
      <p:pic>
        <p:nvPicPr>
          <p:cNvPr id="488484" name="Picture 36" descr="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620713"/>
            <a:ext cx="769937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8485" name="Picture 37" descr="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92150"/>
            <a:ext cx="720725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  <p:sndAc>
      <p:stSnd>
        <p:snd r:embed="rId3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9"/>
          <p:cNvSpPr txBox="1">
            <a:spLocks noChangeArrowheads="1"/>
          </p:cNvSpPr>
          <p:nvPr/>
        </p:nvSpPr>
        <p:spPr bwMode="auto">
          <a:xfrm>
            <a:off x="921573" y="3740300"/>
            <a:ext cx="805613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 de forma INTEGRADA todos los componentes de la cadena cinética: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65" y="372249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331466" y="5565914"/>
            <a:ext cx="7705030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3100"/>
              </a:lnSpc>
            </a:pP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Enseña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al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atleta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manejar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su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propia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 corporal</a:t>
            </a:r>
          </a:p>
          <a:p>
            <a:pPr algn="l" eaLnBrk="0" hangingPunct="0">
              <a:lnSpc>
                <a:spcPts val="3100"/>
              </a:lnSpc>
            </a:pP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(peso del </a:t>
            </a:r>
            <a:r>
              <a:rPr lang="en-US" altLang="es-PR" sz="2700" i="1" dirty="0" err="1">
                <a:solidFill>
                  <a:srgbClr val="000000"/>
                </a:solidFill>
                <a:latin typeface="Calibri" pitchFamily="34" charset="0"/>
              </a:rPr>
              <a:t>cuerpo</a:t>
            </a:r>
            <a:r>
              <a:rPr lang="en-US" altLang="es-PR" sz="2700" i="1" dirty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2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21" y="4657647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331466" y="4581128"/>
            <a:ext cx="7272734" cy="88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3100"/>
              </a:lnSpc>
            </a:pP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mayoría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los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se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llevan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acabo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mediante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ejercicios</a:t>
            </a:r>
            <a:r>
              <a:rPr lang="en-US" altLang="es-P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de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cadena</a:t>
            </a:r>
            <a:r>
              <a:rPr lang="en-US" altLang="es-P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cinética</a:t>
            </a:r>
            <a:r>
              <a:rPr lang="en-US" altLang="es-PR" sz="2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altLang="es-PR" sz="2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cerrada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46094"/>
            <a:ext cx="3670899" cy="2791557"/>
          </a:xfrm>
          <a:prstGeom prst="rect">
            <a:avLst/>
          </a:prstGeom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701081" y="83671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701081" y="298889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CARACTERÍSTICAS: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04774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45947</TotalTime>
  <Words>3231</Words>
  <Application>Microsoft Office PowerPoint</Application>
  <PresentationFormat>On-screen Show (4:3)</PresentationFormat>
  <Paragraphs>229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del Entrenamiento Funcional</dc:title>
  <dc:creator>Valued Acer Customer</dc:creator>
  <cp:lastModifiedBy>Edgar Lopategui Corsino</cp:lastModifiedBy>
  <cp:revision>5015</cp:revision>
  <cp:lastPrinted>2016-09-29T16:33:06Z</cp:lastPrinted>
  <dcterms:created xsi:type="dcterms:W3CDTF">2012-03-25T21:01:47Z</dcterms:created>
  <dcterms:modified xsi:type="dcterms:W3CDTF">2022-04-12T20:12:23Z</dcterms:modified>
</cp:coreProperties>
</file>