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5.xml" ContentType="application/vnd.openxmlformats-officedocument.presentationml.tags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8" r:id="rId3"/>
    <p:sldId id="717" r:id="rId4"/>
    <p:sldId id="1043" r:id="rId5"/>
    <p:sldId id="1067" r:id="rId6"/>
    <p:sldId id="1068" r:id="rId7"/>
    <p:sldId id="1072" r:id="rId8"/>
    <p:sldId id="1069" r:id="rId9"/>
    <p:sldId id="1070" r:id="rId10"/>
    <p:sldId id="1071" r:id="rId11"/>
    <p:sldId id="1073" r:id="rId12"/>
    <p:sldId id="1074" r:id="rId13"/>
    <p:sldId id="1075" r:id="rId14"/>
    <p:sldId id="1066" r:id="rId15"/>
    <p:sldId id="1065" r:id="rId16"/>
    <p:sldId id="1064" r:id="rId17"/>
    <p:sldId id="1063" r:id="rId18"/>
    <p:sldId id="1045" r:id="rId19"/>
    <p:sldId id="1046" r:id="rId20"/>
    <p:sldId id="1047" r:id="rId21"/>
    <p:sldId id="1048" r:id="rId22"/>
    <p:sldId id="1049" r:id="rId23"/>
    <p:sldId id="1050" r:id="rId24"/>
    <p:sldId id="1062" r:id="rId25"/>
  </p:sldIdLst>
  <p:sldSz cx="9144000" cy="6858000" type="screen4x3"/>
  <p:notesSz cx="6985000" cy="9283700"/>
  <p:custDataLst>
    <p:tags r:id="rId28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  <a:srgbClr val="3C3C62"/>
    <a:srgbClr val="E6E6EF"/>
    <a:srgbClr val="99CCFF"/>
    <a:srgbClr val="CC3300"/>
    <a:srgbClr val="0000FF"/>
    <a:srgbClr val="4848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9" autoAdjust="0"/>
    <p:restoredTop sz="94718" autoAdjust="0"/>
  </p:normalViewPr>
  <p:slideViewPr>
    <p:cSldViewPr>
      <p:cViewPr varScale="1">
        <p:scale>
          <a:sx n="68" d="100"/>
          <a:sy n="68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D1D689-2ABC-4AF2-9D5D-F053EF10AB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D872FB-09A8-4712-A6BB-5E5756C435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smtClean="0">
                <a:latin typeface="+mn-lt"/>
              </a:defRPr>
            </a:lvl1pPr>
          </a:lstStyle>
          <a:p>
            <a:pPr>
              <a:defRPr/>
            </a:pPr>
            <a:fld id="{EAC19905-C7F6-4F05-AF3F-71E27EABAD13}" type="datetimeFigureOut">
              <a:rPr lang="en-US"/>
              <a:pPr>
                <a:defRPr/>
              </a:pPr>
              <a:t>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59EF9B-9CD6-4C2D-9105-0AD173C08B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1D2D4-B0CE-4583-A337-23C8741261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anose="020F0502020204030204" pitchFamily="34" charset="0"/>
              </a:defRPr>
            </a:lvl1pPr>
          </a:lstStyle>
          <a:p>
            <a:fld id="{D5F11ABC-DF19-44DF-86CD-7700CAA327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535BEC8-D504-4D17-AF1D-ACD0703B3A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2309AC-E3DE-4957-BDE6-DB6862A1A38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smtClean="0">
                <a:latin typeface="+mn-lt"/>
              </a:defRPr>
            </a:lvl1pPr>
          </a:lstStyle>
          <a:p>
            <a:pPr>
              <a:defRPr/>
            </a:pPr>
            <a:fld id="{417FE466-D4C9-4DBE-A6C0-B74BF14C4FAF}" type="datetimeFigureOut">
              <a:rPr lang="es-PR"/>
              <a:pPr>
                <a:defRPr/>
              </a:pPr>
              <a:t>02/01/2021</a:t>
            </a:fld>
            <a:endParaRPr lang="es-P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95EB02E-F681-4490-8DA1-A725688FF91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s-PR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001CBD-8267-4BDA-BF2F-A83FA88F0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s-PR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E440B-71C3-4C22-BBA7-0D49A5E74AD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9D4CA-2393-494D-B7AE-E157892C50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anose="020F0502020204030204" pitchFamily="34" charset="0"/>
              </a:defRPr>
            </a:lvl1pPr>
          </a:lstStyle>
          <a:p>
            <a:fld id="{395EFC61-7EEF-4308-A9E6-FFB2C34C5865}" type="slidenum">
              <a:rPr lang="es-PR" altLang="en-US"/>
              <a:pPr/>
              <a:t>‹#›</a:t>
            </a:fld>
            <a:endParaRPr lang="es-P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0AC0468D-53C8-4427-A882-AECE64093A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F2A70DB9-C840-4621-BD76-9A111FA933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R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949A7F77-82A9-4BC4-926D-1B288A7066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/>
            <a:fld id="{793EBDC6-68EF-4518-AD1D-9F9E7BCC3B23}" type="slidenum">
              <a:rPr lang="es-PR" altLang="en-US">
                <a:latin typeface="Calibri" panose="020F0502020204030204" pitchFamily="34" charset="0"/>
              </a:rPr>
              <a:pPr algn="r"/>
              <a:t>1</a:t>
            </a:fld>
            <a:endParaRPr lang="es-PR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6690" name="Rectangle 17">
            <a:extLst>
              <a:ext uri="{FF2B5EF4-FFF2-40B4-BE49-F238E27FC236}">
                <a16:creationId xmlns:a16="http://schemas.microsoft.com/office/drawing/2014/main" id="{49500C31-5B03-45B8-886E-76C9F5C4AD7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A8C74B2C-CBDB-4E18-A80F-522A19FEA68A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10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906691" name="Rectangle 2">
            <a:extLst>
              <a:ext uri="{FF2B5EF4-FFF2-40B4-BE49-F238E27FC236}">
                <a16:creationId xmlns:a16="http://schemas.microsoft.com/office/drawing/2014/main" id="{3B9AAAC2-C67E-4395-A2DC-86B7ACE687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06692" name="Rectangle 3">
            <a:extLst>
              <a:ext uri="{FF2B5EF4-FFF2-40B4-BE49-F238E27FC236}">
                <a16:creationId xmlns:a16="http://schemas.microsoft.com/office/drawing/2014/main" id="{53442357-8F0C-46F4-85B2-8FBAF1C8EB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0786" name="Rectangle 17">
            <a:extLst>
              <a:ext uri="{FF2B5EF4-FFF2-40B4-BE49-F238E27FC236}">
                <a16:creationId xmlns:a16="http://schemas.microsoft.com/office/drawing/2014/main" id="{035471B2-0E38-4B57-8AF1-39FCCFEDF0D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A6548828-01C6-430C-9EDE-8FBA5F90948B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11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910787" name="Rectangle 2">
            <a:extLst>
              <a:ext uri="{FF2B5EF4-FFF2-40B4-BE49-F238E27FC236}">
                <a16:creationId xmlns:a16="http://schemas.microsoft.com/office/drawing/2014/main" id="{17A20E21-4BA4-4FA6-8471-A9FC87AD9D2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10788" name="Rectangle 3">
            <a:extLst>
              <a:ext uri="{FF2B5EF4-FFF2-40B4-BE49-F238E27FC236}">
                <a16:creationId xmlns:a16="http://schemas.microsoft.com/office/drawing/2014/main" id="{86A71D6D-7623-4AC4-9C80-0BD8E61CBB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2834" name="Rectangle 17">
            <a:extLst>
              <a:ext uri="{FF2B5EF4-FFF2-40B4-BE49-F238E27FC236}">
                <a16:creationId xmlns:a16="http://schemas.microsoft.com/office/drawing/2014/main" id="{C17B959D-31A5-4D3B-A940-016E80E50F6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E4B44AA2-C08C-48B5-8EB5-4A8800903579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12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912835" name="Rectangle 2">
            <a:extLst>
              <a:ext uri="{FF2B5EF4-FFF2-40B4-BE49-F238E27FC236}">
                <a16:creationId xmlns:a16="http://schemas.microsoft.com/office/drawing/2014/main" id="{3302206F-B96E-486A-830E-8C588753371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12836" name="Rectangle 3">
            <a:extLst>
              <a:ext uri="{FF2B5EF4-FFF2-40B4-BE49-F238E27FC236}">
                <a16:creationId xmlns:a16="http://schemas.microsoft.com/office/drawing/2014/main" id="{4737512A-AAE9-4530-B4D3-555C4E92E4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2" name="Rectangle 17">
            <a:extLst>
              <a:ext uri="{FF2B5EF4-FFF2-40B4-BE49-F238E27FC236}">
                <a16:creationId xmlns:a16="http://schemas.microsoft.com/office/drawing/2014/main" id="{6E1ED92A-F6E9-4661-9D9C-231ECCB7AD1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99D570C2-5DB1-4362-BFE4-60C9EF93D4F3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13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914883" name="Rectangle 2">
            <a:extLst>
              <a:ext uri="{FF2B5EF4-FFF2-40B4-BE49-F238E27FC236}">
                <a16:creationId xmlns:a16="http://schemas.microsoft.com/office/drawing/2014/main" id="{0146B14E-F798-450D-89BE-008B4C7E9F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14884" name="Rectangle 3">
            <a:extLst>
              <a:ext uri="{FF2B5EF4-FFF2-40B4-BE49-F238E27FC236}">
                <a16:creationId xmlns:a16="http://schemas.microsoft.com/office/drawing/2014/main" id="{2119391E-12B6-4345-9F76-9E1695C1EB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6450" name="Rectangle 17">
            <a:extLst>
              <a:ext uri="{FF2B5EF4-FFF2-40B4-BE49-F238E27FC236}">
                <a16:creationId xmlns:a16="http://schemas.microsoft.com/office/drawing/2014/main" id="{43693D6D-2142-4FDA-A1C8-FE7AA518D6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36557C1E-EAAB-4528-8641-5C350F48E9D5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14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896451" name="Rectangle 2">
            <a:extLst>
              <a:ext uri="{FF2B5EF4-FFF2-40B4-BE49-F238E27FC236}">
                <a16:creationId xmlns:a16="http://schemas.microsoft.com/office/drawing/2014/main" id="{1F2BCF6F-E33F-4D1D-9661-DEE37B80241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96452" name="Rectangle 3">
            <a:extLst>
              <a:ext uri="{FF2B5EF4-FFF2-40B4-BE49-F238E27FC236}">
                <a16:creationId xmlns:a16="http://schemas.microsoft.com/office/drawing/2014/main" id="{51B43DF8-5885-4A59-8532-625511864E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02" name="Rectangle 17">
            <a:extLst>
              <a:ext uri="{FF2B5EF4-FFF2-40B4-BE49-F238E27FC236}">
                <a16:creationId xmlns:a16="http://schemas.microsoft.com/office/drawing/2014/main" id="{5FF0A2EF-8A5C-48AE-82B9-80D30D4BC3C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ABF54AEE-A399-40D1-AE4D-2A14ED368115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15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894403" name="Rectangle 2">
            <a:extLst>
              <a:ext uri="{FF2B5EF4-FFF2-40B4-BE49-F238E27FC236}">
                <a16:creationId xmlns:a16="http://schemas.microsoft.com/office/drawing/2014/main" id="{F3F41F3F-AE46-482A-9AD3-D06C60616C9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94404" name="Rectangle 3">
            <a:extLst>
              <a:ext uri="{FF2B5EF4-FFF2-40B4-BE49-F238E27FC236}">
                <a16:creationId xmlns:a16="http://schemas.microsoft.com/office/drawing/2014/main" id="{1E3D3892-5F50-4219-A418-300258DDA0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2354" name="Rectangle 17">
            <a:extLst>
              <a:ext uri="{FF2B5EF4-FFF2-40B4-BE49-F238E27FC236}">
                <a16:creationId xmlns:a16="http://schemas.microsoft.com/office/drawing/2014/main" id="{35ECCFEB-29B8-4B5A-A195-E4E32E7EA7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2AB1906C-285B-441C-84ED-1F9349C5B393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16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892355" name="Rectangle 2">
            <a:extLst>
              <a:ext uri="{FF2B5EF4-FFF2-40B4-BE49-F238E27FC236}">
                <a16:creationId xmlns:a16="http://schemas.microsoft.com/office/drawing/2014/main" id="{33F674B0-3FDA-418D-9520-DF0D74EABBA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92356" name="Rectangle 3">
            <a:extLst>
              <a:ext uri="{FF2B5EF4-FFF2-40B4-BE49-F238E27FC236}">
                <a16:creationId xmlns:a16="http://schemas.microsoft.com/office/drawing/2014/main" id="{817B5DC1-98E0-4793-9A2B-B76B3CCAA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5186" name="Rectangle 17">
            <a:extLst>
              <a:ext uri="{FF2B5EF4-FFF2-40B4-BE49-F238E27FC236}">
                <a16:creationId xmlns:a16="http://schemas.microsoft.com/office/drawing/2014/main" id="{92DA05B0-B1BD-447A-9F94-D5D9496391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C6A4400F-6B46-4B24-A45A-EC9222CD47BE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17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885187" name="Rectangle 2">
            <a:extLst>
              <a:ext uri="{FF2B5EF4-FFF2-40B4-BE49-F238E27FC236}">
                <a16:creationId xmlns:a16="http://schemas.microsoft.com/office/drawing/2014/main" id="{18625114-9CCB-46FA-9362-0B851A66F0A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85188" name="Rectangle 3">
            <a:extLst>
              <a:ext uri="{FF2B5EF4-FFF2-40B4-BE49-F238E27FC236}">
                <a16:creationId xmlns:a16="http://schemas.microsoft.com/office/drawing/2014/main" id="{32F151F6-D0A1-438F-91E5-07626247F9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154" name="Rectangle 17">
            <a:extLst>
              <a:ext uri="{FF2B5EF4-FFF2-40B4-BE49-F238E27FC236}">
                <a16:creationId xmlns:a16="http://schemas.microsoft.com/office/drawing/2014/main" id="{A7C15E9C-D625-4772-9641-5DE6848726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3AE50BA9-1521-4109-9FBC-E1745716F177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18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841155" name="Rectangle 2">
            <a:extLst>
              <a:ext uri="{FF2B5EF4-FFF2-40B4-BE49-F238E27FC236}">
                <a16:creationId xmlns:a16="http://schemas.microsoft.com/office/drawing/2014/main" id="{639E5B09-7931-4173-8A08-5C785F40597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1156" name="Rectangle 3">
            <a:extLst>
              <a:ext uri="{FF2B5EF4-FFF2-40B4-BE49-F238E27FC236}">
                <a16:creationId xmlns:a16="http://schemas.microsoft.com/office/drawing/2014/main" id="{07D016A1-475E-4D95-922D-3F15F1C73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02" name="Rectangle 17">
            <a:extLst>
              <a:ext uri="{FF2B5EF4-FFF2-40B4-BE49-F238E27FC236}">
                <a16:creationId xmlns:a16="http://schemas.microsoft.com/office/drawing/2014/main" id="{9C7019B9-1081-4614-B388-52A14850B10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996938C3-D5D5-4F9E-BA69-D9E76EC1CF2E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19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843203" name="Rectangle 2">
            <a:extLst>
              <a:ext uri="{FF2B5EF4-FFF2-40B4-BE49-F238E27FC236}">
                <a16:creationId xmlns:a16="http://schemas.microsoft.com/office/drawing/2014/main" id="{47741124-6207-46E6-945E-0266CDEDE67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204" name="Rectangle 3">
            <a:extLst>
              <a:ext uri="{FF2B5EF4-FFF2-40B4-BE49-F238E27FC236}">
                <a16:creationId xmlns:a16="http://schemas.microsoft.com/office/drawing/2014/main" id="{BC42E935-C0AC-4A65-9540-CA7EB7F20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AD97F506-E555-4B10-B379-CD70162E79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7BA3B6CC-9F27-43A2-8F66-E2CCCF8649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R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AB8F4611-37B8-4E5B-80C4-05C34DFC45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/>
            <a:fld id="{BF1F08B6-4C39-4214-8F60-AA975CDAEB7A}" type="slidenum">
              <a:rPr lang="es-PR" altLang="en-US">
                <a:latin typeface="Calibri" panose="020F0502020204030204" pitchFamily="34" charset="0"/>
              </a:rPr>
              <a:pPr algn="r"/>
              <a:t>2</a:t>
            </a:fld>
            <a:endParaRPr lang="es-PR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250" name="Rectangle 17">
            <a:extLst>
              <a:ext uri="{FF2B5EF4-FFF2-40B4-BE49-F238E27FC236}">
                <a16:creationId xmlns:a16="http://schemas.microsoft.com/office/drawing/2014/main" id="{1ABF8987-65AC-4C6D-AC5F-9C76EFA2C2E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8D2F1FB5-AD74-44DF-85A4-5695B02BF802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20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845251" name="Rectangle 2">
            <a:extLst>
              <a:ext uri="{FF2B5EF4-FFF2-40B4-BE49-F238E27FC236}">
                <a16:creationId xmlns:a16="http://schemas.microsoft.com/office/drawing/2014/main" id="{31E97244-5916-4FCE-8A79-69D6C77877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5252" name="Rectangle 3">
            <a:extLst>
              <a:ext uri="{FF2B5EF4-FFF2-40B4-BE49-F238E27FC236}">
                <a16:creationId xmlns:a16="http://schemas.microsoft.com/office/drawing/2014/main" id="{C29CB69E-C360-465A-8218-FDA2DFDCC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298" name="Rectangle 17">
            <a:extLst>
              <a:ext uri="{FF2B5EF4-FFF2-40B4-BE49-F238E27FC236}">
                <a16:creationId xmlns:a16="http://schemas.microsoft.com/office/drawing/2014/main" id="{E68F2E93-1A5E-4C0A-8ED0-6E6B0A79423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60B4DB7F-82FB-49A8-A655-FFE740CEF236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21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847299" name="Rectangle 2">
            <a:extLst>
              <a:ext uri="{FF2B5EF4-FFF2-40B4-BE49-F238E27FC236}">
                <a16:creationId xmlns:a16="http://schemas.microsoft.com/office/drawing/2014/main" id="{DAD6AE3C-FC4D-42C2-A15C-16AC02620A2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7300" name="Rectangle 3">
            <a:extLst>
              <a:ext uri="{FF2B5EF4-FFF2-40B4-BE49-F238E27FC236}">
                <a16:creationId xmlns:a16="http://schemas.microsoft.com/office/drawing/2014/main" id="{5602162B-7CA1-470E-B8C0-371C02ACD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346" name="Rectangle 17">
            <a:extLst>
              <a:ext uri="{FF2B5EF4-FFF2-40B4-BE49-F238E27FC236}">
                <a16:creationId xmlns:a16="http://schemas.microsoft.com/office/drawing/2014/main" id="{ED9B02EB-E333-4F05-90A8-BFDC58C09E6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A9D05809-CC19-4757-999D-6BDF0A0CCDC6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22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849347" name="Rectangle 2">
            <a:extLst>
              <a:ext uri="{FF2B5EF4-FFF2-40B4-BE49-F238E27FC236}">
                <a16:creationId xmlns:a16="http://schemas.microsoft.com/office/drawing/2014/main" id="{344910AE-199C-4CF3-B1A9-8FB016E825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9348" name="Rectangle 3">
            <a:extLst>
              <a:ext uri="{FF2B5EF4-FFF2-40B4-BE49-F238E27FC236}">
                <a16:creationId xmlns:a16="http://schemas.microsoft.com/office/drawing/2014/main" id="{3B5EAA93-9623-4C78-B761-D0F2EB694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1394" name="Rectangle 17">
            <a:extLst>
              <a:ext uri="{FF2B5EF4-FFF2-40B4-BE49-F238E27FC236}">
                <a16:creationId xmlns:a16="http://schemas.microsoft.com/office/drawing/2014/main" id="{3EBDCB07-1515-4C48-B39D-B387213B64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A16E0078-F83F-4982-8FCE-14070B6F30E0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23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851395" name="Rectangle 2">
            <a:extLst>
              <a:ext uri="{FF2B5EF4-FFF2-40B4-BE49-F238E27FC236}">
                <a16:creationId xmlns:a16="http://schemas.microsoft.com/office/drawing/2014/main" id="{F0048C71-5E0F-4435-8776-CAE2AF8142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1396" name="Rectangle 3">
            <a:extLst>
              <a:ext uri="{FF2B5EF4-FFF2-40B4-BE49-F238E27FC236}">
                <a16:creationId xmlns:a16="http://schemas.microsoft.com/office/drawing/2014/main" id="{14A16B0A-F72A-41A5-849F-288DFCF3D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1090" name="Slide Image Placeholder 1">
            <a:extLst>
              <a:ext uri="{FF2B5EF4-FFF2-40B4-BE49-F238E27FC236}">
                <a16:creationId xmlns:a16="http://schemas.microsoft.com/office/drawing/2014/main" id="{6C2D57E5-1E76-423D-AEF2-0B2C5CB5988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81091" name="Notes Placeholder 2">
            <a:extLst>
              <a:ext uri="{FF2B5EF4-FFF2-40B4-BE49-F238E27FC236}">
                <a16:creationId xmlns:a16="http://schemas.microsoft.com/office/drawing/2014/main" id="{84FCCE2B-FB9A-45C6-AC41-AD0364AF51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R" altLang="en-US"/>
          </a:p>
        </p:txBody>
      </p:sp>
      <p:sp>
        <p:nvSpPr>
          <p:cNvPr id="1881092" name="Slide Number Placeholder 3">
            <a:extLst>
              <a:ext uri="{FF2B5EF4-FFF2-40B4-BE49-F238E27FC236}">
                <a16:creationId xmlns:a16="http://schemas.microsoft.com/office/drawing/2014/main" id="{8CF1FD4E-49AA-4FB0-9EB3-B3187D36BC39}"/>
              </a:ext>
            </a:extLst>
          </p:cNvPr>
          <p:cNvSpPr txBox="1">
            <a:spLocks noGrp="1"/>
          </p:cNvSpPr>
          <p:nvPr/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/>
            <a:fld id="{4B483492-6EE6-4046-BC99-0B5E23DE5889}" type="slidenum">
              <a:rPr lang="es-PR" altLang="en-US" sz="1200" b="0">
                <a:latin typeface="Calibri" panose="020F0502020204030204" pitchFamily="34" charset="0"/>
              </a:rPr>
              <a:pPr algn="r"/>
              <a:t>24</a:t>
            </a:fld>
            <a:endParaRPr lang="es-PR" altLang="en-US" sz="1200" b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Slide Image Placeholder 1">
            <a:extLst>
              <a:ext uri="{FF2B5EF4-FFF2-40B4-BE49-F238E27FC236}">
                <a16:creationId xmlns:a16="http://schemas.microsoft.com/office/drawing/2014/main" id="{F9F68F45-0CB9-40AD-812A-C826F519D1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9603" name="Notes Placeholder 2">
            <a:extLst>
              <a:ext uri="{FF2B5EF4-FFF2-40B4-BE49-F238E27FC236}">
                <a16:creationId xmlns:a16="http://schemas.microsoft.com/office/drawing/2014/main" id="{7D0A4F8D-5B6C-410B-B684-4C715C98A3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R" altLang="en-US"/>
          </a:p>
        </p:txBody>
      </p:sp>
      <p:sp>
        <p:nvSpPr>
          <p:cNvPr id="1049604" name="Slide Number Placeholder 3">
            <a:extLst>
              <a:ext uri="{FF2B5EF4-FFF2-40B4-BE49-F238E27FC236}">
                <a16:creationId xmlns:a16="http://schemas.microsoft.com/office/drawing/2014/main" id="{B8BE9A7B-A849-4ED5-A0C2-D5B652E4ED15}"/>
              </a:ext>
            </a:extLst>
          </p:cNvPr>
          <p:cNvSpPr txBox="1">
            <a:spLocks noGrp="1"/>
          </p:cNvSpPr>
          <p:nvPr/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/>
            <a:fld id="{A3FE1599-505C-4E4C-8762-C9D1EC3379EA}" type="slidenum">
              <a:rPr lang="es-PR" altLang="en-US" sz="1200" b="0">
                <a:latin typeface="Calibri" panose="020F0502020204030204" pitchFamily="34" charset="0"/>
              </a:rPr>
              <a:pPr algn="r"/>
              <a:t>3</a:t>
            </a:fld>
            <a:endParaRPr lang="es-PR" altLang="en-US" sz="1200" b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058" name="Rectangle 17">
            <a:extLst>
              <a:ext uri="{FF2B5EF4-FFF2-40B4-BE49-F238E27FC236}">
                <a16:creationId xmlns:a16="http://schemas.microsoft.com/office/drawing/2014/main" id="{31463187-790E-422C-89B6-8024A765F72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6AC48407-F745-4E7A-BD98-78E731DA3D41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4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837059" name="Rectangle 2">
            <a:extLst>
              <a:ext uri="{FF2B5EF4-FFF2-40B4-BE49-F238E27FC236}">
                <a16:creationId xmlns:a16="http://schemas.microsoft.com/office/drawing/2014/main" id="{3C2DCF4C-6445-438D-95F3-5BA56CDB63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37060" name="Rectangle 3">
            <a:extLst>
              <a:ext uri="{FF2B5EF4-FFF2-40B4-BE49-F238E27FC236}">
                <a16:creationId xmlns:a16="http://schemas.microsoft.com/office/drawing/2014/main" id="{893C7866-2AA8-49F2-B085-038825219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498" name="Rectangle 17">
            <a:extLst>
              <a:ext uri="{FF2B5EF4-FFF2-40B4-BE49-F238E27FC236}">
                <a16:creationId xmlns:a16="http://schemas.microsoft.com/office/drawing/2014/main" id="{35A4B31A-E57B-4E65-97F1-53D282E2665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6CEE9CBF-9089-47B0-8ACB-7070451C66A0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5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898499" name="Rectangle 2">
            <a:extLst>
              <a:ext uri="{FF2B5EF4-FFF2-40B4-BE49-F238E27FC236}">
                <a16:creationId xmlns:a16="http://schemas.microsoft.com/office/drawing/2014/main" id="{5BB8FD30-01F3-414C-AC31-47845DA6D3C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98500" name="Rectangle 3">
            <a:extLst>
              <a:ext uri="{FF2B5EF4-FFF2-40B4-BE49-F238E27FC236}">
                <a16:creationId xmlns:a16="http://schemas.microsoft.com/office/drawing/2014/main" id="{84CBDFA0-D633-4A63-B9FF-AF08CA98B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0546" name="Rectangle 17">
            <a:extLst>
              <a:ext uri="{FF2B5EF4-FFF2-40B4-BE49-F238E27FC236}">
                <a16:creationId xmlns:a16="http://schemas.microsoft.com/office/drawing/2014/main" id="{D54F57EB-BF6B-4179-A42C-9F5822CA50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8F8B7A85-44E4-4D5F-8916-EA97E7DB1D5A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6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900547" name="Rectangle 2">
            <a:extLst>
              <a:ext uri="{FF2B5EF4-FFF2-40B4-BE49-F238E27FC236}">
                <a16:creationId xmlns:a16="http://schemas.microsoft.com/office/drawing/2014/main" id="{01715FBE-D534-49F2-8422-62D342A32A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00548" name="Rectangle 3">
            <a:extLst>
              <a:ext uri="{FF2B5EF4-FFF2-40B4-BE49-F238E27FC236}">
                <a16:creationId xmlns:a16="http://schemas.microsoft.com/office/drawing/2014/main" id="{160CFA27-D793-43F5-9916-ADE87FBC84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8738" name="Rectangle 17">
            <a:extLst>
              <a:ext uri="{FF2B5EF4-FFF2-40B4-BE49-F238E27FC236}">
                <a16:creationId xmlns:a16="http://schemas.microsoft.com/office/drawing/2014/main" id="{F78717B5-3001-41F9-A5E9-4AB282F1438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7DF970FC-0E3D-4D41-9EFB-82812DDD652D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7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908739" name="Rectangle 2">
            <a:extLst>
              <a:ext uri="{FF2B5EF4-FFF2-40B4-BE49-F238E27FC236}">
                <a16:creationId xmlns:a16="http://schemas.microsoft.com/office/drawing/2014/main" id="{269A9175-DDE1-4290-BC61-E6A135D302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08740" name="Rectangle 3">
            <a:extLst>
              <a:ext uri="{FF2B5EF4-FFF2-40B4-BE49-F238E27FC236}">
                <a16:creationId xmlns:a16="http://schemas.microsoft.com/office/drawing/2014/main" id="{70FB1A07-EE53-4BF8-9E5A-D0E3C23437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2594" name="Rectangle 17">
            <a:extLst>
              <a:ext uri="{FF2B5EF4-FFF2-40B4-BE49-F238E27FC236}">
                <a16:creationId xmlns:a16="http://schemas.microsoft.com/office/drawing/2014/main" id="{2BC8DC6C-6108-402B-8838-50E75635E9F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2531BBE2-3861-4AC9-842B-06742B673BC1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8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902595" name="Rectangle 2">
            <a:extLst>
              <a:ext uri="{FF2B5EF4-FFF2-40B4-BE49-F238E27FC236}">
                <a16:creationId xmlns:a16="http://schemas.microsoft.com/office/drawing/2014/main" id="{99B3E7A0-0F41-4071-A7AC-6BA73F79CA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02596" name="Rectangle 3">
            <a:extLst>
              <a:ext uri="{FF2B5EF4-FFF2-40B4-BE49-F238E27FC236}">
                <a16:creationId xmlns:a16="http://schemas.microsoft.com/office/drawing/2014/main" id="{A848917D-62E3-4FA3-863C-40679FE5C3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42" name="Rectangle 17">
            <a:extLst>
              <a:ext uri="{FF2B5EF4-FFF2-40B4-BE49-F238E27FC236}">
                <a16:creationId xmlns:a16="http://schemas.microsoft.com/office/drawing/2014/main" id="{D6A1B127-5340-408D-B758-C17ACCA723C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55650" indent="-29051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62050" indent="-231775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27188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92325" indent="-233363" algn="l" defTabSz="930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495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30067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639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921125" indent="-23336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0" hangingPunct="0">
              <a:spcBef>
                <a:spcPct val="20000"/>
              </a:spcBef>
            </a:pPr>
            <a:fld id="{BB64E7E6-A041-43D2-B52B-3C5C8E0A88C5}" type="slidenum">
              <a:rPr lang="en-US" altLang="en-US" sz="1200" b="0">
                <a:latin typeface="Tahoma" panose="020B0604030504040204" pitchFamily="34" charset="0"/>
              </a:rPr>
              <a:pPr algn="r" eaLnBrk="0" hangingPunct="0">
                <a:spcBef>
                  <a:spcPct val="20000"/>
                </a:spcBef>
              </a:pPr>
              <a:t>9</a:t>
            </a:fld>
            <a:endParaRPr lang="en-US" altLang="en-US" sz="1200" b="0">
              <a:latin typeface="Tahoma" panose="020B0604030504040204" pitchFamily="34" charset="0"/>
            </a:endParaRPr>
          </a:p>
        </p:txBody>
      </p:sp>
      <p:sp>
        <p:nvSpPr>
          <p:cNvPr id="1904643" name="Rectangle 2">
            <a:extLst>
              <a:ext uri="{FF2B5EF4-FFF2-40B4-BE49-F238E27FC236}">
                <a16:creationId xmlns:a16="http://schemas.microsoft.com/office/drawing/2014/main" id="{B5552C59-B912-4393-AEE4-7F3A07BA40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04644" name="Rectangle 3">
            <a:extLst>
              <a:ext uri="{FF2B5EF4-FFF2-40B4-BE49-F238E27FC236}">
                <a16:creationId xmlns:a16="http://schemas.microsoft.com/office/drawing/2014/main" id="{2E24C916-D5C6-42B4-892F-726989956A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Start by articulating a clear vision of what your organization should be. Present the vision clearly, and explain why it is important for your organization to achieve this vision.</a:t>
            </a:r>
          </a:p>
          <a:p>
            <a:endParaRPr lang="en-US" altLang="en-US"/>
          </a:p>
          <a:p>
            <a:r>
              <a:rPr lang="en-US" altLang="en-US"/>
              <a:t>Include a picture of the leadership skills this vision will require. For example, global thinking, strategic partnering, etc.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creativecommons.org/licenses/by-nc-nd/3.0/pr/" TargetMode="External"/><Relationship Id="rId4" Type="http://schemas.openxmlformats.org/officeDocument/2006/relationships/hyperlink" Target="http://www.saludmed.com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EB90AF-735E-4D7B-B9F6-E367DC6D6DE6}"/>
              </a:ext>
            </a:extLst>
          </p:cNvPr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48487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5" name="Picture 36">
            <a:extLst>
              <a:ext uri="{FF2B5EF4-FFF2-40B4-BE49-F238E27FC236}">
                <a16:creationId xmlns:a16="http://schemas.microsoft.com/office/drawing/2014/main" id="{FDCDD245-F844-4E17-9E46-2A71DB660B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55F990F-CBAF-4B25-8A1D-DC857F2C8898}"/>
              </a:ext>
            </a:extLst>
          </p:cNvPr>
          <p:cNvSpPr/>
          <p:nvPr userDrawn="1"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20F471-3C67-46A2-890B-64CDEB7758E7}"/>
              </a:ext>
            </a:extLst>
          </p:cNvPr>
          <p:cNvSpPr/>
          <p:nvPr userDrawn="1"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8383BC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55F249E6-7CB1-4895-9C1D-091494B4F4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6284913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">
            <a:extLst>
              <a:ext uri="{FF2B5EF4-FFF2-40B4-BE49-F238E27FC236}">
                <a16:creationId xmlns:a16="http://schemas.microsoft.com/office/drawing/2014/main" id="{0E12F2B2-31AF-4B51-AE20-95C5DF7D51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93863" y="6157913"/>
            <a:ext cx="741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r>
              <a:rPr lang="es-PR" altLang="en-US" sz="1200" b="0">
                <a:latin typeface="Arial" panose="020B0604020202020204" pitchFamily="34" charset="0"/>
              </a:rPr>
              <a:t>Saludmed 2013, por </a:t>
            </a:r>
            <a:r>
              <a:rPr lang="es-PR" altLang="en-US" sz="1200" i="1">
                <a:latin typeface="Arial" panose="020B0604020202020204" pitchFamily="34" charset="0"/>
                <a:hlinkClick r:id="rId4"/>
              </a:rPr>
              <a:t>Edgar Lopategui Corsino</a:t>
            </a:r>
            <a:r>
              <a:rPr lang="es-PR" altLang="en-US" sz="1200" b="0">
                <a:latin typeface="Arial" panose="020B0604020202020204" pitchFamily="34" charset="0"/>
              </a:rPr>
              <a:t>, se encuentra bajo una licencia </a:t>
            </a:r>
            <a:r>
              <a:rPr lang="es-PR" altLang="en-US" sz="1200" b="0" i="1">
                <a:latin typeface="Arial" panose="020B0604020202020204" pitchFamily="34" charset="0"/>
                <a:hlinkClick r:id="rId5"/>
              </a:rPr>
              <a:t>"Creative Commons"</a:t>
            </a:r>
            <a:r>
              <a:rPr lang="es-PR" altLang="en-US" sz="1200" b="0">
                <a:latin typeface="Arial" panose="020B0604020202020204" pitchFamily="34" charset="0"/>
              </a:rPr>
              <a:t>, </a:t>
            </a:r>
          </a:p>
          <a:p>
            <a:r>
              <a:rPr lang="es-PR" altLang="en-US" sz="1200" b="0">
                <a:latin typeface="Arial" panose="020B0604020202020204" pitchFamily="34" charset="0"/>
              </a:rPr>
              <a:t>de tipo: </a:t>
            </a:r>
            <a:r>
              <a:rPr lang="es-PR" altLang="en-US" sz="1200" i="1">
                <a:latin typeface="Arial" panose="020B0604020202020204" pitchFamily="34" charset="0"/>
                <a:hlinkClick r:id="rId5"/>
              </a:rPr>
              <a:t>Reconocimiento-NoComercial-Sin Obras Derivadas 3.0.  Licencia de Puerto Rico</a:t>
            </a:r>
            <a:r>
              <a:rPr lang="es-PR" altLang="en-US" sz="1200" b="0">
                <a:latin typeface="Arial" panose="020B0604020202020204" pitchFamily="34" charset="0"/>
              </a:rPr>
              <a:t>.  </a:t>
            </a:r>
          </a:p>
          <a:p>
            <a:r>
              <a:rPr lang="es-PR" altLang="en-US" sz="1200" b="0">
                <a:latin typeface="Arial" panose="020B0604020202020204" pitchFamily="34" charset="0"/>
              </a:rPr>
              <a:t>Basado en las páginas publicadas para el sitio Web: </a:t>
            </a:r>
            <a:r>
              <a:rPr lang="es-PR" altLang="en-US" sz="1200" i="1">
                <a:latin typeface="Arial" panose="020B0604020202020204" pitchFamily="34" charset="0"/>
                <a:hlinkClick r:id="rId4"/>
              </a:rPr>
              <a:t>www.saludmed.com</a:t>
            </a:r>
            <a:r>
              <a:rPr lang="es-PR" altLang="en-US" sz="1200" b="0">
                <a:latin typeface="Arial" panose="020B0604020202020204" pitchFamily="34" charset="0"/>
              </a:rPr>
              <a:t>.</a:t>
            </a:r>
            <a:endParaRPr lang="es-PR" altLang="en-US" sz="1800" b="0"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2F50CE-7740-4279-A82D-1A56AC79959D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52FCB2B-7098-431C-833B-7662BBA8AFDA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6413500" y="3643313"/>
            <a:ext cx="2730500" cy="247650"/>
          </a:xfrm>
          <a:prstGeom prst="rect">
            <a:avLst/>
          </a:prstGeom>
          <a:solidFill>
            <a:srgbClr val="8383B5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30A66A6-293D-48CE-8A0B-3ECABACD7DAF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5410200" y="3933825"/>
            <a:ext cx="3733800" cy="192088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8A0E4C-F19B-41B5-88FD-2AD83B015D97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9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B24E7D-CB64-4A0C-9CAF-6C80C0ACEFCE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5410200" y="4164013"/>
            <a:ext cx="1966913" cy="19050"/>
          </a:xfrm>
          <a:prstGeom prst="rect">
            <a:avLst/>
          </a:prstGeom>
          <a:solidFill>
            <a:schemeClr val="accent2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AF9221-0D52-4E55-9642-4311B6239B9C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5410200" y="4198938"/>
            <a:ext cx="1966913" cy="9525"/>
          </a:xfrm>
          <a:prstGeom prst="rect">
            <a:avLst/>
          </a:prstGeom>
          <a:solidFill>
            <a:schemeClr val="accent2">
              <a:alpha val="6509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 useBgFill="1">
        <p:nvSpPr>
          <p:cNvPr id="18" name="Rounded Rectangle 26">
            <a:extLst>
              <a:ext uri="{FF2B5EF4-FFF2-40B4-BE49-F238E27FC236}">
                <a16:creationId xmlns:a16="http://schemas.microsoft.com/office/drawing/2014/main" id="{38B23A10-DDC2-4104-B97A-97095CCD6090}"/>
              </a:ext>
            </a:extLst>
          </p:cNvPr>
          <p:cNvSpPr/>
          <p:nvPr userDrawn="1"/>
        </p:nvSpPr>
        <p:spPr bwMode="white">
          <a:xfrm>
            <a:off x="5410200" y="3962400"/>
            <a:ext cx="3065463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 useBgFill="1">
        <p:nvSpPr>
          <p:cNvPr id="19" name="Rounded Rectangle 40">
            <a:extLst>
              <a:ext uri="{FF2B5EF4-FFF2-40B4-BE49-F238E27FC236}">
                <a16:creationId xmlns:a16="http://schemas.microsoft.com/office/drawing/2014/main" id="{1FA69995-772C-46F2-8617-2FA3FFC6E313}"/>
              </a:ext>
            </a:extLst>
          </p:cNvPr>
          <p:cNvSpPr/>
          <p:nvPr userDrawn="1"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Slide Number Placeholder 28">
            <a:extLst>
              <a:ext uri="{FF2B5EF4-FFF2-40B4-BE49-F238E27FC236}">
                <a16:creationId xmlns:a16="http://schemas.microsoft.com/office/drawing/2014/main" id="{58AC93A3-D31B-45D7-BD96-725E147579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3893AE-8081-4D4F-A51D-BFD0E96D3C3B}" type="slidenum">
              <a:rPr lang="es-PR" altLang="en-US"/>
              <a:pPr/>
              <a:t>‹#›</a:t>
            </a:fld>
            <a:endParaRPr lang="es-PR" altLang="en-US"/>
          </a:p>
        </p:txBody>
      </p:sp>
      <p:sp>
        <p:nvSpPr>
          <p:cNvPr id="21" name="Date Placeholder 27">
            <a:extLst>
              <a:ext uri="{FF2B5EF4-FFF2-40B4-BE49-F238E27FC236}">
                <a16:creationId xmlns:a16="http://schemas.microsoft.com/office/drawing/2014/main" id="{4C8F2A50-5A5F-4E6E-BB38-E8D3AF9835B3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55DC7-DAFD-47D1-B4E8-D69041B09B57}" type="datetimeFigureOut">
              <a:rPr lang="es-PR"/>
              <a:pPr>
                <a:defRPr/>
              </a:pPr>
              <a:t>02/01/2021</a:t>
            </a:fld>
            <a:endParaRPr lang="es-PR"/>
          </a:p>
        </p:txBody>
      </p:sp>
      <p:sp>
        <p:nvSpPr>
          <p:cNvPr id="22" name="Footer Placeholder 16">
            <a:extLst>
              <a:ext uri="{FF2B5EF4-FFF2-40B4-BE49-F238E27FC236}">
                <a16:creationId xmlns:a16="http://schemas.microsoft.com/office/drawing/2014/main" id="{99C8F82E-3A49-4B8A-9A3F-DBAF27962D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9769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DCA43F5C-822A-46CA-A407-A038FAABE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63D18-6539-42CD-824D-28516E2E7F55}" type="datetimeFigureOut">
              <a:rPr lang="es-PR"/>
              <a:pPr>
                <a:defRPr/>
              </a:pPr>
              <a:t>02/01/2021</a:t>
            </a:fld>
            <a:endParaRPr lang="es-PR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D23768CF-E50F-493B-A1A7-B0E93688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509B661F-F49F-44D8-AC70-3BC17FA46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4658D-BA15-4E92-BD0A-07143E5AD037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62204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FEE27EB1-3AF5-440D-93B5-16B5A08C8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23252-DC53-47D5-94BC-22D0C771A047}" type="datetimeFigureOut">
              <a:rPr lang="es-PR"/>
              <a:pPr>
                <a:defRPr/>
              </a:pPr>
              <a:t>02/01/2021</a:t>
            </a:fld>
            <a:endParaRPr lang="es-PR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E0E61500-694A-49BB-A506-EA6263EAF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5CFB8746-1A17-449F-8FD9-A584FD254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7C1E5-F029-4F84-B144-B33DA9351043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93996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BE420CA7-0A0D-4F41-A3DC-1A20E3EB0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8D1D8-E071-4AB3-B5B6-D69B93CC0564}" type="datetimeFigureOut">
              <a:rPr lang="es-PR"/>
              <a:pPr>
                <a:defRPr/>
              </a:pPr>
              <a:t>02/01/2021</a:t>
            </a:fld>
            <a:endParaRPr lang="es-PR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11FBA9B-1D3B-4D5C-9FAA-75633905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306A9EF6-D55A-4CFC-8482-54130EF7C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6C891-32DF-4B4B-92F0-39451134D623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421402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96047672-EF04-4EF2-A430-599724CD5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C25A9-954B-404E-82F2-2042E6B27D47}" type="datetimeFigureOut">
              <a:rPr lang="es-PR"/>
              <a:pPr>
                <a:defRPr/>
              </a:pPr>
              <a:t>02/01/2021</a:t>
            </a:fld>
            <a:endParaRPr lang="es-PR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8288B14-8FAE-4B29-8CB5-175D5B2E8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9FBBE82-8B44-4063-A6B2-50509D45A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D0DE5-09E9-4D72-8671-944268F19800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117257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05E30CC-29DE-417B-A3D8-C74AFFBDA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2466F-DB6D-47A1-B749-3975126D80B9}" type="datetimeFigureOut">
              <a:rPr lang="es-PR"/>
              <a:pPr>
                <a:defRPr/>
              </a:pPr>
              <a:t>02/01/2021</a:t>
            </a:fld>
            <a:endParaRPr lang="es-PR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4A0E775-05B9-43D3-82FA-4B59B7E1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8D3CE186-D28E-4135-AF84-A006F32A3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00EAA-9FB9-4A60-B473-D782E77C37DD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101305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D784D0A-D8F9-4BF9-88B2-81ADC23F9105}"/>
              </a:ext>
            </a:extLst>
          </p:cNvPr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36A630-06A8-4E99-B34F-C90AC0032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11150"/>
          </a:xfrm>
          <a:prstGeom prst="rect">
            <a:avLst/>
          </a:prstGeom>
          <a:solidFill>
            <a:srgbClr val="48487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BEFCB3-21ED-4C02-B3B5-170B4EEC4BA8}"/>
              </a:ext>
            </a:extLst>
          </p:cNvPr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8C82AF-4EC2-4884-BA29-52D911ED8FB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8B9FA3-329D-4B13-820E-FCD5F773593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 useBgFill="1">
        <p:nvSpPr>
          <p:cNvPr id="12" name="Rounded Rectangle 32">
            <a:extLst>
              <a:ext uri="{FF2B5EF4-FFF2-40B4-BE49-F238E27FC236}">
                <a16:creationId xmlns:a16="http://schemas.microsoft.com/office/drawing/2014/main" id="{07893C44-9D5B-41AE-8882-C57395A2F58B}"/>
              </a:ext>
            </a:extLst>
          </p:cNvPr>
          <p:cNvSpPr/>
          <p:nvPr/>
        </p:nvSpPr>
        <p:spPr bwMode="white">
          <a:xfrm>
            <a:off x="5408613" y="496888"/>
            <a:ext cx="306228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 useBgFill="1">
        <p:nvSpPr>
          <p:cNvPr id="13" name="Rounded Rectangle 33">
            <a:extLst>
              <a:ext uri="{FF2B5EF4-FFF2-40B4-BE49-F238E27FC236}">
                <a16:creationId xmlns:a16="http://schemas.microsoft.com/office/drawing/2014/main" id="{7FB2D7B9-A2AE-45BA-9C4D-17BE5A472D0D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A472DB-EAFA-4665-B5B4-C2E72D0D2286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E3F768-67D7-4A5A-9D2C-FA4565D7793B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0B444E-B3E8-446A-86FE-3C194F3653DA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7408845-1F8A-4EBA-923F-BFAA0474051A}"/>
              </a:ext>
            </a:extLst>
          </p:cNvPr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09F2C38-76EA-4D62-9E9C-AE134A9BF7AC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F1E535D-D0CA-4058-B529-4CFF1B644DB6}"/>
              </a:ext>
            </a:extLst>
          </p:cNvPr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20" name="Picture 21">
            <a:extLst>
              <a:ext uri="{FF2B5EF4-FFF2-40B4-BE49-F238E27FC236}">
                <a16:creationId xmlns:a16="http://schemas.microsoft.com/office/drawing/2014/main" id="{6F9ACF73-AF2B-49D7-BC52-2811D12259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8894763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Date Placeholder 25">
            <a:extLst>
              <a:ext uri="{FF2B5EF4-FFF2-40B4-BE49-F238E27FC236}">
                <a16:creationId xmlns:a16="http://schemas.microsoft.com/office/drawing/2014/main" id="{A35604E2-D89D-4064-9B4A-7CAEA0C1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078F9F-B18E-4793-94C0-C88763D5201D}" type="datetimeFigureOut">
              <a:rPr lang="es-PR"/>
              <a:pPr>
                <a:defRPr/>
              </a:pPr>
              <a:t>02/01/2021</a:t>
            </a:fld>
            <a:endParaRPr lang="es-PR"/>
          </a:p>
        </p:txBody>
      </p:sp>
      <p:sp>
        <p:nvSpPr>
          <p:cNvPr id="22" name="Footer Placeholder 27">
            <a:extLst>
              <a:ext uri="{FF2B5EF4-FFF2-40B4-BE49-F238E27FC236}">
                <a16:creationId xmlns:a16="http://schemas.microsoft.com/office/drawing/2014/main" id="{2E5721D2-1CC3-4472-915C-D422A0625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23" name="Slide Number Placeholder 26">
            <a:extLst>
              <a:ext uri="{FF2B5EF4-FFF2-40B4-BE49-F238E27FC236}">
                <a16:creationId xmlns:a16="http://schemas.microsoft.com/office/drawing/2014/main" id="{9B6684C1-5A87-4419-B4F5-B18FFF421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58B44-3614-4A6B-A108-88439302BFEC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359004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D9E0003-417C-4673-AD4C-EBEC07EA7163}"/>
              </a:ext>
            </a:extLst>
          </p:cNvPr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465303-E63D-4CED-AB44-90A62F7EE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11150"/>
          </a:xfrm>
          <a:prstGeom prst="rect">
            <a:avLst/>
          </a:prstGeom>
          <a:solidFill>
            <a:srgbClr val="48487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8ACBD3-38EB-4942-83D9-FA51CB240897}"/>
              </a:ext>
            </a:extLst>
          </p:cNvPr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961A01-681A-4C4D-8E3E-EACBA0DF02B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11CF19-AAA3-44AF-B8F4-34562344715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 useBgFill="1">
        <p:nvSpPr>
          <p:cNvPr id="8" name="Rounded Rectangle 32">
            <a:extLst>
              <a:ext uri="{FF2B5EF4-FFF2-40B4-BE49-F238E27FC236}">
                <a16:creationId xmlns:a16="http://schemas.microsoft.com/office/drawing/2014/main" id="{B35EECA6-9D43-4F56-9301-B7006D825EFF}"/>
              </a:ext>
            </a:extLst>
          </p:cNvPr>
          <p:cNvSpPr/>
          <p:nvPr/>
        </p:nvSpPr>
        <p:spPr bwMode="white">
          <a:xfrm>
            <a:off x="5408613" y="496888"/>
            <a:ext cx="306228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 useBgFill="1">
        <p:nvSpPr>
          <p:cNvPr id="9" name="Rounded Rectangle 33">
            <a:extLst>
              <a:ext uri="{FF2B5EF4-FFF2-40B4-BE49-F238E27FC236}">
                <a16:creationId xmlns:a16="http://schemas.microsoft.com/office/drawing/2014/main" id="{99E07DFB-4969-4798-984F-BE06D8141C98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27DD8D-C095-4B85-971C-33E621C5430D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7D48CD-FB62-47A2-95C1-F94ACAF70122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8BFE6AC-AB61-4E82-B24F-04F693E1A0AF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E9E6C0-A20B-490D-9F19-7C0B3B254683}"/>
              </a:ext>
            </a:extLst>
          </p:cNvPr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D02AE4-BF5B-410E-A777-3B0576BAE2FE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27486E-370A-4AD5-A5ED-E8ECD89C3E8F}"/>
              </a:ext>
            </a:extLst>
          </p:cNvPr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16" name="Picture 21">
            <a:extLst>
              <a:ext uri="{FF2B5EF4-FFF2-40B4-BE49-F238E27FC236}">
                <a16:creationId xmlns:a16="http://schemas.microsoft.com/office/drawing/2014/main" id="{067276DB-8FD6-4120-A4B7-8076FF1A49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8894763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Date Placeholder 2">
            <a:extLst>
              <a:ext uri="{FF2B5EF4-FFF2-40B4-BE49-F238E27FC236}">
                <a16:creationId xmlns:a16="http://schemas.microsoft.com/office/drawing/2014/main" id="{50FC986C-34E1-4C33-AEBB-BABB7B7C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88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5D7C9-2213-4ADB-9A02-A8743FBDB949}" type="datetimeFigureOut">
              <a:rPr lang="es-PR"/>
              <a:pPr>
                <a:defRPr/>
              </a:pPr>
              <a:t>02/01/2021</a:t>
            </a:fld>
            <a:endParaRPr lang="es-PR"/>
          </a:p>
        </p:txBody>
      </p:sp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1B828242-A1B5-4DE1-845A-5BD095367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4F9E790B-ABDB-4745-B17B-23F3805ED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7F725-DE1F-4654-A40D-D5C4D5B7A8FD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330333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5799170B-C6B1-424B-9178-A07F6534E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7A0C8-7CAC-4D43-877B-BB19EB88E921}" type="datetimeFigureOut">
              <a:rPr lang="es-PR"/>
              <a:pPr>
                <a:defRPr/>
              </a:pPr>
              <a:t>02/01/2021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9F3FCE-1E3F-4F9C-B232-783C23FD7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4562DB20-21BF-4AB3-9504-1C7E4743B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8D720-9A94-430D-866F-580C9D2E6C16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342214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72A618AD-26DE-4AA1-959A-C8B11E9C7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D018E-BA7C-4F8A-BDC4-68F742B429C3}" type="datetimeFigureOut">
              <a:rPr lang="es-PR"/>
              <a:pPr>
                <a:defRPr/>
              </a:pPr>
              <a:t>02/01/2021</a:t>
            </a:fld>
            <a:endParaRPr lang="es-PR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F442CB0-65B4-4802-AA9F-C52AE3D0B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079B2C6-CA85-4EAA-96E1-876877D09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B221C-C031-468C-81B5-DB20EE79D596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369501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BA50D7E-7A63-44A7-9CE3-A2559883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3338D-AD03-4BE6-9D35-10340E0BB08D}" type="datetimeFigureOut">
              <a:rPr lang="es-PR"/>
              <a:pPr>
                <a:defRPr/>
              </a:pPr>
              <a:t>02/01/2021</a:t>
            </a:fld>
            <a:endParaRPr lang="es-PR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8FE9DCF-D0E4-4599-B94B-5877B4B3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95E5B928-5CED-48A3-A1EC-C73CCF41A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B5B38-C1E6-4289-AE89-12A1AE53060E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112212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A8A67A1E-61F6-4CB6-A26C-627DA1C2DB4E}"/>
              </a:ext>
            </a:extLst>
          </p:cNvPr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420CB63-01EE-4D03-B72D-A9EC47152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11150"/>
          </a:xfrm>
          <a:prstGeom prst="rect">
            <a:avLst/>
          </a:prstGeom>
          <a:solidFill>
            <a:srgbClr val="48487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8346D63-50AB-45DC-B26C-EB1B191E1071}"/>
              </a:ext>
            </a:extLst>
          </p:cNvPr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CB41DB-D748-41AD-8CCD-2C94030779C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3ADE909-00D6-43F8-B063-A737E11C0D9E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0D6D4884-3FD1-4D2B-92DA-7776A8731E77}"/>
              </a:ext>
            </a:extLst>
          </p:cNvPr>
          <p:cNvSpPr/>
          <p:nvPr/>
        </p:nvSpPr>
        <p:spPr bwMode="white">
          <a:xfrm>
            <a:off x="5408613" y="496888"/>
            <a:ext cx="306228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FB5FA648-ED20-46F8-8F5F-6F58D53717BF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7F9A94-8277-4939-A640-706F9DCE92FA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1688EF8-4A34-4957-8280-9D5521C3CFC3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D9D59AE-C5CD-4AD3-B352-8A10147B9F15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88CBA78-8955-47CF-88C7-CC6473A113C6}"/>
              </a:ext>
            </a:extLst>
          </p:cNvPr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DD4724E-3F60-4D9F-9A4B-CC7D694B273D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0B115A4-7245-48B3-A1A8-BC3E75739789}"/>
              </a:ext>
            </a:extLst>
          </p:cNvPr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65E7F73E-11A5-47A4-93E8-383714D7097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2BBFDADF-1AEE-4B5F-A0E3-6F3EE5E39A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8B6C9601-C1AD-40D4-A747-F09DD8F404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b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96ACFEC1-91FF-4AF1-A6DE-6B480E2D1475}" type="datetimeFigureOut">
              <a:rPr lang="es-PR"/>
              <a:pPr>
                <a:defRPr/>
              </a:pPr>
              <a:t>02/01/2021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61709-62B0-4A7D-80BC-B628F15DE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b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es-PR"/>
          </a:p>
        </p:txBody>
      </p:sp>
      <p:pic>
        <p:nvPicPr>
          <p:cNvPr id="1058" name="Picture 34">
            <a:extLst>
              <a:ext uri="{FF2B5EF4-FFF2-40B4-BE49-F238E27FC236}">
                <a16:creationId xmlns:a16="http://schemas.microsoft.com/office/drawing/2014/main" id="{74F59B71-7940-4B47-A2B8-B110C552E6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94763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F5F04F49-CE44-493A-BF5B-92B67EBC16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 b="0">
                <a:solidFill>
                  <a:srgbClr val="FFFFFF"/>
                </a:solidFill>
              </a:defRPr>
            </a:lvl1pPr>
          </a:lstStyle>
          <a:p>
            <a:fld id="{D850274D-6E70-4D75-BDD6-6883E8F800E0}" type="slidenum">
              <a:rPr lang="es-PR" altLang="en-US"/>
              <a:pPr/>
              <a:t>‹#›</a:t>
            </a:fld>
            <a:endParaRPr lang="es-PR" altLang="en-US"/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951CB7DF-2AD6-4680-A29C-87D0BA9E67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solidFill>
            <a:srgbClr val="E6E6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000" b="0">
                <a:latin typeface="Arial" panose="020B0604020202020204" pitchFamily="34" charset="0"/>
              </a:rPr>
              <a:t>Copyright © 2013 Edgar Lopategui Corsino | Saludmed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88" r:id="rId3"/>
    <p:sldLayoutId id="2147483689" r:id="rId4"/>
    <p:sldLayoutId id="2147483696" r:id="rId5"/>
    <p:sldLayoutId id="2147483697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wmf"/><Relationship Id="rId4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wmf"/><Relationship Id="rId5" Type="http://schemas.openxmlformats.org/officeDocument/2006/relationships/image" Target="../media/image9.wmf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wmf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wmf"/><Relationship Id="rId4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wmf"/><Relationship Id="rId5" Type="http://schemas.openxmlformats.org/officeDocument/2006/relationships/image" Target="../media/image9.wmf"/><Relationship Id="rId4" Type="http://schemas.openxmlformats.org/officeDocument/2006/relationships/image" Target="../media/image1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wmf"/><Relationship Id="rId5" Type="http://schemas.openxmlformats.org/officeDocument/2006/relationships/image" Target="../media/image13.wmf"/><Relationship Id="rId4" Type="http://schemas.openxmlformats.org/officeDocument/2006/relationships/image" Target="../media/image1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8.jpe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658017-D810-4481-B4E9-F139785E3995}"/>
              </a:ext>
            </a:extLst>
          </p:cNvPr>
          <p:cNvSpPr>
            <a:spLocks/>
          </p:cNvSpPr>
          <p:nvPr/>
        </p:nvSpPr>
        <p:spPr bwMode="auto">
          <a:xfrm>
            <a:off x="323850" y="3900488"/>
            <a:ext cx="47625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35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algn="ctr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algn="ctr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algn="ctr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algn="ctr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s-PR" altLang="en-US" sz="2400">
                <a:solidFill>
                  <a:srgbClr val="4848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Edgar Lopategui Corsino</a:t>
            </a:r>
          </a:p>
          <a:p>
            <a:pPr algn="l">
              <a:lnSpc>
                <a:spcPct val="90000"/>
              </a:lnSpc>
            </a:pPr>
            <a:r>
              <a:rPr lang="es-PR" altLang="en-US" sz="2400" i="1">
                <a:solidFill>
                  <a:srgbClr val="4848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M.A., Fisiología del Ejercicio</a:t>
            </a:r>
          </a:p>
        </p:txBody>
      </p:sp>
      <p:pic>
        <p:nvPicPr>
          <p:cNvPr id="5130" name="Picture 10">
            <a:extLst>
              <a:ext uri="{FF2B5EF4-FFF2-40B4-BE49-F238E27FC236}">
                <a16:creationId xmlns:a16="http://schemas.microsoft.com/office/drawing/2014/main" id="{3947C788-8370-481B-B8AD-BF9088171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084763"/>
            <a:ext cx="287337" cy="28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7" name="Rectangle 17">
            <a:extLst>
              <a:ext uri="{FF2B5EF4-FFF2-40B4-BE49-F238E27FC236}">
                <a16:creationId xmlns:a16="http://schemas.microsoft.com/office/drawing/2014/main" id="{6A713B4B-902B-4698-A02E-C52FFDCBE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25" y="4725988"/>
            <a:ext cx="475297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s-PR" altLang="en-US" sz="1800">
                <a:solidFill>
                  <a:srgbClr val="484876"/>
                </a:solidFill>
              </a:rPr>
              <a:t>Web:        </a:t>
            </a:r>
            <a:r>
              <a:rPr lang="es-PR" altLang="en-US" sz="1800" i="1">
                <a:solidFill>
                  <a:srgbClr val="484876"/>
                </a:solidFill>
              </a:rPr>
              <a:t>http://www.saludmed.com/</a:t>
            </a:r>
            <a:endParaRPr lang="es-PR" altLang="en-US" sz="2800" b="0" i="1">
              <a:solidFill>
                <a:srgbClr val="484876"/>
              </a:solidFill>
            </a:endParaRPr>
          </a:p>
        </p:txBody>
      </p:sp>
      <p:pic>
        <p:nvPicPr>
          <p:cNvPr id="5138" name="Picture 18">
            <a:extLst>
              <a:ext uri="{FF2B5EF4-FFF2-40B4-BE49-F238E27FC236}">
                <a16:creationId xmlns:a16="http://schemas.microsoft.com/office/drawing/2014/main" id="{A83D7CA3-5575-4A49-A4F1-097FDA648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724400"/>
            <a:ext cx="287337" cy="28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0" name="Rectangle 20">
            <a:extLst>
              <a:ext uri="{FF2B5EF4-FFF2-40B4-BE49-F238E27FC236}">
                <a16:creationId xmlns:a16="http://schemas.microsoft.com/office/drawing/2014/main" id="{5BB67034-0D89-4CF2-B7E5-D3CBE6A77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25" y="5084763"/>
            <a:ext cx="46101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s-PR" altLang="en-US" sz="1800">
                <a:solidFill>
                  <a:srgbClr val="484876"/>
                </a:solidFill>
              </a:rPr>
              <a:t>E-Mail:</a:t>
            </a:r>
            <a:r>
              <a:rPr lang="es-PR" altLang="en-US" sz="1800" i="1">
                <a:solidFill>
                  <a:srgbClr val="484876"/>
                </a:solidFill>
              </a:rPr>
              <a:t>     elopategui@intermetro.edu</a:t>
            </a:r>
            <a:br>
              <a:rPr lang="es-PR" altLang="en-US" sz="1800" i="1">
                <a:solidFill>
                  <a:srgbClr val="484876"/>
                </a:solidFill>
              </a:rPr>
            </a:br>
            <a:r>
              <a:rPr lang="es-PR" altLang="en-US" sz="1800" i="1">
                <a:solidFill>
                  <a:srgbClr val="484876"/>
                </a:solidFill>
              </a:rPr>
              <a:t>                elopateg@gmail.com</a:t>
            </a:r>
          </a:p>
        </p:txBody>
      </p:sp>
      <p:pic>
        <p:nvPicPr>
          <p:cNvPr id="5143" name="Picture 23">
            <a:extLst>
              <a:ext uri="{FF2B5EF4-FFF2-40B4-BE49-F238E27FC236}">
                <a16:creationId xmlns:a16="http://schemas.microsoft.com/office/drawing/2014/main" id="{45831D56-F908-47B5-88B7-13F35196F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732463"/>
            <a:ext cx="287337" cy="28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7" name="Rectangle 27">
            <a:extLst>
              <a:ext uri="{FF2B5EF4-FFF2-40B4-BE49-F238E27FC236}">
                <a16:creationId xmlns:a16="http://schemas.microsoft.com/office/drawing/2014/main" id="{5469DC11-11CD-42C0-90BF-AC7992ABE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732463"/>
            <a:ext cx="82804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1700">
                <a:solidFill>
                  <a:srgbClr val="484876"/>
                </a:solidFill>
              </a:rPr>
              <a:t>Curso:      </a:t>
            </a:r>
            <a:r>
              <a:rPr lang="es-PR" altLang="en-US" sz="1700" i="1">
                <a:solidFill>
                  <a:srgbClr val="484876"/>
                </a:solidFill>
              </a:rPr>
              <a:t>http://www.saludmed.com/</a:t>
            </a:r>
            <a:r>
              <a:rPr lang="es-PR" altLang="en-US" sz="1700" i="1"/>
              <a:t>nutricionentrena/nutricionentrena.html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983E6F-EC4A-4BCE-B99D-A74D668B60A3}"/>
              </a:ext>
            </a:extLst>
          </p:cNvPr>
          <p:cNvSpPr>
            <a:spLocks/>
          </p:cNvSpPr>
          <p:nvPr/>
        </p:nvSpPr>
        <p:spPr bwMode="auto">
          <a:xfrm>
            <a:off x="0" y="549275"/>
            <a:ext cx="9144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2600" b="0">
                <a:solidFill>
                  <a:srgbClr val="99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DIETAS - </a:t>
            </a:r>
            <a:r>
              <a:rPr lang="es-PR" altLang="en-US" sz="2600" b="0" i="1">
                <a:solidFill>
                  <a:srgbClr val="99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DE:</a:t>
            </a:r>
            <a:br>
              <a:rPr lang="es-PR" altLang="en-US" sz="2600" b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s-PR" altLang="en-US" sz="2700" b="0" i="1">
                <a:solidFill>
                  <a:srgbClr val="E6E6E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Entrenamiento, Competencia y Recuperación</a:t>
            </a:r>
          </a:p>
        </p:txBody>
      </p:sp>
      <p:pic>
        <p:nvPicPr>
          <p:cNvPr id="5162" name="Picture 4" descr="Beans_002">
            <a:extLst>
              <a:ext uri="{FF2B5EF4-FFF2-40B4-BE49-F238E27FC236}">
                <a16:creationId xmlns:a16="http://schemas.microsoft.com/office/drawing/2014/main" id="{16F7D90D-2D5E-4D8B-B57A-C92445DEB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412875"/>
            <a:ext cx="2736850" cy="216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>
    <p:dissolve/>
    <p:sndAc>
      <p:stSnd>
        <p:snd r:embed="rId4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E944C-FD68-4F32-AD92-D0A3B94DA305}"/>
              </a:ext>
            </a:extLst>
          </p:cNvPr>
          <p:cNvSpPr>
            <a:spLocks/>
          </p:cNvSpPr>
          <p:nvPr/>
        </p:nvSpPr>
        <p:spPr bwMode="auto">
          <a:xfrm>
            <a:off x="-36513" y="815975"/>
            <a:ext cx="9144001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905667" name="Picture 3">
            <a:extLst>
              <a:ext uri="{FF2B5EF4-FFF2-40B4-BE49-F238E27FC236}">
                <a16:creationId xmlns:a16="http://schemas.microsoft.com/office/drawing/2014/main" id="{E8A91E70-A2E0-4C96-AB88-C35B8B8AE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24038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A2BEB2D7-7E17-41C8-AD63-82B57979479A}"/>
              </a:ext>
            </a:extLst>
          </p:cNvPr>
          <p:cNvSpPr>
            <a:spLocks/>
          </p:cNvSpPr>
          <p:nvPr/>
        </p:nvSpPr>
        <p:spPr bwMode="auto">
          <a:xfrm>
            <a:off x="684213" y="2039938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DELINEAMIENTO GENERALES</a:t>
            </a:r>
            <a:endParaRPr lang="es-PR" altLang="en-US" sz="2500" b="0" i="1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905669" name="Text Box 5">
            <a:extLst>
              <a:ext uri="{FF2B5EF4-FFF2-40B4-BE49-F238E27FC236}">
                <a16:creationId xmlns:a16="http://schemas.microsoft.com/office/drawing/2014/main" id="{9AC2BE99-4A01-4CE4-BA71-8ECDF48BA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689225"/>
            <a:ext cx="8318500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Los deportistas que suelen verse afectados emocionalmente deben ingerir sólo pequeñas cantidades de alimentos en los que tenga confianza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905670" name="Picture 6">
            <a:extLst>
              <a:ext uri="{FF2B5EF4-FFF2-40B4-BE49-F238E27FC236}">
                <a16:creationId xmlns:a16="http://schemas.microsoft.com/office/drawing/2014/main" id="{98E9A115-0D95-4155-8BFB-7452F0D25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760663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B53F-CFFB-4002-A1E1-EA290BFE893E}"/>
              </a:ext>
            </a:extLst>
          </p:cNvPr>
          <p:cNvSpPr>
            <a:spLocks/>
          </p:cNvSpPr>
          <p:nvPr/>
        </p:nvSpPr>
        <p:spPr bwMode="auto">
          <a:xfrm>
            <a:off x="-36513" y="828675"/>
            <a:ext cx="9144001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909763" name="Picture 3">
            <a:extLst>
              <a:ext uri="{FF2B5EF4-FFF2-40B4-BE49-F238E27FC236}">
                <a16:creationId xmlns:a16="http://schemas.microsoft.com/office/drawing/2014/main" id="{134015D9-5CAE-44E5-9B94-B0431030B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36738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66AA975E-3CE7-4E73-B677-75E0B611272B}"/>
              </a:ext>
            </a:extLst>
          </p:cNvPr>
          <p:cNvSpPr>
            <a:spLocks/>
          </p:cNvSpPr>
          <p:nvPr/>
        </p:nvSpPr>
        <p:spPr bwMode="auto">
          <a:xfrm>
            <a:off x="684213" y="2052638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PRUEBAS QUE DURAN MENOS DE 1 HORA</a:t>
            </a:r>
            <a:endParaRPr lang="es-PR" altLang="en-US" sz="2500" b="0" i="1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909765" name="Text Box 5">
            <a:extLst>
              <a:ext uri="{FF2B5EF4-FFF2-40B4-BE49-F238E27FC236}">
                <a16:creationId xmlns:a16="http://schemas.microsoft.com/office/drawing/2014/main" id="{20A352A2-F951-48F2-96FF-C9B89F99F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701925"/>
            <a:ext cx="83185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La provisión disponible de combustible energético almacenado: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909766" name="Picture 6">
            <a:extLst>
              <a:ext uri="{FF2B5EF4-FFF2-40B4-BE49-F238E27FC236}">
                <a16:creationId xmlns:a16="http://schemas.microsoft.com/office/drawing/2014/main" id="{8A506EBF-F86E-410D-9D82-3A4B9B626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773363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9767" name="Text Box 7">
            <a:extLst>
              <a:ext uri="{FF2B5EF4-FFF2-40B4-BE49-F238E27FC236}">
                <a16:creationId xmlns:a16="http://schemas.microsoft.com/office/drawing/2014/main" id="{0358D627-29E2-4006-B706-048EB27AB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644900"/>
            <a:ext cx="7993062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Es genealmente suficientemente amplia, de manera que pueda satisfacer las demandas energéticas del evento competitivo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09768" name="Picture 8">
            <a:extLst>
              <a:ext uri="{FF2B5EF4-FFF2-40B4-BE49-F238E27FC236}">
                <a16:creationId xmlns:a16="http://schemas.microsoft.com/office/drawing/2014/main" id="{CD5B0C52-CCB8-4CE0-9BAA-59D012065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716338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9769" name="Text Box 9">
            <a:extLst>
              <a:ext uri="{FF2B5EF4-FFF2-40B4-BE49-F238E27FC236}">
                <a16:creationId xmlns:a16="http://schemas.microsoft.com/office/drawing/2014/main" id="{A4159125-C755-4771-A53D-D82987CAA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797425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Resulta innecesario una dieta especial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09770" name="Picture 10">
            <a:extLst>
              <a:ext uri="{FF2B5EF4-FFF2-40B4-BE49-F238E27FC236}">
                <a16:creationId xmlns:a16="http://schemas.microsoft.com/office/drawing/2014/main" id="{F52993B9-E942-4A18-9621-C54C7E824C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868863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0C8A7-F730-4A44-B2E1-8DEF55DB1860}"/>
              </a:ext>
            </a:extLst>
          </p:cNvPr>
          <p:cNvSpPr>
            <a:spLocks/>
          </p:cNvSpPr>
          <p:nvPr/>
        </p:nvSpPr>
        <p:spPr bwMode="auto">
          <a:xfrm>
            <a:off x="-36513" y="822325"/>
            <a:ext cx="9144001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911811" name="Picture 3">
            <a:extLst>
              <a:ext uri="{FF2B5EF4-FFF2-40B4-BE49-F238E27FC236}">
                <a16:creationId xmlns:a16="http://schemas.microsoft.com/office/drawing/2014/main" id="{DE972274-48B1-4CB0-9A1F-059C194EE1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30388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B2642990-2513-4DEB-8BCE-8D951EA71645}"/>
              </a:ext>
            </a:extLst>
          </p:cNvPr>
          <p:cNvSpPr>
            <a:spLocks/>
          </p:cNvSpPr>
          <p:nvPr/>
        </p:nvSpPr>
        <p:spPr bwMode="auto">
          <a:xfrm>
            <a:off x="684213" y="2046288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PRUEBAS QUE DURAN MENOS DE 1 HORA</a:t>
            </a:r>
            <a:endParaRPr lang="es-PR" altLang="en-US" sz="2500" b="0" i="1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911827" name="Text Box 19">
            <a:extLst>
              <a:ext uri="{FF2B5EF4-FFF2-40B4-BE49-F238E27FC236}">
                <a16:creationId xmlns:a16="http://schemas.microsoft.com/office/drawing/2014/main" id="{990E34D0-6DF1-42C1-A7B0-110193D1E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708275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Comida pre-competencia: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911828" name="Picture 20">
            <a:extLst>
              <a:ext uri="{FF2B5EF4-FFF2-40B4-BE49-F238E27FC236}">
                <a16:creationId xmlns:a16="http://schemas.microsoft.com/office/drawing/2014/main" id="{A87CFC82-20DD-4A4E-9A46-A09154C49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779713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11829" name="Text Box 21">
            <a:extLst>
              <a:ext uri="{FF2B5EF4-FFF2-40B4-BE49-F238E27FC236}">
                <a16:creationId xmlns:a16="http://schemas.microsoft.com/office/drawing/2014/main" id="{EB42CABC-4BA1-4AE7-A8CD-6E458B12F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284538"/>
            <a:ext cx="7993062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La comida debe ser ingerida como mínimo 2-1/2 horas antes de la prueba atlética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11830" name="Picture 22">
            <a:extLst>
              <a:ext uri="{FF2B5EF4-FFF2-40B4-BE49-F238E27FC236}">
                <a16:creationId xmlns:a16="http://schemas.microsoft.com/office/drawing/2014/main" id="{F0915653-7657-4045-8F12-BDBA3F10D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355975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11831" name="Text Box 23">
            <a:extLst>
              <a:ext uri="{FF2B5EF4-FFF2-40B4-BE49-F238E27FC236}">
                <a16:creationId xmlns:a16="http://schemas.microsoft.com/office/drawing/2014/main" id="{C70F6689-89C9-4F5A-87E4-BB9CD1575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29088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La última comida antes de la prueba debe ser liviana: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11832" name="Picture 24">
            <a:extLst>
              <a:ext uri="{FF2B5EF4-FFF2-40B4-BE49-F238E27FC236}">
                <a16:creationId xmlns:a16="http://schemas.microsoft.com/office/drawing/2014/main" id="{81D50C9E-909B-4B5E-B49D-113295EE9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200525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11833" name="Text Box 25">
            <a:extLst>
              <a:ext uri="{FF2B5EF4-FFF2-40B4-BE49-F238E27FC236}">
                <a16:creationId xmlns:a16="http://schemas.microsoft.com/office/drawing/2014/main" id="{6EEA9CD7-2547-427E-8771-84A692B19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4670425"/>
            <a:ext cx="77739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>
                <a:solidFill>
                  <a:srgbClr val="000000"/>
                </a:solidFill>
                <a:latin typeface="Arial" panose="020B0604020202020204" pitchFamily="34" charset="0"/>
              </a:rPr>
              <a:t>Composición: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11834" name="Picture 26">
            <a:extLst>
              <a:ext uri="{FF2B5EF4-FFF2-40B4-BE49-F238E27FC236}">
                <a16:creationId xmlns:a16="http://schemas.microsoft.com/office/drawing/2014/main" id="{59063F8B-97D1-4349-A1E1-364F6ADCD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703763"/>
            <a:ext cx="284163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11835" name="Text Box 27">
            <a:extLst>
              <a:ext uri="{FF2B5EF4-FFF2-40B4-BE49-F238E27FC236}">
                <a16:creationId xmlns:a16="http://schemas.microsoft.com/office/drawing/2014/main" id="{C53F1162-E5E0-467C-BCC3-D1E1C567B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5122863"/>
            <a:ext cx="72707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 i="1">
                <a:solidFill>
                  <a:srgbClr val="000000"/>
                </a:solidFill>
                <a:latin typeface="Calibri" panose="020F0502020204030204" pitchFamily="34" charset="0"/>
              </a:rPr>
              <a:t>Ingredientes familiares que el deportista puede tolerar efectivamente</a:t>
            </a:r>
            <a:endParaRPr lang="en-US" altLang="en-US" sz="2200" b="0" i="1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5FF71-9843-4F26-BB01-4147F949AF4D}"/>
              </a:ext>
            </a:extLst>
          </p:cNvPr>
          <p:cNvSpPr>
            <a:spLocks/>
          </p:cNvSpPr>
          <p:nvPr/>
        </p:nvSpPr>
        <p:spPr bwMode="auto">
          <a:xfrm>
            <a:off x="-36513" y="692150"/>
            <a:ext cx="9144001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913859" name="Picture 3">
            <a:extLst>
              <a:ext uri="{FF2B5EF4-FFF2-40B4-BE49-F238E27FC236}">
                <a16:creationId xmlns:a16="http://schemas.microsoft.com/office/drawing/2014/main" id="{0D71B1CA-A85A-4449-AC8C-1C4E5D099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5750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E73AB15D-7CFC-4265-805A-2DFBFB9B9EFA}"/>
              </a:ext>
            </a:extLst>
          </p:cNvPr>
          <p:cNvSpPr>
            <a:spLocks/>
          </p:cNvSpPr>
          <p:nvPr/>
        </p:nvSpPr>
        <p:spPr bwMode="auto">
          <a:xfrm>
            <a:off x="684213" y="1771650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PRUEBAS QUE DURAN MENOS DE 1 HORA</a:t>
            </a:r>
            <a:endParaRPr lang="es-PR" altLang="en-US" sz="2500" b="0" i="1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913861" name="Text Box 5">
            <a:extLst>
              <a:ext uri="{FF2B5EF4-FFF2-40B4-BE49-F238E27FC236}">
                <a16:creationId xmlns:a16="http://schemas.microsoft.com/office/drawing/2014/main" id="{9594FBD7-B514-442B-B472-332DF0125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349500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Comida pre-competencia: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913862" name="Picture 6">
            <a:extLst>
              <a:ext uri="{FF2B5EF4-FFF2-40B4-BE49-F238E27FC236}">
                <a16:creationId xmlns:a16="http://schemas.microsoft.com/office/drawing/2014/main" id="{7252C10F-785C-4F8E-ABE1-4D76B9E8F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420938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13870" name="Text Box 14">
            <a:extLst>
              <a:ext uri="{FF2B5EF4-FFF2-40B4-BE49-F238E27FC236}">
                <a16:creationId xmlns:a16="http://schemas.microsoft.com/office/drawing/2014/main" id="{5025D65D-998E-4D40-98F0-AC617B76F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924175"/>
            <a:ext cx="7993062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Evitar la ingestión excesiva de hidratos de carbono antes de la competencia: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13871" name="Picture 15">
            <a:extLst>
              <a:ext uri="{FF2B5EF4-FFF2-40B4-BE49-F238E27FC236}">
                <a16:creationId xmlns:a16="http://schemas.microsoft.com/office/drawing/2014/main" id="{17F133E7-83DC-4367-ACD7-3F1D6A7D3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995613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13872" name="Text Box 16">
            <a:extLst>
              <a:ext uri="{FF2B5EF4-FFF2-40B4-BE49-F238E27FC236}">
                <a16:creationId xmlns:a16="http://schemas.microsoft.com/office/drawing/2014/main" id="{053357E8-8341-435E-B73C-96377D012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3792538"/>
            <a:ext cx="77739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>
                <a:solidFill>
                  <a:srgbClr val="000000"/>
                </a:solidFill>
                <a:latin typeface="Arial" panose="020B0604020202020204" pitchFamily="34" charset="0"/>
              </a:rPr>
              <a:t>Justificación: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13873" name="Picture 17">
            <a:extLst>
              <a:ext uri="{FF2B5EF4-FFF2-40B4-BE49-F238E27FC236}">
                <a16:creationId xmlns:a16="http://schemas.microsoft.com/office/drawing/2014/main" id="{554A5859-4F90-41A4-9901-B5056313E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825875"/>
            <a:ext cx="284163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13874" name="Text Box 18">
            <a:extLst>
              <a:ext uri="{FF2B5EF4-FFF2-40B4-BE49-F238E27FC236}">
                <a16:creationId xmlns:a16="http://schemas.microsoft.com/office/drawing/2014/main" id="{28C87E1D-FFD5-4CF7-8AEF-F3EA98960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244975"/>
            <a:ext cx="72707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 i="1">
                <a:solidFill>
                  <a:srgbClr val="000000"/>
                </a:solidFill>
                <a:latin typeface="Calibri" panose="020F0502020204030204" pitchFamily="34" charset="0"/>
              </a:rPr>
              <a:t>Prevenir un posible efecto posterior de tipo insulínico</a:t>
            </a:r>
            <a:endParaRPr lang="en-US" altLang="en-US" sz="2200" b="0" i="1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B793E-68CF-44A6-A4A5-0ADD21BB99AB}"/>
              </a:ext>
            </a:extLst>
          </p:cNvPr>
          <p:cNvSpPr>
            <a:spLocks/>
          </p:cNvSpPr>
          <p:nvPr/>
        </p:nvSpPr>
        <p:spPr bwMode="auto">
          <a:xfrm>
            <a:off x="-36513" y="765175"/>
            <a:ext cx="9144001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895427" name="Picture 3">
            <a:extLst>
              <a:ext uri="{FF2B5EF4-FFF2-40B4-BE49-F238E27FC236}">
                <a16:creationId xmlns:a16="http://schemas.microsoft.com/office/drawing/2014/main" id="{207CFFCB-2CD8-4CD2-AB78-9658DBB61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773238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E103043-FE6B-4DC7-9A49-BB124022504D}"/>
              </a:ext>
            </a:extLst>
          </p:cNvPr>
          <p:cNvSpPr>
            <a:spLocks/>
          </p:cNvSpPr>
          <p:nvPr/>
        </p:nvSpPr>
        <p:spPr bwMode="auto">
          <a:xfrm>
            <a:off x="684213" y="1989138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48 HORAS PREVIO A LA COMPETENCIA</a:t>
            </a:r>
            <a:r>
              <a:rPr lang="es-PR" altLang="en-US" sz="25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95429" name="Text Box 5">
            <a:extLst>
              <a:ext uri="{FF2B5EF4-FFF2-40B4-BE49-F238E27FC236}">
                <a16:creationId xmlns:a16="http://schemas.microsoft.com/office/drawing/2014/main" id="{FFC03610-4371-4D3E-8CE6-C98E1E3E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719388"/>
            <a:ext cx="83185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Se recomienda que las frutas y vegetales usados sean cocidos: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95430" name="Picture 6">
            <a:extLst>
              <a:ext uri="{FF2B5EF4-FFF2-40B4-BE49-F238E27FC236}">
                <a16:creationId xmlns:a16="http://schemas.microsoft.com/office/drawing/2014/main" id="{F15063A8-440E-4124-BA4B-36FB9BCDB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790825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5431" name="Text Box 7">
            <a:extLst>
              <a:ext uri="{FF2B5EF4-FFF2-40B4-BE49-F238E27FC236}">
                <a16:creationId xmlns:a16="http://schemas.microsoft.com/office/drawing/2014/main" id="{C36178C7-8FFD-4EA7-AE52-C9F0A7FF0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592513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 i="1"/>
              <a:t>Propósito: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895432" name="Picture 8">
            <a:extLst>
              <a:ext uri="{FF2B5EF4-FFF2-40B4-BE49-F238E27FC236}">
                <a16:creationId xmlns:a16="http://schemas.microsoft.com/office/drawing/2014/main" id="{FA91982A-014C-4789-A07E-081593169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663950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5433" name="Text Box 9">
            <a:extLst>
              <a:ext uri="{FF2B5EF4-FFF2-40B4-BE49-F238E27FC236}">
                <a16:creationId xmlns:a16="http://schemas.microsoft.com/office/drawing/2014/main" id="{935B3B08-F6E3-4C1E-8FB4-7F4978540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8" y="4114800"/>
            <a:ext cx="7773987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 i="1">
                <a:solidFill>
                  <a:srgbClr val="000000"/>
                </a:solidFill>
                <a:latin typeface="Arial" panose="020B0604020202020204" pitchFamily="34" charset="0"/>
              </a:rPr>
              <a:t>Para reducir así la cantidad de residuo fibroso y estimulat el intestino lo menos posible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A4B51-4107-405E-BA67-D00B86FA7823}"/>
              </a:ext>
            </a:extLst>
          </p:cNvPr>
          <p:cNvSpPr>
            <a:spLocks/>
          </p:cNvSpPr>
          <p:nvPr/>
        </p:nvSpPr>
        <p:spPr bwMode="auto">
          <a:xfrm>
            <a:off x="-36513" y="620713"/>
            <a:ext cx="9144001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893379" name="Picture 3">
            <a:extLst>
              <a:ext uri="{FF2B5EF4-FFF2-40B4-BE49-F238E27FC236}">
                <a16:creationId xmlns:a16="http://schemas.microsoft.com/office/drawing/2014/main" id="{F18D9107-6F9D-413B-A187-6021C763B7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28775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286B647F-1998-42AE-B3F0-D832B92133AF}"/>
              </a:ext>
            </a:extLst>
          </p:cNvPr>
          <p:cNvSpPr>
            <a:spLocks/>
          </p:cNvSpPr>
          <p:nvPr/>
        </p:nvSpPr>
        <p:spPr bwMode="auto">
          <a:xfrm>
            <a:off x="684213" y="1844675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LA COMIDA 4 HORAS PREVIO AL EVENTO</a:t>
            </a:r>
            <a:endParaRPr lang="es-PR" altLang="en-US" sz="2500" b="0" i="1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893381" name="Text Box 5">
            <a:extLst>
              <a:ext uri="{FF2B5EF4-FFF2-40B4-BE49-F238E27FC236}">
                <a16:creationId xmlns:a16="http://schemas.microsoft.com/office/drawing/2014/main" id="{004B6651-A3DA-4ECC-8086-D48D5095F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420938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Se recomienda que esta comida incluya: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93382" name="Picture 6">
            <a:extLst>
              <a:ext uri="{FF2B5EF4-FFF2-40B4-BE49-F238E27FC236}">
                <a16:creationId xmlns:a16="http://schemas.microsoft.com/office/drawing/2014/main" id="{164B5D07-B9F5-45D0-A712-0E16FDC96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492375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3383" name="Text Box 7">
            <a:extLst>
              <a:ext uri="{FF2B5EF4-FFF2-40B4-BE49-F238E27FC236}">
                <a16:creationId xmlns:a16="http://schemas.microsoft.com/office/drawing/2014/main" id="{8D0E6EA5-D61A-40F0-BBE6-BEA9D4FBD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986088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 i="1"/>
              <a:t>Buenas fuentes de proteína: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893384" name="Picture 8">
            <a:extLst>
              <a:ext uri="{FF2B5EF4-FFF2-40B4-BE49-F238E27FC236}">
                <a16:creationId xmlns:a16="http://schemas.microsoft.com/office/drawing/2014/main" id="{EBF2EE1A-37BA-415D-8E3E-990984E6D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057525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3385" name="Text Box 9">
            <a:extLst>
              <a:ext uri="{FF2B5EF4-FFF2-40B4-BE49-F238E27FC236}">
                <a16:creationId xmlns:a16="http://schemas.microsoft.com/office/drawing/2014/main" id="{4A03D923-73E8-4979-BDA2-122E286B1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8" y="3490913"/>
            <a:ext cx="77739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 i="1">
                <a:solidFill>
                  <a:srgbClr val="000000"/>
                </a:solidFill>
                <a:latin typeface="Arial" panose="020B0604020202020204" pitchFamily="34" charset="0"/>
              </a:rPr>
              <a:t>Como lo son la leche sin grasa y las carnes magras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893386" name="Text Box 10">
            <a:extLst>
              <a:ext uri="{FF2B5EF4-FFF2-40B4-BE49-F238E27FC236}">
                <a16:creationId xmlns:a16="http://schemas.microsoft.com/office/drawing/2014/main" id="{819128C1-0A54-4F40-A885-F0D5BBD2F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960813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 i="1"/>
              <a:t>Muchos almidones: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893387" name="Picture 11">
            <a:extLst>
              <a:ext uri="{FF2B5EF4-FFF2-40B4-BE49-F238E27FC236}">
                <a16:creationId xmlns:a16="http://schemas.microsoft.com/office/drawing/2014/main" id="{BD92773B-B866-4374-AA96-F9E5C4D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032250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3388" name="Text Box 12">
            <a:extLst>
              <a:ext uri="{FF2B5EF4-FFF2-40B4-BE49-F238E27FC236}">
                <a16:creationId xmlns:a16="http://schemas.microsoft.com/office/drawing/2014/main" id="{1B33F9CB-0330-48A6-8585-B085F93B0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8" y="4465638"/>
            <a:ext cx="77739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 i="1">
                <a:solidFill>
                  <a:srgbClr val="000000"/>
                </a:solidFill>
                <a:latin typeface="Arial" panose="020B0604020202020204" pitchFamily="34" charset="0"/>
              </a:rPr>
              <a:t>Como fuente de energía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893389" name="Text Box 13">
            <a:extLst>
              <a:ext uri="{FF2B5EF4-FFF2-40B4-BE49-F238E27FC236}">
                <a16:creationId xmlns:a16="http://schemas.microsoft.com/office/drawing/2014/main" id="{97E80B5C-7539-4A45-9462-E8A7F2DC7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930775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 i="1"/>
              <a:t>Poca grasa: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893390" name="Picture 14">
            <a:extLst>
              <a:ext uri="{FF2B5EF4-FFF2-40B4-BE49-F238E27FC236}">
                <a16:creationId xmlns:a16="http://schemas.microsoft.com/office/drawing/2014/main" id="{C43BAC22-A10D-4DD5-8B4E-0FF0DF41D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002213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3391" name="Text Box 15">
            <a:extLst>
              <a:ext uri="{FF2B5EF4-FFF2-40B4-BE49-F238E27FC236}">
                <a16:creationId xmlns:a16="http://schemas.microsoft.com/office/drawing/2014/main" id="{61CD1374-89C5-40D3-A692-9B7D5205D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8" y="5435600"/>
            <a:ext cx="7773987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 i="1">
                <a:solidFill>
                  <a:srgbClr val="000000"/>
                </a:solidFill>
                <a:latin typeface="Arial" panose="020B0604020202020204" pitchFamily="34" charset="0"/>
              </a:rPr>
              <a:t>Ya que éstas retardan el vaciamiento del estómago, produciendo una sensación de llenura o saciedad que resulta incómodo a muchos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77914-7ADF-40C8-B730-F30A796188F1}"/>
              </a:ext>
            </a:extLst>
          </p:cNvPr>
          <p:cNvSpPr>
            <a:spLocks/>
          </p:cNvSpPr>
          <p:nvPr/>
        </p:nvSpPr>
        <p:spPr bwMode="auto">
          <a:xfrm>
            <a:off x="-36513" y="765175"/>
            <a:ext cx="9144001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891331" name="Picture 3">
            <a:extLst>
              <a:ext uri="{FF2B5EF4-FFF2-40B4-BE49-F238E27FC236}">
                <a16:creationId xmlns:a16="http://schemas.microsoft.com/office/drawing/2014/main" id="{278E9BB2-90AF-4B37-8447-B2552B1CDB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773238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DB2C2B8-4D49-4A2A-BAC9-68B9FCA993C9}"/>
              </a:ext>
            </a:extLst>
          </p:cNvPr>
          <p:cNvSpPr>
            <a:spLocks/>
          </p:cNvSpPr>
          <p:nvPr/>
        </p:nvSpPr>
        <p:spPr bwMode="auto">
          <a:xfrm>
            <a:off x="684213" y="1989138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3 – 5 HORAS ANTES DE LA COMPETENCIA</a:t>
            </a:r>
            <a:r>
              <a:rPr lang="es-PR" altLang="en-US" sz="25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91333" name="Text Box 5">
            <a:extLst>
              <a:ext uri="{FF2B5EF4-FFF2-40B4-BE49-F238E27FC236}">
                <a16:creationId xmlns:a16="http://schemas.microsoft.com/office/drawing/2014/main" id="{C7CC017C-BA7D-4B3E-BBDD-B955C3AF1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719388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Pre-Hidratación: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91334" name="Picture 6">
            <a:extLst>
              <a:ext uri="{FF2B5EF4-FFF2-40B4-BE49-F238E27FC236}">
                <a16:creationId xmlns:a16="http://schemas.microsoft.com/office/drawing/2014/main" id="{E72F0984-D119-4C82-A546-1AFEA3812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790825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1335" name="Text Box 7">
            <a:extLst>
              <a:ext uri="{FF2B5EF4-FFF2-40B4-BE49-F238E27FC236}">
                <a16:creationId xmlns:a16="http://schemas.microsoft.com/office/drawing/2014/main" id="{8C9B8BB0-EA1C-454E-AE7B-C4CA4A18D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3230563"/>
            <a:ext cx="79930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200" i="1"/>
              <a:t>13 - 20 onzas (1½ - 2 ½ vasos ) de agua</a:t>
            </a:r>
            <a:endParaRPr lang="en-US" altLang="en-US" sz="22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891336" name="Text Box 8">
            <a:extLst>
              <a:ext uri="{FF2B5EF4-FFF2-40B4-BE49-F238E27FC236}">
                <a16:creationId xmlns:a16="http://schemas.microsoft.com/office/drawing/2014/main" id="{742CD6CE-3FB8-4586-8741-66E4A94B4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4006850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Bebida Deportiva: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91337" name="Picture 9">
            <a:extLst>
              <a:ext uri="{FF2B5EF4-FFF2-40B4-BE49-F238E27FC236}">
                <a16:creationId xmlns:a16="http://schemas.microsoft.com/office/drawing/2014/main" id="{66359147-25CF-47C3-982D-A636C4936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087813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1338" name="Text Box 10">
            <a:extLst>
              <a:ext uri="{FF2B5EF4-FFF2-40B4-BE49-F238E27FC236}">
                <a16:creationId xmlns:a16="http://schemas.microsoft.com/office/drawing/2014/main" id="{19C44028-5D8E-4177-9AAB-529A3B8C5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5230813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Consumo de CHO: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91339" name="Picture 11">
            <a:extLst>
              <a:ext uri="{FF2B5EF4-FFF2-40B4-BE49-F238E27FC236}">
                <a16:creationId xmlns:a16="http://schemas.microsoft.com/office/drawing/2014/main" id="{024E1145-0B68-4B97-A015-4F65E8293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5302250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1340" name="Text Box 12">
            <a:extLst>
              <a:ext uri="{FF2B5EF4-FFF2-40B4-BE49-F238E27FC236}">
                <a16:creationId xmlns:a16="http://schemas.microsoft.com/office/drawing/2014/main" id="{6800BC31-D2D9-48D5-A15B-0279A6870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514850"/>
            <a:ext cx="799306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200" i="1"/>
              <a:t>Solución de 4- 7% de CHO</a:t>
            </a:r>
            <a:r>
              <a:rPr lang="en-US" altLang="en-US" sz="2200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	</a:t>
            </a:r>
          </a:p>
        </p:txBody>
      </p:sp>
      <p:sp>
        <p:nvSpPr>
          <p:cNvPr id="1891341" name="Text Box 13">
            <a:extLst>
              <a:ext uri="{FF2B5EF4-FFF2-40B4-BE49-F238E27FC236}">
                <a16:creationId xmlns:a16="http://schemas.microsoft.com/office/drawing/2014/main" id="{1989FC91-A48A-4E75-837A-F5F4D0483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738813"/>
            <a:ext cx="7993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200" i="1"/>
              <a:t>200 – 350 g de CHO</a:t>
            </a:r>
            <a:endParaRPr lang="en-US" altLang="en-US" sz="22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4DF46-D714-44C8-8508-5472A32D0839}"/>
              </a:ext>
            </a:extLst>
          </p:cNvPr>
          <p:cNvSpPr>
            <a:spLocks/>
          </p:cNvSpPr>
          <p:nvPr/>
        </p:nvSpPr>
        <p:spPr bwMode="auto">
          <a:xfrm>
            <a:off x="-36513" y="765175"/>
            <a:ext cx="9144001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884163" name="Picture 3">
            <a:extLst>
              <a:ext uri="{FF2B5EF4-FFF2-40B4-BE49-F238E27FC236}">
                <a16:creationId xmlns:a16="http://schemas.microsoft.com/office/drawing/2014/main" id="{F08F1CA0-37BE-4FB6-98D4-49CF30322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773238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42A85E11-E7E6-42CE-B7B0-675DA3DFED1E}"/>
              </a:ext>
            </a:extLst>
          </p:cNvPr>
          <p:cNvSpPr>
            <a:spLocks/>
          </p:cNvSpPr>
          <p:nvPr/>
        </p:nvSpPr>
        <p:spPr bwMode="auto">
          <a:xfrm>
            <a:off x="684213" y="1989138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3 – 5 HORAS ANTES DE LA COMPETECIA</a:t>
            </a:r>
            <a:r>
              <a:rPr lang="es-PR" altLang="en-US" sz="25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84165" name="Text Box 5">
            <a:extLst>
              <a:ext uri="{FF2B5EF4-FFF2-40B4-BE49-F238E27FC236}">
                <a16:creationId xmlns:a16="http://schemas.microsoft.com/office/drawing/2014/main" id="{AB4B4A8C-50A3-4DA2-93C6-64A4F70C1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636838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La comida pre-evento debe ser: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84166" name="Picture 6">
            <a:extLst>
              <a:ext uri="{FF2B5EF4-FFF2-40B4-BE49-F238E27FC236}">
                <a16:creationId xmlns:a16="http://schemas.microsoft.com/office/drawing/2014/main" id="{99C3ECF0-08B0-4A4A-BB1C-3E59BF3B7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708275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168" name="Text Box 8">
            <a:extLst>
              <a:ext uri="{FF2B5EF4-FFF2-40B4-BE49-F238E27FC236}">
                <a16:creationId xmlns:a16="http://schemas.microsoft.com/office/drawing/2014/main" id="{6699A25B-BFCA-462C-8E7B-BEF5F307C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5362575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Ingredientes y comidas familiares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84169" name="Picture 9">
            <a:extLst>
              <a:ext uri="{FF2B5EF4-FFF2-40B4-BE49-F238E27FC236}">
                <a16:creationId xmlns:a16="http://schemas.microsoft.com/office/drawing/2014/main" id="{149F7A16-D3AD-485D-B6AA-9F79DE808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5443538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170" name="Text Box 10">
            <a:extLst>
              <a:ext uri="{FF2B5EF4-FFF2-40B4-BE49-F238E27FC236}">
                <a16:creationId xmlns:a16="http://schemas.microsoft.com/office/drawing/2014/main" id="{164A058F-73E6-46B3-AF8D-209BA5755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5938838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Los alimentos deben masticarse bien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84171" name="Picture 11">
            <a:extLst>
              <a:ext uri="{FF2B5EF4-FFF2-40B4-BE49-F238E27FC236}">
                <a16:creationId xmlns:a16="http://schemas.microsoft.com/office/drawing/2014/main" id="{C8D43823-CBCE-4409-8248-66847CF75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010275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174" name="Text Box 14">
            <a:extLst>
              <a:ext uri="{FF2B5EF4-FFF2-40B4-BE49-F238E27FC236}">
                <a16:creationId xmlns:a16="http://schemas.microsoft.com/office/drawing/2014/main" id="{BB41D088-0543-4CF7-B1FE-26FB3A979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149600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 i="1"/>
              <a:t>Alta en CHO complejos (almidones)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884175" name="Picture 15">
            <a:extLst>
              <a:ext uri="{FF2B5EF4-FFF2-40B4-BE49-F238E27FC236}">
                <a16:creationId xmlns:a16="http://schemas.microsoft.com/office/drawing/2014/main" id="{8B4542BF-EBFE-472C-8432-726E97294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221038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177" name="Text Box 17">
            <a:extLst>
              <a:ext uri="{FF2B5EF4-FFF2-40B4-BE49-F238E27FC236}">
                <a16:creationId xmlns:a16="http://schemas.microsoft.com/office/drawing/2014/main" id="{59803720-AF0F-430E-8128-F26F94467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581400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 i="1"/>
              <a:t>Baja en grasas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884178" name="Picture 18">
            <a:extLst>
              <a:ext uri="{FF2B5EF4-FFF2-40B4-BE49-F238E27FC236}">
                <a16:creationId xmlns:a16="http://schemas.microsoft.com/office/drawing/2014/main" id="{3115BA32-39BC-4C82-9C87-9998C6662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652838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179" name="Text Box 19">
            <a:extLst>
              <a:ext uri="{FF2B5EF4-FFF2-40B4-BE49-F238E27FC236}">
                <a16:creationId xmlns:a16="http://schemas.microsoft.com/office/drawing/2014/main" id="{F149A6C0-7CA3-43D3-BC0B-31C782EC4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013200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 i="1"/>
              <a:t>Moderada en proteínas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884180" name="Picture 20">
            <a:extLst>
              <a:ext uri="{FF2B5EF4-FFF2-40B4-BE49-F238E27FC236}">
                <a16:creationId xmlns:a16="http://schemas.microsoft.com/office/drawing/2014/main" id="{61E8E4B6-5758-4085-BDD6-43FB84608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084638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181" name="Text Box 21">
            <a:extLst>
              <a:ext uri="{FF2B5EF4-FFF2-40B4-BE49-F238E27FC236}">
                <a16:creationId xmlns:a16="http://schemas.microsoft.com/office/drawing/2014/main" id="{46672273-5E6E-48E7-9AF3-CCC100D31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446588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 i="1"/>
              <a:t>Baja en fibra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884182" name="Picture 22">
            <a:extLst>
              <a:ext uri="{FF2B5EF4-FFF2-40B4-BE49-F238E27FC236}">
                <a16:creationId xmlns:a16="http://schemas.microsoft.com/office/drawing/2014/main" id="{443A592C-5837-4999-A335-2ACF9D558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518025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183" name="Text Box 23">
            <a:extLst>
              <a:ext uri="{FF2B5EF4-FFF2-40B4-BE49-F238E27FC236}">
                <a16:creationId xmlns:a16="http://schemas.microsoft.com/office/drawing/2014/main" id="{AB0D3A79-754E-49D4-A3A5-AA45BFE06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878388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 i="1">
                <a:effectLst>
                  <a:outerShdw blurRad="38100" dist="38100" dir="2700000" algn="tl">
                    <a:srgbClr val="C0C0C0"/>
                  </a:outerShdw>
                </a:effectLst>
              </a:rPr>
              <a:t>Liviana</a:t>
            </a:r>
            <a:r>
              <a:rPr lang="en-US" altLang="en-US" sz="2100" i="1"/>
              <a:t>: Contenido calórico: 400-700 kcal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884184" name="Picture 24">
            <a:extLst>
              <a:ext uri="{FF2B5EF4-FFF2-40B4-BE49-F238E27FC236}">
                <a16:creationId xmlns:a16="http://schemas.microsoft.com/office/drawing/2014/main" id="{E17E4CA5-C28C-4B44-A425-640315E04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949825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0130" name="Rectangle 24">
            <a:extLst>
              <a:ext uri="{FF2B5EF4-FFF2-40B4-BE49-F238E27FC236}">
                <a16:creationId xmlns:a16="http://schemas.microsoft.com/office/drawing/2014/main" id="{F145D765-2B77-41C5-93E9-22834501A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577975"/>
            <a:ext cx="7696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2700" i="1">
                <a:solidFill>
                  <a:srgbClr val="000000"/>
                </a:solidFill>
                <a:latin typeface="Arial" panose="020B0604020202020204" pitchFamily="34" charset="0"/>
              </a:rPr>
              <a:t>COMIDA PRE-EVENTO (PRE-COMPETENCIA)</a:t>
            </a:r>
            <a:endParaRPr lang="es-PR" altLang="en-US" sz="27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91609" name="Rectangle 25">
            <a:extLst>
              <a:ext uri="{FF2B5EF4-FFF2-40B4-BE49-F238E27FC236}">
                <a16:creationId xmlns:a16="http://schemas.microsoft.com/office/drawing/2014/main" id="{5B88A7B6-D97E-4C21-93E3-CEA5AFB5C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225" y="714375"/>
            <a:ext cx="7667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DIETAS DE ENTRENAMIENTO, COMPETENCIA</a:t>
            </a:r>
            <a:b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Y RECUPERACIÓN (LUEGO DEL EJERCICIO)</a:t>
            </a:r>
          </a:p>
        </p:txBody>
      </p:sp>
      <p:pic>
        <p:nvPicPr>
          <p:cNvPr id="1840132" name="Picture 26" descr="CIRC_YEL">
            <a:extLst>
              <a:ext uri="{FF2B5EF4-FFF2-40B4-BE49-F238E27FC236}">
                <a16:creationId xmlns:a16="http://schemas.microsoft.com/office/drawing/2014/main" id="{AF86D5A0-272C-4FC7-A9C1-1822787FD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41450" y="3995738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0133" name="Text Box 27">
            <a:extLst>
              <a:ext uri="{FF2B5EF4-FFF2-40B4-BE49-F238E27FC236}">
                <a16:creationId xmlns:a16="http://schemas.microsoft.com/office/drawing/2014/main" id="{ED86655D-901E-4F07-896A-0AE2606CB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75" y="3883025"/>
            <a:ext cx="62531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Farináceos (arroz blanco, rebanadas de pan, pastas, tortillas de maíz, entre otros)</a:t>
            </a:r>
          </a:p>
        </p:txBody>
      </p:sp>
      <p:pic>
        <p:nvPicPr>
          <p:cNvPr id="1840134" name="Picture 32" descr="CURVHEAD">
            <a:extLst>
              <a:ext uri="{FF2B5EF4-FFF2-40B4-BE49-F238E27FC236}">
                <a16:creationId xmlns:a16="http://schemas.microsoft.com/office/drawing/2014/main" id="{65ABA166-72C6-4B40-8F65-1C5000C49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3" y="2082800"/>
            <a:ext cx="72009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1617" name="Rectangle 33">
            <a:extLst>
              <a:ext uri="{FF2B5EF4-FFF2-40B4-BE49-F238E27FC236}">
                <a16:creationId xmlns:a16="http://schemas.microsoft.com/office/drawing/2014/main" id="{AC555D3B-4102-4B30-8878-9BEDCC83D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2298700"/>
            <a:ext cx="715645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s-PR" altLang="en-US" sz="30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3 - 5 Horas antes de la Competencia</a:t>
            </a:r>
          </a:p>
        </p:txBody>
      </p:sp>
      <p:pic>
        <p:nvPicPr>
          <p:cNvPr id="1840136" name="Picture 34" descr="POINTERR">
            <a:extLst>
              <a:ext uri="{FF2B5EF4-FFF2-40B4-BE49-F238E27FC236}">
                <a16:creationId xmlns:a16="http://schemas.microsoft.com/office/drawing/2014/main" id="{4FB59B7B-C7FE-4CD3-8745-6E0E67E64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2916238"/>
            <a:ext cx="3603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0137" name="Text Box 35">
            <a:extLst>
              <a:ext uri="{FF2B5EF4-FFF2-40B4-BE49-F238E27FC236}">
                <a16:creationId xmlns:a16="http://schemas.microsoft.com/office/drawing/2014/main" id="{3AE1B00B-349F-40D7-A924-79E7909CD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6838" y="2874963"/>
            <a:ext cx="655161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>
                <a:latin typeface="Times New Roman" panose="02020603050405020304" pitchFamily="18" charset="0"/>
              </a:rPr>
              <a:t>Alimentos recomendados:</a:t>
            </a:r>
          </a:p>
        </p:txBody>
      </p:sp>
      <p:pic>
        <p:nvPicPr>
          <p:cNvPr id="1840138" name="Picture 36" descr="CIRC_YEL">
            <a:extLst>
              <a:ext uri="{FF2B5EF4-FFF2-40B4-BE49-F238E27FC236}">
                <a16:creationId xmlns:a16="http://schemas.microsoft.com/office/drawing/2014/main" id="{C4C5EDFC-3DCC-43A1-B553-6B3033ADD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31925" y="3441700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0139" name="Text Box 37">
            <a:extLst>
              <a:ext uri="{FF2B5EF4-FFF2-40B4-BE49-F238E27FC236}">
                <a16:creationId xmlns:a16="http://schemas.microsoft.com/office/drawing/2014/main" id="{A199EED5-87A7-4000-AD6D-CBA45A308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850" y="3328988"/>
            <a:ext cx="62531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Líquidos (jugos de fruta)</a:t>
            </a:r>
          </a:p>
        </p:txBody>
      </p:sp>
      <p:pic>
        <p:nvPicPr>
          <p:cNvPr id="1840140" name="Picture 48" descr="CIRC_YEL">
            <a:extLst>
              <a:ext uri="{FF2B5EF4-FFF2-40B4-BE49-F238E27FC236}">
                <a16:creationId xmlns:a16="http://schemas.microsoft.com/office/drawing/2014/main" id="{FE243506-4A79-47D6-9471-C8549EFEF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41450" y="4859338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0141" name="Text Box 49">
            <a:extLst>
              <a:ext uri="{FF2B5EF4-FFF2-40B4-BE49-F238E27FC236}">
                <a16:creationId xmlns:a16="http://schemas.microsoft.com/office/drawing/2014/main" id="{DF8B7DB0-8C7F-4CF2-BB52-F9810D67D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75" y="4746625"/>
            <a:ext cx="62531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Lácteos (leche baja en grasa, yogurt bajo en grasa y calorías)</a:t>
            </a:r>
          </a:p>
        </p:txBody>
      </p:sp>
      <p:pic>
        <p:nvPicPr>
          <p:cNvPr id="1840142" name="Picture 50" descr="CIRC_YEL">
            <a:extLst>
              <a:ext uri="{FF2B5EF4-FFF2-40B4-BE49-F238E27FC236}">
                <a16:creationId xmlns:a16="http://schemas.microsoft.com/office/drawing/2014/main" id="{D503381A-05EE-4889-AC8E-EBC366B53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41450" y="5722938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0143" name="Text Box 51">
            <a:extLst>
              <a:ext uri="{FF2B5EF4-FFF2-40B4-BE49-F238E27FC236}">
                <a16:creationId xmlns:a16="http://schemas.microsoft.com/office/drawing/2014/main" id="{728EE7EF-F7DA-4CB4-80B2-6104DA5DE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75" y="5610225"/>
            <a:ext cx="62531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Cereales fríos y calientes (ideales en para el desayuno el día de la competencia)</a:t>
            </a:r>
          </a:p>
        </p:txBody>
      </p:sp>
    </p:spTree>
  </p:cSld>
  <p:clrMapOvr>
    <a:masterClrMapping/>
  </p:clrMapOvr>
  <p:transition spd="slow">
    <p:push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178" name="Rectangle 24">
            <a:extLst>
              <a:ext uri="{FF2B5EF4-FFF2-40B4-BE49-F238E27FC236}">
                <a16:creationId xmlns:a16="http://schemas.microsoft.com/office/drawing/2014/main" id="{552AF659-9970-4951-BC6C-F0FD97AE5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628775"/>
            <a:ext cx="7696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2700" i="1">
                <a:solidFill>
                  <a:srgbClr val="000000"/>
                </a:solidFill>
                <a:latin typeface="Arial" panose="020B0604020202020204" pitchFamily="34" charset="0"/>
              </a:rPr>
              <a:t>COMIDA PRE-EVENTO (PRE-COMPETENCIA)</a:t>
            </a:r>
            <a:endParaRPr lang="es-PR" altLang="en-US" sz="27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95705" name="Rectangle 25">
            <a:extLst>
              <a:ext uri="{FF2B5EF4-FFF2-40B4-BE49-F238E27FC236}">
                <a16:creationId xmlns:a16="http://schemas.microsoft.com/office/drawing/2014/main" id="{1DA02285-166B-4C3D-93C0-CA1131591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765175"/>
            <a:ext cx="7667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DIETAS DE ENTRENAMIENTO, COMPETENCIA</a:t>
            </a:r>
            <a:b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Y RECUPERACIÓN (LUEGO DEL EJERCICIO)</a:t>
            </a:r>
          </a:p>
        </p:txBody>
      </p:sp>
      <p:pic>
        <p:nvPicPr>
          <p:cNvPr id="1842180" name="Picture 26" descr="CIRC_YEL">
            <a:extLst>
              <a:ext uri="{FF2B5EF4-FFF2-40B4-BE49-F238E27FC236}">
                <a16:creationId xmlns:a16="http://schemas.microsoft.com/office/drawing/2014/main" id="{0DDAB70C-F7D8-437B-B183-C3B9BEDBD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85913" y="3973513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2181" name="Text Box 27">
            <a:extLst>
              <a:ext uri="{FF2B5EF4-FFF2-40B4-BE49-F238E27FC236}">
                <a16:creationId xmlns:a16="http://schemas.microsoft.com/office/drawing/2014/main" id="{2D6FFC7C-941C-4929-BA8F-90D28D08A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3860800"/>
            <a:ext cx="62531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Porcions moderadas de:</a:t>
            </a:r>
          </a:p>
        </p:txBody>
      </p:sp>
      <p:pic>
        <p:nvPicPr>
          <p:cNvPr id="1842182" name="Picture 28" descr="ARROWR">
            <a:extLst>
              <a:ext uri="{FF2B5EF4-FFF2-40B4-BE49-F238E27FC236}">
                <a16:creationId xmlns:a16="http://schemas.microsoft.com/office/drawing/2014/main" id="{59C04A42-ED73-413C-B0C2-5983028C1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4441825"/>
            <a:ext cx="3048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2183" name="Text Box 29">
            <a:extLst>
              <a:ext uri="{FF2B5EF4-FFF2-40B4-BE49-F238E27FC236}">
                <a16:creationId xmlns:a16="http://schemas.microsoft.com/office/drawing/2014/main" id="{3CD3D286-4D4C-4C04-9047-419D162D2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75" y="4365625"/>
            <a:ext cx="58896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300" i="1">
                <a:latin typeface="Arial" panose="020B0604020202020204" pitchFamily="34" charset="0"/>
              </a:rPr>
              <a:t>Frutas (evitar el exceso de fibra)</a:t>
            </a:r>
          </a:p>
        </p:txBody>
      </p:sp>
      <p:pic>
        <p:nvPicPr>
          <p:cNvPr id="1842184" name="Picture 30" descr="CURVHEAD">
            <a:extLst>
              <a:ext uri="{FF2B5EF4-FFF2-40B4-BE49-F238E27FC236}">
                <a16:creationId xmlns:a16="http://schemas.microsoft.com/office/drawing/2014/main" id="{AED9DA83-7E9B-45B8-BF77-81A42040E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2133600"/>
            <a:ext cx="72009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11" name="Rectangle 31">
            <a:extLst>
              <a:ext uri="{FF2B5EF4-FFF2-40B4-BE49-F238E27FC236}">
                <a16:creationId xmlns:a16="http://schemas.microsoft.com/office/drawing/2014/main" id="{894C6667-44BD-4646-859D-D1E6C863A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63" y="2349500"/>
            <a:ext cx="715645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s-PR" altLang="en-US" sz="30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3 - 5 Horas antes de la Competencia</a:t>
            </a:r>
          </a:p>
        </p:txBody>
      </p:sp>
      <p:pic>
        <p:nvPicPr>
          <p:cNvPr id="1842186" name="Picture 32" descr="POINTERR">
            <a:extLst>
              <a:ext uri="{FF2B5EF4-FFF2-40B4-BE49-F238E27FC236}">
                <a16:creationId xmlns:a16="http://schemas.microsoft.com/office/drawing/2014/main" id="{5201FA62-9503-41F9-BEA2-154AD54B9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2967038"/>
            <a:ext cx="3603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2187" name="Text Box 33">
            <a:extLst>
              <a:ext uri="{FF2B5EF4-FFF2-40B4-BE49-F238E27FC236}">
                <a16:creationId xmlns:a16="http://schemas.microsoft.com/office/drawing/2014/main" id="{536327EB-18FC-477B-8268-7EBD19680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300" y="2925763"/>
            <a:ext cx="655161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>
                <a:latin typeface="Times New Roman" panose="02020603050405020304" pitchFamily="18" charset="0"/>
              </a:rPr>
              <a:t>Alimentos que se pueden consumir:</a:t>
            </a:r>
          </a:p>
        </p:txBody>
      </p:sp>
      <p:pic>
        <p:nvPicPr>
          <p:cNvPr id="1842188" name="Picture 34" descr="CIRC_YEL">
            <a:extLst>
              <a:ext uri="{FF2B5EF4-FFF2-40B4-BE49-F238E27FC236}">
                <a16:creationId xmlns:a16="http://schemas.microsoft.com/office/drawing/2014/main" id="{41E5F8DE-3601-4EF6-900D-927564EDB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76388" y="347027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2189" name="Text Box 35">
            <a:extLst>
              <a:ext uri="{FF2B5EF4-FFF2-40B4-BE49-F238E27FC236}">
                <a16:creationId xmlns:a16="http://schemas.microsoft.com/office/drawing/2014/main" id="{4F5914E4-2214-4DE9-A6BB-D20ED876F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5313" y="3357563"/>
            <a:ext cx="625316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Almidones (CHO complejos)</a:t>
            </a:r>
          </a:p>
        </p:txBody>
      </p:sp>
      <p:pic>
        <p:nvPicPr>
          <p:cNvPr id="1842190" name="Picture 36" descr="ARROWR">
            <a:extLst>
              <a:ext uri="{FF2B5EF4-FFF2-40B4-BE49-F238E27FC236}">
                <a16:creationId xmlns:a16="http://schemas.microsoft.com/office/drawing/2014/main" id="{ABCCBE6B-04ED-4E9D-BB68-A32EB0986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5308600"/>
            <a:ext cx="3048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2191" name="Text Box 37">
            <a:extLst>
              <a:ext uri="{FF2B5EF4-FFF2-40B4-BE49-F238E27FC236}">
                <a16:creationId xmlns:a16="http://schemas.microsoft.com/office/drawing/2014/main" id="{72C6D792-998B-4297-B810-A1D4C8137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75" y="5232400"/>
            <a:ext cx="58896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300" i="1">
                <a:latin typeface="Arial" panose="020B0604020202020204" pitchFamily="34" charset="0"/>
              </a:rPr>
              <a:t>Verduras cocidas</a:t>
            </a:r>
          </a:p>
        </p:txBody>
      </p:sp>
      <p:pic>
        <p:nvPicPr>
          <p:cNvPr id="1842192" name="Picture 38" descr="ARROWR">
            <a:extLst>
              <a:ext uri="{FF2B5EF4-FFF2-40B4-BE49-F238E27FC236}">
                <a16:creationId xmlns:a16="http://schemas.microsoft.com/office/drawing/2014/main" id="{4FE82A83-B823-4FD2-A54F-9583ADA961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5738813"/>
            <a:ext cx="3048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2193" name="Text Box 39">
            <a:extLst>
              <a:ext uri="{FF2B5EF4-FFF2-40B4-BE49-F238E27FC236}">
                <a16:creationId xmlns:a16="http://schemas.microsoft.com/office/drawing/2014/main" id="{690AD6BD-E180-49CB-BFFE-98D80A07B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75" y="5662613"/>
            <a:ext cx="58896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300" i="1">
                <a:latin typeface="Arial" panose="020B0604020202020204" pitchFamily="34" charset="0"/>
              </a:rPr>
              <a:t>Postres de gelatina</a:t>
            </a:r>
          </a:p>
        </p:txBody>
      </p:sp>
      <p:pic>
        <p:nvPicPr>
          <p:cNvPr id="1842194" name="Picture 40" descr="ARROWR">
            <a:extLst>
              <a:ext uri="{FF2B5EF4-FFF2-40B4-BE49-F238E27FC236}">
                <a16:creationId xmlns:a16="http://schemas.microsoft.com/office/drawing/2014/main" id="{51D9145F-43D4-40AE-9350-57811AB83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6230938"/>
            <a:ext cx="3048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2195" name="Text Box 41">
            <a:extLst>
              <a:ext uri="{FF2B5EF4-FFF2-40B4-BE49-F238E27FC236}">
                <a16:creationId xmlns:a16="http://schemas.microsoft.com/office/drawing/2014/main" id="{61B88539-3B14-4FD1-9ABA-A7169597B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75" y="6154738"/>
            <a:ext cx="58896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300" i="1">
                <a:latin typeface="Arial" panose="020B0604020202020204" pitchFamily="34" charset="0"/>
              </a:rPr>
              <a:t>Pescado o carnes magras</a:t>
            </a:r>
          </a:p>
        </p:txBody>
      </p:sp>
      <p:pic>
        <p:nvPicPr>
          <p:cNvPr id="1842196" name="Picture 42" descr="ARROWR">
            <a:extLst>
              <a:ext uri="{FF2B5EF4-FFF2-40B4-BE49-F238E27FC236}">
                <a16:creationId xmlns:a16="http://schemas.microsoft.com/office/drawing/2014/main" id="{90679EBB-7796-4E37-9DD3-376A7898D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4862513"/>
            <a:ext cx="3048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2197" name="Text Box 43">
            <a:extLst>
              <a:ext uri="{FF2B5EF4-FFF2-40B4-BE49-F238E27FC236}">
                <a16:creationId xmlns:a16="http://schemas.microsoft.com/office/drawing/2014/main" id="{79BB0219-F39D-4153-BA04-4087060D4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75" y="4786313"/>
            <a:ext cx="58896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300" i="1">
                <a:latin typeface="Arial" panose="020B0604020202020204" pitchFamily="34" charset="0"/>
              </a:rPr>
              <a:t>Jugos de fruta y leche baja en grasas</a:t>
            </a:r>
          </a:p>
        </p:txBody>
      </p:sp>
    </p:spTree>
  </p:cSld>
  <p:clrMapOvr>
    <a:masterClrMapping/>
  </p:clrMapOvr>
  <p:transition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308259-07B7-47D9-ACC5-9171461C2FA9}"/>
              </a:ext>
            </a:extLst>
          </p:cNvPr>
          <p:cNvSpPr>
            <a:spLocks/>
          </p:cNvSpPr>
          <p:nvPr/>
        </p:nvSpPr>
        <p:spPr bwMode="auto">
          <a:xfrm>
            <a:off x="323850" y="1700213"/>
            <a:ext cx="8569325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55588" algn="l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657225" indent="-246063" algn="l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922338" indent="-219075" algn="l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179513" indent="-200025" algn="l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1389063" indent="-182563" algn="l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1846263" indent="-182563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303463" indent="-182563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2760663" indent="-182563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217863" indent="-182563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ts val="2400"/>
              <a:buFont typeface="Wingdings" panose="05000000000000000000" pitchFamily="2" charset="2"/>
              <a:buChar char="q"/>
            </a:pPr>
            <a:r>
              <a:rPr lang="es-PR" altLang="en-US" sz="2200">
                <a:latin typeface="Calibri" panose="020F0502020204030204" pitchFamily="34" charset="0"/>
              </a:rPr>
              <a:t> Conceptos básicos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ts val="2400"/>
              <a:buFont typeface="Wingdings" panose="05000000000000000000" pitchFamily="2" charset="2"/>
              <a:buChar char="q"/>
            </a:pPr>
            <a:r>
              <a:rPr lang="es-PR" altLang="en-US" sz="2200">
                <a:latin typeface="Calibri" panose="020F0502020204030204" pitchFamily="34" charset="0"/>
              </a:rPr>
              <a:t> Dietas en el periodo de entrenamiento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ts val="2400"/>
              <a:buFont typeface="Wingdings" panose="05000000000000000000" pitchFamily="2" charset="2"/>
              <a:buChar char="q"/>
            </a:pPr>
            <a:r>
              <a:rPr lang="es-PR" altLang="en-US" sz="2200">
                <a:latin typeface="Calibri" panose="020F0502020204030204" pitchFamily="34" charset="0"/>
              </a:rPr>
              <a:t> Dietas durante el periodo de competencia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ts val="2400"/>
              <a:buFont typeface="Wingdings" panose="05000000000000000000" pitchFamily="2" charset="2"/>
              <a:buChar char="q"/>
            </a:pPr>
            <a:r>
              <a:rPr lang="es-PR" altLang="en-US" sz="2200">
                <a:latin typeface="Calibri" panose="020F0502020204030204" pitchFamily="34" charset="0"/>
              </a:rPr>
              <a:t> Dietas durante el periodo de recuperación</a:t>
            </a:r>
            <a:endParaRPr lang="es-PR" altLang="en-US" sz="2100">
              <a:latin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1E375A-F50B-4F89-BFFA-164850F57B40}"/>
              </a:ext>
            </a:extLst>
          </p:cNvPr>
          <p:cNvSpPr>
            <a:spLocks/>
          </p:cNvSpPr>
          <p:nvPr/>
        </p:nvSpPr>
        <p:spPr bwMode="auto">
          <a:xfrm>
            <a:off x="2843213" y="692150"/>
            <a:ext cx="604996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s-PR" altLang="en-US" sz="32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CONTENIDO DE LA PRESENTACIÓN</a:t>
            </a:r>
          </a:p>
        </p:txBody>
      </p:sp>
    </p:spTree>
    <p:custDataLst>
      <p:tags r:id="rId1"/>
    </p:custDataLst>
  </p:cSld>
  <p:clrMapOvr>
    <a:masterClrMapping/>
  </p:clrMapOvr>
  <p:transition spd="slow">
    <p:newsflash/>
    <p:sndAc>
      <p:stSnd>
        <p:snd r:embed="rId4" name="breeze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226" name="Rectangle 24">
            <a:extLst>
              <a:ext uri="{FF2B5EF4-FFF2-40B4-BE49-F238E27FC236}">
                <a16:creationId xmlns:a16="http://schemas.microsoft.com/office/drawing/2014/main" id="{0C0FC2E0-0105-4C23-9638-5659EA2F5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628775"/>
            <a:ext cx="7696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2700" i="1">
                <a:solidFill>
                  <a:srgbClr val="000000"/>
                </a:solidFill>
                <a:latin typeface="Arial" panose="020B0604020202020204" pitchFamily="34" charset="0"/>
              </a:rPr>
              <a:t>COMIDA PRE-EVENTO (PRE-COMPETENCIA)</a:t>
            </a:r>
            <a:endParaRPr lang="es-PR" altLang="en-US" sz="27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75225" name="Rectangle 25">
            <a:extLst>
              <a:ext uri="{FF2B5EF4-FFF2-40B4-BE49-F238E27FC236}">
                <a16:creationId xmlns:a16="http://schemas.microsoft.com/office/drawing/2014/main" id="{35233860-F684-4571-96ED-354190500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63" y="765175"/>
            <a:ext cx="7667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DIETAS DE ENTRENAMIENTO, COMPETENCIA</a:t>
            </a:r>
            <a:b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Y RECUPERACIÓN (LUEGO DEL EJERCICIO)</a:t>
            </a:r>
          </a:p>
        </p:txBody>
      </p:sp>
      <p:pic>
        <p:nvPicPr>
          <p:cNvPr id="1844228" name="Picture 28" descr="CIRC_YEL">
            <a:extLst>
              <a:ext uri="{FF2B5EF4-FFF2-40B4-BE49-F238E27FC236}">
                <a16:creationId xmlns:a16="http://schemas.microsoft.com/office/drawing/2014/main" id="{0BB4FEDE-4E5C-4958-9087-78793D146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28788" y="3468688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229" name="Text Box 29">
            <a:extLst>
              <a:ext uri="{FF2B5EF4-FFF2-40B4-BE49-F238E27FC236}">
                <a16:creationId xmlns:a16="http://schemas.microsoft.com/office/drawing/2014/main" id="{376CB56C-DDDC-43E8-A5F7-B51DAA2D8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713" y="3355975"/>
            <a:ext cx="62531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Azúcares simples, proteínas y grasas</a:t>
            </a:r>
          </a:p>
        </p:txBody>
      </p:sp>
      <p:pic>
        <p:nvPicPr>
          <p:cNvPr id="1844230" name="Picture 34" descr="CURVHEAD">
            <a:extLst>
              <a:ext uri="{FF2B5EF4-FFF2-40B4-BE49-F238E27FC236}">
                <a16:creationId xmlns:a16="http://schemas.microsoft.com/office/drawing/2014/main" id="{92F9FD0B-EB7A-450E-A599-905F20BCD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33600"/>
            <a:ext cx="72009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35" name="Rectangle 35">
            <a:extLst>
              <a:ext uri="{FF2B5EF4-FFF2-40B4-BE49-F238E27FC236}">
                <a16:creationId xmlns:a16="http://schemas.microsoft.com/office/drawing/2014/main" id="{A784FE02-B393-4F13-A43A-6BAE820DF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2349500"/>
            <a:ext cx="715645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s-PR" altLang="en-US" sz="30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3 - 5 Horas antes de la Competencia</a:t>
            </a:r>
          </a:p>
        </p:txBody>
      </p:sp>
      <p:pic>
        <p:nvPicPr>
          <p:cNvPr id="1844232" name="Picture 36" descr="POINTERR">
            <a:extLst>
              <a:ext uri="{FF2B5EF4-FFF2-40B4-BE49-F238E27FC236}">
                <a16:creationId xmlns:a16="http://schemas.microsoft.com/office/drawing/2014/main" id="{FAE54FDC-20D4-4B73-A523-F9E2DD440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813" y="2965450"/>
            <a:ext cx="3603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233" name="Text Box 37">
            <a:extLst>
              <a:ext uri="{FF2B5EF4-FFF2-40B4-BE49-F238E27FC236}">
                <a16:creationId xmlns:a16="http://schemas.microsoft.com/office/drawing/2014/main" id="{608D730A-B87D-42D0-B932-306EB980D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2924175"/>
            <a:ext cx="6551613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>
                <a:latin typeface="Times New Roman" panose="02020603050405020304" pitchFamily="18" charset="0"/>
              </a:rPr>
              <a:t>No consumir:</a:t>
            </a:r>
          </a:p>
        </p:txBody>
      </p:sp>
      <p:pic>
        <p:nvPicPr>
          <p:cNvPr id="1844234" name="Picture 38" descr="CIRC_YEL">
            <a:extLst>
              <a:ext uri="{FF2B5EF4-FFF2-40B4-BE49-F238E27FC236}">
                <a16:creationId xmlns:a16="http://schemas.microsoft.com/office/drawing/2014/main" id="{67C2264B-D0E4-4479-8341-948FBC00B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19263" y="390207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235" name="Text Box 39">
            <a:extLst>
              <a:ext uri="{FF2B5EF4-FFF2-40B4-BE49-F238E27FC236}">
                <a16:creationId xmlns:a16="http://schemas.microsoft.com/office/drawing/2014/main" id="{1CA17EFD-EEB0-429C-9ABA-1CFE34340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188" y="3789363"/>
            <a:ext cx="625316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Alimentos o bebidas que producen gases</a:t>
            </a:r>
          </a:p>
        </p:txBody>
      </p:sp>
      <p:pic>
        <p:nvPicPr>
          <p:cNvPr id="1844236" name="Picture 46" descr="CIRC_YEL">
            <a:extLst>
              <a:ext uri="{FF2B5EF4-FFF2-40B4-BE49-F238E27FC236}">
                <a16:creationId xmlns:a16="http://schemas.microsoft.com/office/drawing/2014/main" id="{D96DEB14-D055-43F1-A6EE-415DEF8D2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19263" y="433387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237" name="Text Box 47">
            <a:extLst>
              <a:ext uri="{FF2B5EF4-FFF2-40B4-BE49-F238E27FC236}">
                <a16:creationId xmlns:a16="http://schemas.microsoft.com/office/drawing/2014/main" id="{2DED8011-7A62-4EA7-95A7-FA836845E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188" y="4221163"/>
            <a:ext cx="625316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Comidas que pueden actuar como laxantes</a:t>
            </a:r>
          </a:p>
        </p:txBody>
      </p:sp>
      <p:pic>
        <p:nvPicPr>
          <p:cNvPr id="1844238" name="Picture 48" descr="CIRC_YEL">
            <a:extLst>
              <a:ext uri="{FF2B5EF4-FFF2-40B4-BE49-F238E27FC236}">
                <a16:creationId xmlns:a16="http://schemas.microsoft.com/office/drawing/2014/main" id="{3D3F8D3F-875D-4471-BAE9-68488C3C5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28788" y="4764088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239" name="Text Box 49">
            <a:extLst>
              <a:ext uri="{FF2B5EF4-FFF2-40B4-BE49-F238E27FC236}">
                <a16:creationId xmlns:a16="http://schemas.microsoft.com/office/drawing/2014/main" id="{2655C821-AB9E-465F-81D9-3E50C7CB8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713" y="4651375"/>
            <a:ext cx="62531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Alimentos altamente condimentados</a:t>
            </a:r>
          </a:p>
        </p:txBody>
      </p:sp>
      <p:pic>
        <p:nvPicPr>
          <p:cNvPr id="1844240" name="Picture 50" descr="CIRC_YEL">
            <a:extLst>
              <a:ext uri="{FF2B5EF4-FFF2-40B4-BE49-F238E27FC236}">
                <a16:creationId xmlns:a16="http://schemas.microsoft.com/office/drawing/2014/main" id="{610C1AB7-1394-4DAF-B5B9-97A973A8A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19263" y="519747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51" name="Text Box 51">
            <a:extLst>
              <a:ext uri="{FF2B5EF4-FFF2-40B4-BE49-F238E27FC236}">
                <a16:creationId xmlns:a16="http://schemas.microsoft.com/office/drawing/2014/main" id="{4F6A26BF-F68B-4269-B111-3650904C3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188" y="5084763"/>
            <a:ext cx="625316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en-US" sz="2700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Salsas espesas</a:t>
            </a:r>
            <a:endParaRPr lang="en-US" sz="2700" i="1">
              <a:latin typeface="Times New Roman" pitchFamily="18" charset="0"/>
            </a:endParaRPr>
          </a:p>
        </p:txBody>
      </p:sp>
      <p:pic>
        <p:nvPicPr>
          <p:cNvPr id="1844242" name="Picture 56" descr="CIRC_YEL">
            <a:extLst>
              <a:ext uri="{FF2B5EF4-FFF2-40B4-BE49-F238E27FC236}">
                <a16:creationId xmlns:a16="http://schemas.microsoft.com/office/drawing/2014/main" id="{365FAE52-28AC-4869-879E-011FCDAD2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28788" y="562927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243" name="Text Box 57">
            <a:extLst>
              <a:ext uri="{FF2B5EF4-FFF2-40B4-BE49-F238E27FC236}">
                <a16:creationId xmlns:a16="http://schemas.microsoft.com/office/drawing/2014/main" id="{A8D7F5AF-2652-4B62-A073-71A72FC03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713" y="5516563"/>
            <a:ext cx="625316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Alimentos fritos</a:t>
            </a:r>
          </a:p>
        </p:txBody>
      </p:sp>
      <p:pic>
        <p:nvPicPr>
          <p:cNvPr id="1844244" name="Picture 58" descr="CIRC_YEL">
            <a:extLst>
              <a:ext uri="{FF2B5EF4-FFF2-40B4-BE49-F238E27FC236}">
                <a16:creationId xmlns:a16="http://schemas.microsoft.com/office/drawing/2014/main" id="{5DB585A5-581E-4FE8-9C23-E741A6138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19263" y="6062663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59" name="Text Box 59">
            <a:extLst>
              <a:ext uri="{FF2B5EF4-FFF2-40B4-BE49-F238E27FC236}">
                <a16:creationId xmlns:a16="http://schemas.microsoft.com/office/drawing/2014/main" id="{2EBE0A75-A164-4418-935C-5AD07C1D3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188" y="5949950"/>
            <a:ext cx="625316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en-US" sz="2700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Comidas que no sean familiares</a:t>
            </a:r>
            <a:endParaRPr lang="en-US" sz="2700" i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274" name="Rectangle 24">
            <a:extLst>
              <a:ext uri="{FF2B5EF4-FFF2-40B4-BE49-F238E27FC236}">
                <a16:creationId xmlns:a16="http://schemas.microsoft.com/office/drawing/2014/main" id="{838F71A4-D452-4569-B3E6-635228AD2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773238"/>
            <a:ext cx="7696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2700" i="1">
                <a:solidFill>
                  <a:srgbClr val="000000"/>
                </a:solidFill>
                <a:latin typeface="Arial" panose="020B0604020202020204" pitchFamily="34" charset="0"/>
              </a:rPr>
              <a:t>COMIDA PRE-EVENTO (PRE-COMPETENCIA)</a:t>
            </a:r>
            <a:endParaRPr lang="es-PR" altLang="en-US" sz="27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93657" name="Rectangle 25">
            <a:extLst>
              <a:ext uri="{FF2B5EF4-FFF2-40B4-BE49-F238E27FC236}">
                <a16:creationId xmlns:a16="http://schemas.microsoft.com/office/drawing/2014/main" id="{79B88044-DDDF-4B20-A230-CB00D693F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909638"/>
            <a:ext cx="7667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DIETAS DE ENTRENAMIENTO, COMPETENCIA</a:t>
            </a:r>
            <a:b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Y RECUPERACIÓN (LUEGO DEL EJERCICIO)</a:t>
            </a:r>
          </a:p>
        </p:txBody>
      </p:sp>
      <p:pic>
        <p:nvPicPr>
          <p:cNvPr id="1846276" name="Picture 26" descr="CIRC_YEL">
            <a:extLst>
              <a:ext uri="{FF2B5EF4-FFF2-40B4-BE49-F238E27FC236}">
                <a16:creationId xmlns:a16="http://schemas.microsoft.com/office/drawing/2014/main" id="{7FE93442-6940-4DFF-A286-0F7EC4661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85913" y="3613150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6277" name="Text Box 27">
            <a:extLst>
              <a:ext uri="{FF2B5EF4-FFF2-40B4-BE49-F238E27FC236}">
                <a16:creationId xmlns:a16="http://schemas.microsoft.com/office/drawing/2014/main" id="{CA3FD796-453E-421F-83A0-9BC14D66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3500438"/>
            <a:ext cx="625316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Comer hasta la saciedad</a:t>
            </a:r>
          </a:p>
        </p:txBody>
      </p:sp>
      <p:pic>
        <p:nvPicPr>
          <p:cNvPr id="1846278" name="Picture 28" descr="CURVHEAD">
            <a:extLst>
              <a:ext uri="{FF2B5EF4-FFF2-40B4-BE49-F238E27FC236}">
                <a16:creationId xmlns:a16="http://schemas.microsoft.com/office/drawing/2014/main" id="{807493EC-063B-4173-8B72-D7D29562A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2278063"/>
            <a:ext cx="7200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3661" name="Rectangle 29">
            <a:extLst>
              <a:ext uri="{FF2B5EF4-FFF2-40B4-BE49-F238E27FC236}">
                <a16:creationId xmlns:a16="http://schemas.microsoft.com/office/drawing/2014/main" id="{9EE14ADA-5DE1-445C-9F22-FE1EB234B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63" y="2493963"/>
            <a:ext cx="715645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s-PR" altLang="en-US" sz="30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3 - 5 Horas antes de la Competencia</a:t>
            </a:r>
          </a:p>
        </p:txBody>
      </p:sp>
      <p:pic>
        <p:nvPicPr>
          <p:cNvPr id="1846280" name="Picture 30" descr="POINTERR">
            <a:extLst>
              <a:ext uri="{FF2B5EF4-FFF2-40B4-BE49-F238E27FC236}">
                <a16:creationId xmlns:a16="http://schemas.microsoft.com/office/drawing/2014/main" id="{070ABC08-8904-4063-A601-F4C4E3F46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3109913"/>
            <a:ext cx="3603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6281" name="Text Box 31">
            <a:extLst>
              <a:ext uri="{FF2B5EF4-FFF2-40B4-BE49-F238E27FC236}">
                <a16:creationId xmlns:a16="http://schemas.microsoft.com/office/drawing/2014/main" id="{3BBF1979-CE0C-49A3-B66E-094B686CA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300" y="3068638"/>
            <a:ext cx="655161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>
                <a:latin typeface="Times New Roman" panose="02020603050405020304" pitchFamily="18" charset="0"/>
              </a:rPr>
              <a:t>Evitar:</a:t>
            </a:r>
          </a:p>
        </p:txBody>
      </p:sp>
      <p:pic>
        <p:nvPicPr>
          <p:cNvPr id="1846282" name="Picture 32" descr="CIRC_YEL">
            <a:extLst>
              <a:ext uri="{FF2B5EF4-FFF2-40B4-BE49-F238E27FC236}">
                <a16:creationId xmlns:a16="http://schemas.microsoft.com/office/drawing/2014/main" id="{D9052F5D-9771-4415-AD84-6051689E1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76388" y="4046538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6283" name="Text Box 33">
            <a:extLst>
              <a:ext uri="{FF2B5EF4-FFF2-40B4-BE49-F238E27FC236}">
                <a16:creationId xmlns:a16="http://schemas.microsoft.com/office/drawing/2014/main" id="{043EF6A8-7943-4670-940F-60DA60A43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5313" y="3933825"/>
            <a:ext cx="62531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Experimentar con alimentos nuevos</a:t>
            </a:r>
          </a:p>
        </p:txBody>
      </p:sp>
      <p:pic>
        <p:nvPicPr>
          <p:cNvPr id="1846284" name="Picture 46" descr="POINTERR">
            <a:extLst>
              <a:ext uri="{FF2B5EF4-FFF2-40B4-BE49-F238E27FC236}">
                <a16:creationId xmlns:a16="http://schemas.microsoft.com/office/drawing/2014/main" id="{D7E0CD77-E47C-4887-9739-84770EC8A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551363"/>
            <a:ext cx="3603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6285" name="Text Box 47">
            <a:extLst>
              <a:ext uri="{FF2B5EF4-FFF2-40B4-BE49-F238E27FC236}">
                <a16:creationId xmlns:a16="http://schemas.microsoft.com/office/drawing/2014/main" id="{D76510DF-1151-40A9-8207-0F60F5A13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4950" y="4510088"/>
            <a:ext cx="655161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>
                <a:latin typeface="Times New Roman" panose="02020603050405020304" pitchFamily="18" charset="0"/>
              </a:rPr>
              <a:t>La comida debe se fácil de digerir</a:t>
            </a:r>
          </a:p>
        </p:txBody>
      </p:sp>
    </p:spTree>
  </p:cSld>
  <p:clrMapOvr>
    <a:masterClrMapping/>
  </p:clrMapOvr>
  <p:transition spd="slow">
    <p:spli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4">
            <a:extLst>
              <a:ext uri="{FF2B5EF4-FFF2-40B4-BE49-F238E27FC236}">
                <a16:creationId xmlns:a16="http://schemas.microsoft.com/office/drawing/2014/main" id="{94C775CE-5366-442B-BD10-620193C2E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762125"/>
            <a:ext cx="7696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2700" i="1">
                <a:solidFill>
                  <a:srgbClr val="000000"/>
                </a:solidFill>
                <a:latin typeface="Arial" panose="020B0604020202020204" pitchFamily="34" charset="0"/>
              </a:rPr>
              <a:t>COMIDA PRE-EVENTO (PRE-COMPETENCIA)</a:t>
            </a:r>
            <a:endParaRPr lang="es-PR" altLang="en-US" sz="27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01849" name="Rectangle 25">
            <a:extLst>
              <a:ext uri="{FF2B5EF4-FFF2-40B4-BE49-F238E27FC236}">
                <a16:creationId xmlns:a16="http://schemas.microsoft.com/office/drawing/2014/main" id="{50A72998-86CA-4C17-AD97-534027B94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" y="898525"/>
            <a:ext cx="7667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DIETAS DE ENTRENAMIENTO, COMPETENCIA</a:t>
            </a:r>
            <a:b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Y RECUPERACIÓN (LUEGO DEL EJERCICIO)</a:t>
            </a:r>
          </a:p>
        </p:txBody>
      </p:sp>
      <p:pic>
        <p:nvPicPr>
          <p:cNvPr id="1848324" name="Picture 26" descr="CIRC_YEL">
            <a:extLst>
              <a:ext uri="{FF2B5EF4-FFF2-40B4-BE49-F238E27FC236}">
                <a16:creationId xmlns:a16="http://schemas.microsoft.com/office/drawing/2014/main" id="{92F9E9D5-26FB-4290-802D-1707C57C4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57350" y="446722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8325" name="Text Box 27">
            <a:extLst>
              <a:ext uri="{FF2B5EF4-FFF2-40B4-BE49-F238E27FC236}">
                <a16:creationId xmlns:a16="http://schemas.microsoft.com/office/drawing/2014/main" id="{F142625A-A922-474D-97A2-15717E8CD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6275" y="4354513"/>
            <a:ext cx="62531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Precaución</a:t>
            </a:r>
          </a:p>
        </p:txBody>
      </p:sp>
      <p:pic>
        <p:nvPicPr>
          <p:cNvPr id="1848326" name="Picture 28" descr="ARROWR">
            <a:extLst>
              <a:ext uri="{FF2B5EF4-FFF2-40B4-BE49-F238E27FC236}">
                <a16:creationId xmlns:a16="http://schemas.microsoft.com/office/drawing/2014/main" id="{D5630FB8-46FF-4CB1-ACF9-CF31305C0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4048125"/>
            <a:ext cx="3048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8327" name="Text Box 29">
            <a:extLst>
              <a:ext uri="{FF2B5EF4-FFF2-40B4-BE49-F238E27FC236}">
                <a16:creationId xmlns:a16="http://schemas.microsoft.com/office/drawing/2014/main" id="{BFBA2B4A-4D4A-4A42-9C66-6CB59FB31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1400" y="3971925"/>
            <a:ext cx="12795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300" i="1">
                <a:latin typeface="Arial" panose="020B0604020202020204" pitchFamily="34" charset="0"/>
              </a:rPr>
              <a:t>Ensure</a:t>
            </a:r>
          </a:p>
        </p:txBody>
      </p:sp>
      <p:pic>
        <p:nvPicPr>
          <p:cNvPr id="1848328" name="Picture 30" descr="ARROWR">
            <a:extLst>
              <a:ext uri="{FF2B5EF4-FFF2-40B4-BE49-F238E27FC236}">
                <a16:creationId xmlns:a16="http://schemas.microsoft.com/office/drawing/2014/main" id="{B1058D84-7A25-43F2-AAFD-4C47BA49C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113" y="4059238"/>
            <a:ext cx="3048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8329" name="Text Box 31">
            <a:extLst>
              <a:ext uri="{FF2B5EF4-FFF2-40B4-BE49-F238E27FC236}">
                <a16:creationId xmlns:a16="http://schemas.microsoft.com/office/drawing/2014/main" id="{300B6863-2552-4824-A227-8B47C3596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7163" y="3983038"/>
            <a:ext cx="1065212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300" i="1">
                <a:latin typeface="Arial" panose="020B0604020202020204" pitchFamily="34" charset="0"/>
              </a:rPr>
              <a:t>Boost</a:t>
            </a:r>
          </a:p>
        </p:txBody>
      </p:sp>
      <p:pic>
        <p:nvPicPr>
          <p:cNvPr id="1848330" name="Picture 32" descr="CURVHEAD">
            <a:extLst>
              <a:ext uri="{FF2B5EF4-FFF2-40B4-BE49-F238E27FC236}">
                <a16:creationId xmlns:a16="http://schemas.microsoft.com/office/drawing/2014/main" id="{DAEACDD4-1DC9-4E99-A121-46BE1E6E5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2266950"/>
            <a:ext cx="72009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1857" name="Rectangle 33">
            <a:extLst>
              <a:ext uri="{FF2B5EF4-FFF2-40B4-BE49-F238E27FC236}">
                <a16:creationId xmlns:a16="http://schemas.microsoft.com/office/drawing/2014/main" id="{1240196C-ABE1-4245-B7E8-E9096CEF5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482850"/>
            <a:ext cx="715645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s-PR" altLang="en-US" sz="30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3 - 5 Horas antes de la Competencia</a:t>
            </a:r>
          </a:p>
        </p:txBody>
      </p:sp>
      <p:pic>
        <p:nvPicPr>
          <p:cNvPr id="1848332" name="Picture 34" descr="POINTERR">
            <a:extLst>
              <a:ext uri="{FF2B5EF4-FFF2-40B4-BE49-F238E27FC236}">
                <a16:creationId xmlns:a16="http://schemas.microsoft.com/office/drawing/2014/main" id="{FC3CC03A-0983-4FEF-867E-C554E14C0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75" y="3100388"/>
            <a:ext cx="3603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8333" name="Text Box 35">
            <a:extLst>
              <a:ext uri="{FF2B5EF4-FFF2-40B4-BE49-F238E27FC236}">
                <a16:creationId xmlns:a16="http://schemas.microsoft.com/office/drawing/2014/main" id="{8AA22B24-20CD-4089-91BC-C73280245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2738" y="3059113"/>
            <a:ext cx="655161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>
                <a:latin typeface="Times New Roman" panose="02020603050405020304" pitchFamily="18" charset="0"/>
              </a:rPr>
              <a:t>Comida líquida:</a:t>
            </a:r>
          </a:p>
        </p:txBody>
      </p:sp>
      <p:pic>
        <p:nvPicPr>
          <p:cNvPr id="1848334" name="Picture 36" descr="CIRC_YEL">
            <a:extLst>
              <a:ext uri="{FF2B5EF4-FFF2-40B4-BE49-F238E27FC236}">
                <a16:creationId xmlns:a16="http://schemas.microsoft.com/office/drawing/2014/main" id="{B4CA9CB9-ACC3-4F12-8B02-DDA03F851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47825" y="360362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8335" name="Text Box 37">
            <a:extLst>
              <a:ext uri="{FF2B5EF4-FFF2-40B4-BE49-F238E27FC236}">
                <a16:creationId xmlns:a16="http://schemas.microsoft.com/office/drawing/2014/main" id="{DCA84838-DF50-419C-8672-1088C8C95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3490913"/>
            <a:ext cx="62531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Ejemplos:</a:t>
            </a:r>
          </a:p>
        </p:txBody>
      </p:sp>
      <p:pic>
        <p:nvPicPr>
          <p:cNvPr id="1848336" name="Picture 38" descr="ARROWR">
            <a:extLst>
              <a:ext uri="{FF2B5EF4-FFF2-40B4-BE49-F238E27FC236}">
                <a16:creationId xmlns:a16="http://schemas.microsoft.com/office/drawing/2014/main" id="{901BCF63-35A6-44E1-86A0-CFA1E52BA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763" y="4933950"/>
            <a:ext cx="3048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8337" name="Text Box 39">
            <a:extLst>
              <a:ext uri="{FF2B5EF4-FFF2-40B4-BE49-F238E27FC236}">
                <a16:creationId xmlns:a16="http://schemas.microsoft.com/office/drawing/2014/main" id="{C594E7C8-7F45-4249-A2A1-977C7185F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9813" y="4857750"/>
            <a:ext cx="588962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300" i="1">
                <a:latin typeface="Arial" panose="020B0604020202020204" pitchFamily="34" charset="0"/>
              </a:rPr>
              <a:t>No experimentar si nunca la ha consumido</a:t>
            </a:r>
          </a:p>
        </p:txBody>
      </p:sp>
      <p:pic>
        <p:nvPicPr>
          <p:cNvPr id="1848338" name="Picture 40" descr="ARROWR">
            <a:extLst>
              <a:ext uri="{FF2B5EF4-FFF2-40B4-BE49-F238E27FC236}">
                <a16:creationId xmlns:a16="http://schemas.microsoft.com/office/drawing/2014/main" id="{A781AC4A-7D23-4558-88C2-DD262F0A2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763" y="5726113"/>
            <a:ext cx="3048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8339" name="Text Box 41">
            <a:extLst>
              <a:ext uri="{FF2B5EF4-FFF2-40B4-BE49-F238E27FC236}">
                <a16:creationId xmlns:a16="http://schemas.microsoft.com/office/drawing/2014/main" id="{87372744-FD38-4DD7-90F5-38D569960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9813" y="5649913"/>
            <a:ext cx="58896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300" i="1">
                <a:latin typeface="Arial" panose="020B0604020202020204" pitchFamily="34" charset="0"/>
              </a:rPr>
              <a:t>Prefiera las bajas en grasas</a:t>
            </a:r>
          </a:p>
        </p:txBody>
      </p:sp>
      <p:pic>
        <p:nvPicPr>
          <p:cNvPr id="1848340" name="Picture 44" descr="ARROWR">
            <a:extLst>
              <a:ext uri="{FF2B5EF4-FFF2-40B4-BE49-F238E27FC236}">
                <a16:creationId xmlns:a16="http://schemas.microsoft.com/office/drawing/2014/main" id="{EC77CB16-2E07-4740-968F-2D954D50DB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413" y="4060825"/>
            <a:ext cx="3048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8341" name="Text Box 45">
            <a:extLst>
              <a:ext uri="{FF2B5EF4-FFF2-40B4-BE49-F238E27FC236}">
                <a16:creationId xmlns:a16="http://schemas.microsoft.com/office/drawing/2014/main" id="{E78AE711-0ED0-4DE3-87B1-DA2D3FD25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8463" y="3984625"/>
            <a:ext cx="1785937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300" i="1">
                <a:latin typeface="Arial" panose="020B0604020202020204" pitchFamily="34" charset="0"/>
              </a:rPr>
              <a:t>Nutrament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0370" name="Rectangle 24">
            <a:extLst>
              <a:ext uri="{FF2B5EF4-FFF2-40B4-BE49-F238E27FC236}">
                <a16:creationId xmlns:a16="http://schemas.microsoft.com/office/drawing/2014/main" id="{0252BC2A-3942-46B5-A5AC-EC3909773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843088"/>
            <a:ext cx="7696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2700" i="1">
                <a:solidFill>
                  <a:srgbClr val="000000"/>
                </a:solidFill>
                <a:latin typeface="Arial" panose="020B0604020202020204" pitchFamily="34" charset="0"/>
              </a:rPr>
              <a:t>COMIDA PRE-EVENTO (PRE-COMPETENCIA)</a:t>
            </a:r>
            <a:endParaRPr lang="es-PR" altLang="en-US" sz="27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91289" name="Rectangle 25">
            <a:extLst>
              <a:ext uri="{FF2B5EF4-FFF2-40B4-BE49-F238E27FC236}">
                <a16:creationId xmlns:a16="http://schemas.microsoft.com/office/drawing/2014/main" id="{865FDDAB-587C-48FA-B81B-8C7433570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663" y="979488"/>
            <a:ext cx="7667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DIETAS DE ENTRENAMIENTO, COMPETENCIA</a:t>
            </a:r>
            <a:b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s-PR" altLang="en-US" sz="2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Y RECUPERACIÓN (LUEGO DEL EJERCICIO)</a:t>
            </a:r>
          </a:p>
        </p:txBody>
      </p:sp>
      <p:pic>
        <p:nvPicPr>
          <p:cNvPr id="1850372" name="Picture 32" descr="CURVHEAD">
            <a:extLst>
              <a:ext uri="{FF2B5EF4-FFF2-40B4-BE49-F238E27FC236}">
                <a16:creationId xmlns:a16="http://schemas.microsoft.com/office/drawing/2014/main" id="{8033311B-E2A5-4492-853B-9D27B5D35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2347913"/>
            <a:ext cx="7200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1297" name="Rectangle 33">
            <a:extLst>
              <a:ext uri="{FF2B5EF4-FFF2-40B4-BE49-F238E27FC236}">
                <a16:creationId xmlns:a16="http://schemas.microsoft.com/office/drawing/2014/main" id="{13E2CC8D-703C-4822-AC75-29B1E88F8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538" y="2563813"/>
            <a:ext cx="715645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s-PR" altLang="en-US" sz="30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1 - 2 Horas antes de la Competencia</a:t>
            </a:r>
          </a:p>
        </p:txBody>
      </p:sp>
      <p:pic>
        <p:nvPicPr>
          <p:cNvPr id="1850374" name="Picture 34" descr="POINTERR">
            <a:extLst>
              <a:ext uri="{FF2B5EF4-FFF2-40B4-BE49-F238E27FC236}">
                <a16:creationId xmlns:a16="http://schemas.microsoft.com/office/drawing/2014/main" id="{E219B7D2-B3BA-48A5-8F3C-F137095D1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13" y="3179763"/>
            <a:ext cx="3603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0375" name="Text Box 35">
            <a:extLst>
              <a:ext uri="{FF2B5EF4-FFF2-40B4-BE49-F238E27FC236}">
                <a16:creationId xmlns:a16="http://schemas.microsoft.com/office/drawing/2014/main" id="{6F2AFD02-D178-4EDD-A67A-3781E58C2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8275" y="3138488"/>
            <a:ext cx="655161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>
                <a:latin typeface="Times New Roman" panose="02020603050405020304" pitchFamily="18" charset="0"/>
              </a:rPr>
              <a:t>Liquido:</a:t>
            </a:r>
          </a:p>
        </p:txBody>
      </p:sp>
      <p:pic>
        <p:nvPicPr>
          <p:cNvPr id="1850376" name="Picture 36" descr="CIRC_YEL">
            <a:extLst>
              <a:ext uri="{FF2B5EF4-FFF2-40B4-BE49-F238E27FC236}">
                <a16:creationId xmlns:a16="http://schemas.microsoft.com/office/drawing/2014/main" id="{2E327C2A-8D58-489F-AEAD-406AE4031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03363" y="3683000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0377" name="Text Box 37">
            <a:extLst>
              <a:ext uri="{FF2B5EF4-FFF2-40B4-BE49-F238E27FC236}">
                <a16:creationId xmlns:a16="http://schemas.microsoft.com/office/drawing/2014/main" id="{28D95CE3-E328-49DC-B8F7-431739230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2288" y="3570288"/>
            <a:ext cx="625316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Lentos sorbos de agua</a:t>
            </a:r>
          </a:p>
        </p:txBody>
      </p:sp>
      <p:pic>
        <p:nvPicPr>
          <p:cNvPr id="1850378" name="Picture 42" descr="POINTERR">
            <a:extLst>
              <a:ext uri="{FF2B5EF4-FFF2-40B4-BE49-F238E27FC236}">
                <a16:creationId xmlns:a16="http://schemas.microsoft.com/office/drawing/2014/main" id="{38A796E6-1A02-41A5-A426-025DD48A1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4981575"/>
            <a:ext cx="3603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0379" name="Text Box 43">
            <a:extLst>
              <a:ext uri="{FF2B5EF4-FFF2-40B4-BE49-F238E27FC236}">
                <a16:creationId xmlns:a16="http://schemas.microsoft.com/office/drawing/2014/main" id="{90276319-DD9D-4819-A3ED-B42E0FCB9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1925" y="4940300"/>
            <a:ext cx="6551613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>
                <a:latin typeface="Times New Roman" panose="02020603050405020304" pitchFamily="18" charset="0"/>
              </a:rPr>
              <a:t>Alimentos sólidos:</a:t>
            </a:r>
          </a:p>
        </p:txBody>
      </p:sp>
      <p:pic>
        <p:nvPicPr>
          <p:cNvPr id="1850380" name="Picture 44" descr="CIRC_YEL">
            <a:extLst>
              <a:ext uri="{FF2B5EF4-FFF2-40B4-BE49-F238E27FC236}">
                <a16:creationId xmlns:a16="http://schemas.microsoft.com/office/drawing/2014/main" id="{AA454468-05DF-414D-832A-6270C549B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97013" y="5484813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0381" name="Text Box 45">
            <a:extLst>
              <a:ext uri="{FF2B5EF4-FFF2-40B4-BE49-F238E27FC236}">
                <a16:creationId xmlns:a16="http://schemas.microsoft.com/office/drawing/2014/main" id="{35112A8F-F47D-4DF1-925E-5C09CE8AD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938" y="5372100"/>
            <a:ext cx="62531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Muy livianos y fácil de digerir:</a:t>
            </a:r>
          </a:p>
        </p:txBody>
      </p:sp>
      <p:pic>
        <p:nvPicPr>
          <p:cNvPr id="1850382" name="Picture 46" descr="ARROWR">
            <a:extLst>
              <a:ext uri="{FF2B5EF4-FFF2-40B4-BE49-F238E27FC236}">
                <a16:creationId xmlns:a16="http://schemas.microsoft.com/office/drawing/2014/main" id="{FE8A8401-9C77-4E12-BB2B-F35321DA6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5942013"/>
            <a:ext cx="3048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0383" name="Text Box 47">
            <a:extLst>
              <a:ext uri="{FF2B5EF4-FFF2-40B4-BE49-F238E27FC236}">
                <a16:creationId xmlns:a16="http://schemas.microsoft.com/office/drawing/2014/main" id="{67C71C6B-E00A-493D-9C3E-359268B0A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350" y="5865813"/>
            <a:ext cx="58896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300" i="1">
                <a:latin typeface="Arial" panose="020B0604020202020204" pitchFamily="34" charset="0"/>
              </a:rPr>
              <a:t>Frutas frescas (baja en fibra)</a:t>
            </a:r>
          </a:p>
        </p:txBody>
      </p:sp>
      <p:pic>
        <p:nvPicPr>
          <p:cNvPr id="1850384" name="Picture 50" descr="CIRC_YEL">
            <a:extLst>
              <a:ext uri="{FF2B5EF4-FFF2-40B4-BE49-F238E27FC236}">
                <a16:creationId xmlns:a16="http://schemas.microsoft.com/office/drawing/2014/main" id="{480038E6-0FEC-45A4-A4C9-17809F992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12888" y="4114800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0385" name="Text Box 51">
            <a:extLst>
              <a:ext uri="{FF2B5EF4-FFF2-40B4-BE49-F238E27FC236}">
                <a16:creationId xmlns:a16="http://schemas.microsoft.com/office/drawing/2014/main" id="{C4F38C1B-035A-460B-9AFE-E54FB8C72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813" y="4002088"/>
            <a:ext cx="625316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Bebida deportiva</a:t>
            </a:r>
          </a:p>
        </p:txBody>
      </p:sp>
      <p:pic>
        <p:nvPicPr>
          <p:cNvPr id="1850386" name="Picture 52" descr="CIRC_YEL">
            <a:extLst>
              <a:ext uri="{FF2B5EF4-FFF2-40B4-BE49-F238E27FC236}">
                <a16:creationId xmlns:a16="http://schemas.microsoft.com/office/drawing/2014/main" id="{AE8724E3-77D3-44DB-B943-6E1B3AAF7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12888" y="4548188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0387" name="Text Box 53">
            <a:extLst>
              <a:ext uri="{FF2B5EF4-FFF2-40B4-BE49-F238E27FC236}">
                <a16:creationId xmlns:a16="http://schemas.microsoft.com/office/drawing/2014/main" id="{238DB14E-B6A1-4DC8-AC85-0879902EE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813" y="4435475"/>
            <a:ext cx="62531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0" hangingPunct="0"/>
            <a:r>
              <a:rPr lang="en-US" altLang="en-US" sz="2700" i="1">
                <a:latin typeface="Times New Roman" panose="02020603050405020304" pitchFamily="18" charset="0"/>
              </a:rPr>
              <a:t>Jugo de frutas o vegetales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DD1FD-3891-4DA6-98C2-0117C6453CDC}"/>
              </a:ext>
            </a:extLst>
          </p:cNvPr>
          <p:cNvSpPr>
            <a:spLocks/>
          </p:cNvSpPr>
          <p:nvPr/>
        </p:nvSpPr>
        <p:spPr bwMode="auto">
          <a:xfrm>
            <a:off x="107950" y="2779713"/>
            <a:ext cx="8820150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es-PR" altLang="en-US" sz="8100" b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¿PREGUNTAS?</a:t>
            </a:r>
            <a:endParaRPr lang="es-PR" altLang="en-US" sz="8100" b="0" i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pull dir="d"/>
    <p:sndAc>
      <p:stSnd>
        <p:snd r:embed="rId4" name="whoosh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8710" name="Picture 134">
            <a:extLst>
              <a:ext uri="{FF2B5EF4-FFF2-40B4-BE49-F238E27FC236}">
                <a16:creationId xmlns:a16="http://schemas.microsoft.com/office/drawing/2014/main" id="{384883A7-E00F-4B7C-A350-B6CA01817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960438"/>
            <a:ext cx="8001000" cy="527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 spd="slow">
    <p:wipe dir="u"/>
    <p:sndAc>
      <p:stSnd>
        <p:snd r:embed="rId4" name="whoosh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6A2D0-0FB5-423E-8624-8D2289E36CB8}"/>
              </a:ext>
            </a:extLst>
          </p:cNvPr>
          <p:cNvSpPr>
            <a:spLocks/>
          </p:cNvSpPr>
          <p:nvPr/>
        </p:nvSpPr>
        <p:spPr bwMode="auto">
          <a:xfrm>
            <a:off x="-36513" y="692150"/>
            <a:ext cx="9144001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836051" name="Picture 19">
            <a:extLst>
              <a:ext uri="{FF2B5EF4-FFF2-40B4-BE49-F238E27FC236}">
                <a16:creationId xmlns:a16="http://schemas.microsoft.com/office/drawing/2014/main" id="{F9B64383-0474-4199-A46C-885826FBF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5750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444FAA3C-374F-4CFF-BC5D-109CA7EA3155}"/>
              </a:ext>
            </a:extLst>
          </p:cNvPr>
          <p:cNvSpPr>
            <a:spLocks/>
          </p:cNvSpPr>
          <p:nvPr/>
        </p:nvSpPr>
        <p:spPr bwMode="auto">
          <a:xfrm>
            <a:off x="684213" y="1771650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DELINEAMIENTO GENERALES</a:t>
            </a:r>
            <a:endParaRPr lang="es-PR" altLang="en-US" sz="2500" b="0" i="1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836053" name="Text Box 21">
            <a:extLst>
              <a:ext uri="{FF2B5EF4-FFF2-40B4-BE49-F238E27FC236}">
                <a16:creationId xmlns:a16="http://schemas.microsoft.com/office/drawing/2014/main" id="{6246907A-7341-434E-997F-006E889E6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347913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Debe ser alta en hidratos de carbono.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36054" name="Picture 22">
            <a:extLst>
              <a:ext uri="{FF2B5EF4-FFF2-40B4-BE49-F238E27FC236}">
                <a16:creationId xmlns:a16="http://schemas.microsoft.com/office/drawing/2014/main" id="{59E688ED-A305-483B-8EF7-751D7B914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419350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36074" name="Text Box 42">
            <a:extLst>
              <a:ext uri="{FF2B5EF4-FFF2-40B4-BE49-F238E27FC236}">
                <a16:creationId xmlns:a16="http://schemas.microsoft.com/office/drawing/2014/main" id="{E32E95E0-127C-440D-84C7-307B14D20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852738"/>
            <a:ext cx="83185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Debe ser baja en azúcares simples (monosacáridos y disacáridos)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36075" name="Picture 43">
            <a:extLst>
              <a:ext uri="{FF2B5EF4-FFF2-40B4-BE49-F238E27FC236}">
                <a16:creationId xmlns:a16="http://schemas.microsoft.com/office/drawing/2014/main" id="{876C8018-F19F-4248-9D9C-25AA462B2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924175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36076" name="Text Box 44">
            <a:extLst>
              <a:ext uri="{FF2B5EF4-FFF2-40B4-BE49-F238E27FC236}">
                <a16:creationId xmlns:a16="http://schemas.microsoft.com/office/drawing/2014/main" id="{85B178D6-2858-4F3D-A042-AA345B856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3724275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Debe ser baja en proteínas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36077" name="Picture 45">
            <a:extLst>
              <a:ext uri="{FF2B5EF4-FFF2-40B4-BE49-F238E27FC236}">
                <a16:creationId xmlns:a16="http://schemas.microsoft.com/office/drawing/2014/main" id="{DEFD1359-67C8-463A-95E3-829AD60DD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3795713"/>
            <a:ext cx="271463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36078" name="Text Box 46">
            <a:extLst>
              <a:ext uri="{FF2B5EF4-FFF2-40B4-BE49-F238E27FC236}">
                <a16:creationId xmlns:a16="http://schemas.microsoft.com/office/drawing/2014/main" id="{6A8C5DA4-CE6A-4D60-A34B-FD439A776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4227513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Debe ser baja en grasas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36079" name="Picture 47">
            <a:extLst>
              <a:ext uri="{FF2B5EF4-FFF2-40B4-BE49-F238E27FC236}">
                <a16:creationId xmlns:a16="http://schemas.microsoft.com/office/drawing/2014/main" id="{2634C546-66BE-418D-B6F1-5EA455F0A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4298950"/>
            <a:ext cx="271463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36080" name="Text Box 48">
            <a:extLst>
              <a:ext uri="{FF2B5EF4-FFF2-40B4-BE49-F238E27FC236}">
                <a16:creationId xmlns:a16="http://schemas.microsoft.com/office/drawing/2014/main" id="{D8C1FE8D-FCD0-4613-8BE3-9241F020F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4730750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Debe contener un suministro adecuado de líquidos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36081" name="Picture 49">
            <a:extLst>
              <a:ext uri="{FF2B5EF4-FFF2-40B4-BE49-F238E27FC236}">
                <a16:creationId xmlns:a16="http://schemas.microsoft.com/office/drawing/2014/main" id="{344D52B4-7BC6-4314-96FB-B185BAE574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4802188"/>
            <a:ext cx="271463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36082" name="Text Box 50">
            <a:extLst>
              <a:ext uri="{FF2B5EF4-FFF2-40B4-BE49-F238E27FC236}">
                <a16:creationId xmlns:a16="http://schemas.microsoft.com/office/drawing/2014/main" id="{5439113D-9B29-4188-9CDF-469E5FDCA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249863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Debe ser fácilmente digerible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36083" name="Picture 51">
            <a:extLst>
              <a:ext uri="{FF2B5EF4-FFF2-40B4-BE49-F238E27FC236}">
                <a16:creationId xmlns:a16="http://schemas.microsoft.com/office/drawing/2014/main" id="{70E4646F-9995-4067-897D-D71FAC63C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321300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36084" name="Text Box 52">
            <a:extLst>
              <a:ext uri="{FF2B5EF4-FFF2-40B4-BE49-F238E27FC236}">
                <a16:creationId xmlns:a16="http://schemas.microsoft.com/office/drawing/2014/main" id="{6F159AD3-E19B-4BF4-95BE-211B13C32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754688"/>
            <a:ext cx="83185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No debe ser drásticamente distinta de la que consume normalmente el deportista.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36085" name="Picture 53">
            <a:extLst>
              <a:ext uri="{FF2B5EF4-FFF2-40B4-BE49-F238E27FC236}">
                <a16:creationId xmlns:a16="http://schemas.microsoft.com/office/drawing/2014/main" id="{FABFC934-7ACF-4BFE-AF5F-FE1B249706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826125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A08D3-DDC1-4AC9-A89E-A4396A30605F}"/>
              </a:ext>
            </a:extLst>
          </p:cNvPr>
          <p:cNvSpPr>
            <a:spLocks/>
          </p:cNvSpPr>
          <p:nvPr/>
        </p:nvSpPr>
        <p:spPr bwMode="auto">
          <a:xfrm>
            <a:off x="-36513" y="692150"/>
            <a:ext cx="9144001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897475" name="Picture 3">
            <a:extLst>
              <a:ext uri="{FF2B5EF4-FFF2-40B4-BE49-F238E27FC236}">
                <a16:creationId xmlns:a16="http://schemas.microsoft.com/office/drawing/2014/main" id="{D72543C7-03BA-45B2-BFBE-33E04B546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5750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8B75DB67-B7B4-4CA5-BA77-C16AAE87ADBA}"/>
              </a:ext>
            </a:extLst>
          </p:cNvPr>
          <p:cNvSpPr>
            <a:spLocks/>
          </p:cNvSpPr>
          <p:nvPr/>
        </p:nvSpPr>
        <p:spPr bwMode="auto">
          <a:xfrm>
            <a:off x="684213" y="1771650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DELINEAMIENTO GENERALES</a:t>
            </a:r>
            <a:endParaRPr lang="es-PR" altLang="en-US" sz="2500" b="0" i="1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897477" name="Text Box 5">
            <a:extLst>
              <a:ext uri="{FF2B5EF4-FFF2-40B4-BE49-F238E27FC236}">
                <a16:creationId xmlns:a16="http://schemas.microsoft.com/office/drawing/2014/main" id="{1D0985EB-EC88-4011-89C5-50227BC65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276475"/>
            <a:ext cx="8318500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El atleta puede ingerir un alimento líquido antes de un evento competitivo, solo si el deportista ha consumido previamente esta solución alimentaria, sin haber experimentado efectos secundarios-fisiológicos adversos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97478" name="Picture 6">
            <a:extLst>
              <a:ext uri="{FF2B5EF4-FFF2-40B4-BE49-F238E27FC236}">
                <a16:creationId xmlns:a16="http://schemas.microsoft.com/office/drawing/2014/main" id="{17AD06C0-3A75-4796-8410-7B8B25172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347913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7485" name="Text Box 13">
            <a:extLst>
              <a:ext uri="{FF2B5EF4-FFF2-40B4-BE49-F238E27FC236}">
                <a16:creationId xmlns:a16="http://schemas.microsoft.com/office/drawing/2014/main" id="{829AC792-BAC7-4D32-BDDC-63C182D14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4292600"/>
            <a:ext cx="83185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3 horas antes del evento representa el tiempo recomendado para la comida pre-competencia.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97486" name="Picture 14">
            <a:extLst>
              <a:ext uri="{FF2B5EF4-FFF2-40B4-BE49-F238E27FC236}">
                <a16:creationId xmlns:a16="http://schemas.microsoft.com/office/drawing/2014/main" id="{E017067E-5582-4935-BA86-2A7A53BFE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4364038"/>
            <a:ext cx="271463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0CF2-91BB-44A1-A16F-D7BD06B23026}"/>
              </a:ext>
            </a:extLst>
          </p:cNvPr>
          <p:cNvSpPr>
            <a:spLocks/>
          </p:cNvSpPr>
          <p:nvPr/>
        </p:nvSpPr>
        <p:spPr bwMode="auto">
          <a:xfrm>
            <a:off x="-36513" y="692150"/>
            <a:ext cx="9144001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899523" name="Picture 3">
            <a:extLst>
              <a:ext uri="{FF2B5EF4-FFF2-40B4-BE49-F238E27FC236}">
                <a16:creationId xmlns:a16="http://schemas.microsoft.com/office/drawing/2014/main" id="{114BC79A-C2AB-4719-BD9F-281EC0F8A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5750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DE9081C-40DB-42E1-8E1D-733B47C418C6}"/>
              </a:ext>
            </a:extLst>
          </p:cNvPr>
          <p:cNvSpPr>
            <a:spLocks/>
          </p:cNvSpPr>
          <p:nvPr/>
        </p:nvSpPr>
        <p:spPr bwMode="auto">
          <a:xfrm>
            <a:off x="684213" y="1771650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DELINEAMIENTO GENERALES</a:t>
            </a:r>
            <a:endParaRPr lang="es-PR" altLang="en-US" sz="2500" b="0" i="1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899525" name="Text Box 5">
            <a:extLst>
              <a:ext uri="{FF2B5EF4-FFF2-40B4-BE49-F238E27FC236}">
                <a16:creationId xmlns:a16="http://schemas.microsoft.com/office/drawing/2014/main" id="{289DDE68-0771-44C6-AD95-471C5D8AA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276475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Alimentos que deben evitarse: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899526" name="Picture 6">
            <a:extLst>
              <a:ext uri="{FF2B5EF4-FFF2-40B4-BE49-F238E27FC236}">
                <a16:creationId xmlns:a16="http://schemas.microsoft.com/office/drawing/2014/main" id="{F102073E-E337-493F-A0C5-9943D8A00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347913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9529" name="Text Box 9">
            <a:extLst>
              <a:ext uri="{FF2B5EF4-FFF2-40B4-BE49-F238E27FC236}">
                <a16:creationId xmlns:a16="http://schemas.microsoft.com/office/drawing/2014/main" id="{F23E2FE8-B8DD-4EE8-822A-BEA129E1F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852738"/>
            <a:ext cx="7993062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Evitar alimentos que promuevan trastornos en el tracto gastrointestinal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899530" name="Picture 10">
            <a:extLst>
              <a:ext uri="{FF2B5EF4-FFF2-40B4-BE49-F238E27FC236}">
                <a16:creationId xmlns:a16="http://schemas.microsoft.com/office/drawing/2014/main" id="{C5DF1C6B-08D2-4F6E-BB95-F67D519C4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924175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9531" name="Text Box 11">
            <a:extLst>
              <a:ext uri="{FF2B5EF4-FFF2-40B4-BE49-F238E27FC236}">
                <a16:creationId xmlns:a16="http://schemas.microsoft.com/office/drawing/2014/main" id="{3ECB8811-A695-444E-B9F4-E7B7FED40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716338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Aquellos que inducen gases intestinales: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899532" name="Picture 12">
            <a:extLst>
              <a:ext uri="{FF2B5EF4-FFF2-40B4-BE49-F238E27FC236}">
                <a16:creationId xmlns:a16="http://schemas.microsoft.com/office/drawing/2014/main" id="{F3D7F2E0-8135-4765-B44D-D276E8F67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787775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9537" name="Text Box 17">
            <a:extLst>
              <a:ext uri="{FF2B5EF4-FFF2-40B4-BE49-F238E27FC236}">
                <a16:creationId xmlns:a16="http://schemas.microsoft.com/office/drawing/2014/main" id="{B135C4AB-C195-48C9-B4D2-9E56C4611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610225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Alimentos altamente condimentados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899538" name="Picture 18">
            <a:extLst>
              <a:ext uri="{FF2B5EF4-FFF2-40B4-BE49-F238E27FC236}">
                <a16:creationId xmlns:a16="http://schemas.microsoft.com/office/drawing/2014/main" id="{56961B3C-F06E-4EA4-9F04-F0905394E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681663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9543" name="Text Box 23">
            <a:extLst>
              <a:ext uri="{FF2B5EF4-FFF2-40B4-BE49-F238E27FC236}">
                <a16:creationId xmlns:a16="http://schemas.microsoft.com/office/drawing/2014/main" id="{7DC7A26A-2E11-4E51-9F02-86C0327AA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4330700"/>
            <a:ext cx="77739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>
                <a:solidFill>
                  <a:srgbClr val="000000"/>
                </a:solidFill>
                <a:latin typeface="Arial" panose="020B0604020202020204" pitchFamily="34" charset="0"/>
              </a:rPr>
              <a:t>Ejemplo: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899544" name="Picture 24">
            <a:extLst>
              <a:ext uri="{FF2B5EF4-FFF2-40B4-BE49-F238E27FC236}">
                <a16:creationId xmlns:a16="http://schemas.microsoft.com/office/drawing/2014/main" id="{EE066DAF-F0F4-4146-A5CD-C9F73B3FED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364038"/>
            <a:ext cx="284163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9545" name="Text Box 25">
            <a:extLst>
              <a:ext uri="{FF2B5EF4-FFF2-40B4-BE49-F238E27FC236}">
                <a16:creationId xmlns:a16="http://schemas.microsoft.com/office/drawing/2014/main" id="{88E67F73-FB82-4EA2-9D0F-631D968D7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4797425"/>
            <a:ext cx="727075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300" i="1">
                <a:solidFill>
                  <a:srgbClr val="000000"/>
                </a:solidFill>
                <a:latin typeface="Calibri" panose="020F0502020204030204" pitchFamily="34" charset="0"/>
              </a:rPr>
              <a:t>Bebidas carbonatadas/gaseosas (coca-cola, seven-up, entre otras)</a:t>
            </a:r>
            <a:endParaRPr lang="en-US" altLang="en-US" sz="2300" b="0" i="1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B671B-1F5C-4C69-819A-4C12F7B46B51}"/>
              </a:ext>
            </a:extLst>
          </p:cNvPr>
          <p:cNvSpPr>
            <a:spLocks/>
          </p:cNvSpPr>
          <p:nvPr/>
        </p:nvSpPr>
        <p:spPr bwMode="auto">
          <a:xfrm>
            <a:off x="-36513" y="620713"/>
            <a:ext cx="9144001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907715" name="Picture 3">
            <a:extLst>
              <a:ext uri="{FF2B5EF4-FFF2-40B4-BE49-F238E27FC236}">
                <a16:creationId xmlns:a16="http://schemas.microsoft.com/office/drawing/2014/main" id="{54A74A05-F389-4D92-8E3F-EF93695F6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84313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51882FD-8FCF-4CAD-9C8D-31CAA1F6DE0B}"/>
              </a:ext>
            </a:extLst>
          </p:cNvPr>
          <p:cNvSpPr>
            <a:spLocks/>
          </p:cNvSpPr>
          <p:nvPr/>
        </p:nvSpPr>
        <p:spPr bwMode="auto">
          <a:xfrm>
            <a:off x="684213" y="1700213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DELINEAMIENTO GENERALES</a:t>
            </a:r>
            <a:endParaRPr lang="es-PR" altLang="en-US" sz="2500" b="0" i="1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907717" name="Text Box 5">
            <a:extLst>
              <a:ext uri="{FF2B5EF4-FFF2-40B4-BE49-F238E27FC236}">
                <a16:creationId xmlns:a16="http://schemas.microsoft.com/office/drawing/2014/main" id="{118AF83B-17D2-495F-A749-539F50023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205038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Alimentos que deben evitarse: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907718" name="Picture 6">
            <a:extLst>
              <a:ext uri="{FF2B5EF4-FFF2-40B4-BE49-F238E27FC236}">
                <a16:creationId xmlns:a16="http://schemas.microsoft.com/office/drawing/2014/main" id="{4823CC68-9B4E-42EA-B03C-9BC07D909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276475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7721" name="Text Box 9">
            <a:extLst>
              <a:ext uri="{FF2B5EF4-FFF2-40B4-BE49-F238E27FC236}">
                <a16:creationId xmlns:a16="http://schemas.microsoft.com/office/drawing/2014/main" id="{3EB53545-813D-40EF-82B4-690F6E5F7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709863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Alimentos con un alto contenido de grasas y proteínas :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07722" name="Picture 10">
            <a:extLst>
              <a:ext uri="{FF2B5EF4-FFF2-40B4-BE49-F238E27FC236}">
                <a16:creationId xmlns:a16="http://schemas.microsoft.com/office/drawing/2014/main" id="{FC0A1535-A8B9-4985-BD80-9D7B574C7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781300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7723" name="Text Box 11">
            <a:extLst>
              <a:ext uri="{FF2B5EF4-FFF2-40B4-BE49-F238E27FC236}">
                <a16:creationId xmlns:a16="http://schemas.microsoft.com/office/drawing/2014/main" id="{4F900620-2F93-4BEF-BC44-EC1AC29F8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860800"/>
            <a:ext cx="7993062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Alimentos altos en glucosa (azúcar simple), particularmente en la forma de líquidos o píldoras: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07724" name="Picture 12">
            <a:extLst>
              <a:ext uri="{FF2B5EF4-FFF2-40B4-BE49-F238E27FC236}">
                <a16:creationId xmlns:a16="http://schemas.microsoft.com/office/drawing/2014/main" id="{C460192A-0D2D-4816-B13A-7E7A7E4F2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932238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7725" name="Text Box 13">
            <a:extLst>
              <a:ext uri="{FF2B5EF4-FFF2-40B4-BE49-F238E27FC236}">
                <a16:creationId xmlns:a16="http://schemas.microsoft.com/office/drawing/2014/main" id="{87D09C33-07F9-4032-A1EC-D56728CFB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143250"/>
            <a:ext cx="7773987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 i="1">
                <a:solidFill>
                  <a:srgbClr val="000000"/>
                </a:solidFill>
                <a:latin typeface="Arial" panose="020B0604020202020204" pitchFamily="34" charset="0"/>
              </a:rPr>
              <a:t>No consumir grasas y carnes con menos de 4 horas antes de la competencia o ejercicio aeróbico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907728" name="Text Box 16">
            <a:extLst>
              <a:ext uri="{FF2B5EF4-FFF2-40B4-BE49-F238E27FC236}">
                <a16:creationId xmlns:a16="http://schemas.microsoft.com/office/drawing/2014/main" id="{CCCDC695-0081-44C1-9C75-FC2A6FA14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652963"/>
            <a:ext cx="7773987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 i="1">
                <a:solidFill>
                  <a:srgbClr val="000000"/>
                </a:solidFill>
                <a:latin typeface="Arial" panose="020B0604020202020204" pitchFamily="34" charset="0"/>
              </a:rPr>
              <a:t>Esto es de suma importancia, especialmente si se consumen en menos de una hora para el evento deportivo o ejercicio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907731" name="Text Box 19">
            <a:extLst>
              <a:ext uri="{FF2B5EF4-FFF2-40B4-BE49-F238E27FC236}">
                <a16:creationId xmlns:a16="http://schemas.microsoft.com/office/drawing/2014/main" id="{F2E68751-BCAF-436B-B4FB-97EE83CD8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648325"/>
            <a:ext cx="7993062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Alimentos que puedan transmitir enfermedades (ejemplo: “pie” de crema)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07732" name="Picture 20">
            <a:extLst>
              <a:ext uri="{FF2B5EF4-FFF2-40B4-BE49-F238E27FC236}">
                <a16:creationId xmlns:a16="http://schemas.microsoft.com/office/drawing/2014/main" id="{6CB1421C-4269-445E-96B2-97B4F1D9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719763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D80F8-88A8-4996-92D8-788D2F1DA31D}"/>
              </a:ext>
            </a:extLst>
          </p:cNvPr>
          <p:cNvSpPr>
            <a:spLocks/>
          </p:cNvSpPr>
          <p:nvPr/>
        </p:nvSpPr>
        <p:spPr bwMode="auto">
          <a:xfrm>
            <a:off x="-36513" y="692150"/>
            <a:ext cx="9144001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901571" name="Picture 3">
            <a:extLst>
              <a:ext uri="{FF2B5EF4-FFF2-40B4-BE49-F238E27FC236}">
                <a16:creationId xmlns:a16="http://schemas.microsoft.com/office/drawing/2014/main" id="{E5E8EDD8-4321-404B-AC84-E99CD8F77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5750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EE85268-84D8-4901-B095-220C672BEACA}"/>
              </a:ext>
            </a:extLst>
          </p:cNvPr>
          <p:cNvSpPr>
            <a:spLocks/>
          </p:cNvSpPr>
          <p:nvPr/>
        </p:nvSpPr>
        <p:spPr bwMode="auto">
          <a:xfrm>
            <a:off x="684213" y="1771650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DELINEAMIENTO GENERALES</a:t>
            </a:r>
            <a:endParaRPr lang="es-PR" altLang="en-US" sz="2500" b="0" i="1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901573" name="Text Box 5">
            <a:extLst>
              <a:ext uri="{FF2B5EF4-FFF2-40B4-BE49-F238E27FC236}">
                <a16:creationId xmlns:a16="http://schemas.microsoft.com/office/drawing/2014/main" id="{643FCB18-ED06-48A3-8281-D80DA1E70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276475"/>
            <a:ext cx="83185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Alimentos que deben/pueden consumirse: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901574" name="Picture 6">
            <a:extLst>
              <a:ext uri="{FF2B5EF4-FFF2-40B4-BE49-F238E27FC236}">
                <a16:creationId xmlns:a16="http://schemas.microsoft.com/office/drawing/2014/main" id="{D177EE49-239A-4BAE-A86F-58BD9464E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347913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1575" name="Text Box 7">
            <a:extLst>
              <a:ext uri="{FF2B5EF4-FFF2-40B4-BE49-F238E27FC236}">
                <a16:creationId xmlns:a16="http://schemas.microsoft.com/office/drawing/2014/main" id="{0098618E-5E66-4217-9414-2B5E135C3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852738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Almidones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01576" name="Picture 8">
            <a:extLst>
              <a:ext uri="{FF2B5EF4-FFF2-40B4-BE49-F238E27FC236}">
                <a16:creationId xmlns:a16="http://schemas.microsoft.com/office/drawing/2014/main" id="{F827E970-095E-4704-B9CF-20A9A13D5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924175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1577" name="Text Box 9">
            <a:extLst>
              <a:ext uri="{FF2B5EF4-FFF2-40B4-BE49-F238E27FC236}">
                <a16:creationId xmlns:a16="http://schemas.microsoft.com/office/drawing/2014/main" id="{52B45416-A66C-46B8-B964-CEC31783A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357563"/>
            <a:ext cx="79930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Porciones moderadas de: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01578" name="Picture 10">
            <a:extLst>
              <a:ext uri="{FF2B5EF4-FFF2-40B4-BE49-F238E27FC236}">
                <a16:creationId xmlns:a16="http://schemas.microsoft.com/office/drawing/2014/main" id="{D6882876-A139-44D4-AA5D-34558EF16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429000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1589" name="Text Box 21">
            <a:extLst>
              <a:ext uri="{FF2B5EF4-FFF2-40B4-BE49-F238E27FC236}">
                <a16:creationId xmlns:a16="http://schemas.microsoft.com/office/drawing/2014/main" id="{4F15C3E8-0202-4795-8EC9-3C87DA2AE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3898900"/>
            <a:ext cx="77739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>
                <a:solidFill>
                  <a:srgbClr val="000000"/>
                </a:solidFill>
                <a:latin typeface="Arial" panose="020B0604020202020204" pitchFamily="34" charset="0"/>
              </a:rPr>
              <a:t>Frutas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01590" name="Picture 22">
            <a:extLst>
              <a:ext uri="{FF2B5EF4-FFF2-40B4-BE49-F238E27FC236}">
                <a16:creationId xmlns:a16="http://schemas.microsoft.com/office/drawing/2014/main" id="{56EAF005-7BAF-4AF8-B2BC-0EAB80C0A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932238"/>
            <a:ext cx="284163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1591" name="Text Box 23">
            <a:extLst>
              <a:ext uri="{FF2B5EF4-FFF2-40B4-BE49-F238E27FC236}">
                <a16:creationId xmlns:a16="http://schemas.microsoft.com/office/drawing/2014/main" id="{9E920DAA-14AB-4614-8E89-32172ED8B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4437063"/>
            <a:ext cx="77739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>
                <a:solidFill>
                  <a:srgbClr val="000000"/>
                </a:solidFill>
                <a:latin typeface="Arial" panose="020B0604020202020204" pitchFamily="34" charset="0"/>
              </a:rPr>
              <a:t>Verduras cocidas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01592" name="Picture 24">
            <a:extLst>
              <a:ext uri="{FF2B5EF4-FFF2-40B4-BE49-F238E27FC236}">
                <a16:creationId xmlns:a16="http://schemas.microsoft.com/office/drawing/2014/main" id="{EA147553-B95D-48FE-AAEE-B9E1D0222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470400"/>
            <a:ext cx="284163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1593" name="Text Box 25">
            <a:extLst>
              <a:ext uri="{FF2B5EF4-FFF2-40B4-BE49-F238E27FC236}">
                <a16:creationId xmlns:a16="http://schemas.microsoft.com/office/drawing/2014/main" id="{94B8BB61-799F-4132-AF4D-9BD7083E1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4903788"/>
            <a:ext cx="77739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>
                <a:solidFill>
                  <a:srgbClr val="000000"/>
                </a:solidFill>
                <a:latin typeface="Arial" panose="020B0604020202020204" pitchFamily="34" charset="0"/>
              </a:rPr>
              <a:t>Postres con gelatina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01594" name="Picture 26">
            <a:extLst>
              <a:ext uri="{FF2B5EF4-FFF2-40B4-BE49-F238E27FC236}">
                <a16:creationId xmlns:a16="http://schemas.microsoft.com/office/drawing/2014/main" id="{59493EA6-47FD-4B20-9AFA-2A7F50525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937125"/>
            <a:ext cx="284163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1595" name="Text Box 27">
            <a:extLst>
              <a:ext uri="{FF2B5EF4-FFF2-40B4-BE49-F238E27FC236}">
                <a16:creationId xmlns:a16="http://schemas.microsoft.com/office/drawing/2014/main" id="{764C9D40-A1DC-4387-96A3-DB89634F5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5445125"/>
            <a:ext cx="7773988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>
                <a:solidFill>
                  <a:srgbClr val="000000"/>
                </a:solidFill>
                <a:latin typeface="Arial" panose="020B0604020202020204" pitchFamily="34" charset="0"/>
              </a:rPr>
              <a:t>Pescado o carnes magras (siempre que tengan en cuenta la recomendación anterior)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01596" name="Picture 28">
            <a:extLst>
              <a:ext uri="{FF2B5EF4-FFF2-40B4-BE49-F238E27FC236}">
                <a16:creationId xmlns:a16="http://schemas.microsoft.com/office/drawing/2014/main" id="{9F62EF3A-E9D7-491C-B2E8-6B5F3F6D1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5478463"/>
            <a:ext cx="284163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516BB-0BBC-4B04-98D3-3ED9C86D39FC}"/>
              </a:ext>
            </a:extLst>
          </p:cNvPr>
          <p:cNvSpPr>
            <a:spLocks/>
          </p:cNvSpPr>
          <p:nvPr/>
        </p:nvSpPr>
        <p:spPr bwMode="auto">
          <a:xfrm>
            <a:off x="-36513" y="750888"/>
            <a:ext cx="9144001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DIETAS DE - </a:t>
            </a:r>
            <a:r>
              <a:rPr lang="es-PR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ENTRENAMIENTO, COMPETENCIA Y RECUPERACI</a:t>
            </a:r>
            <a:r>
              <a:rPr lang="en-US" altLang="en-US" sz="19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ÓN:</a:t>
            </a:r>
            <a:br>
              <a:rPr lang="es-PR" altLang="en-US" sz="19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PR" altLang="en-US" sz="30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Comida – </a:t>
            </a:r>
            <a:r>
              <a:rPr lang="es-PR" altLang="en-US" sz="28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PRE-EVENTO/PRE-COMPETENCIA: </a:t>
            </a:r>
            <a:endParaRPr lang="es-PR" altLang="en-US" sz="2800" b="0" baseline="-25000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903619" name="Picture 3">
            <a:extLst>
              <a:ext uri="{FF2B5EF4-FFF2-40B4-BE49-F238E27FC236}">
                <a16:creationId xmlns:a16="http://schemas.microsoft.com/office/drawing/2014/main" id="{A87A48D7-6861-4E33-9B21-8B9EE88A77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85925"/>
            <a:ext cx="79930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E3F6363-22B8-4F07-91D0-64AD224CB12E}"/>
              </a:ext>
            </a:extLst>
          </p:cNvPr>
          <p:cNvSpPr>
            <a:spLocks/>
          </p:cNvSpPr>
          <p:nvPr/>
        </p:nvSpPr>
        <p:spPr bwMode="auto">
          <a:xfrm>
            <a:off x="684213" y="1901825"/>
            <a:ext cx="741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400" b="0" i="1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DELINEAMIENTO GENERALES</a:t>
            </a:r>
            <a:endParaRPr lang="es-PR" altLang="en-US" sz="2500" b="0" i="1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903621" name="Text Box 5">
            <a:extLst>
              <a:ext uri="{FF2B5EF4-FFF2-40B4-BE49-F238E27FC236}">
                <a16:creationId xmlns:a16="http://schemas.microsoft.com/office/drawing/2014/main" id="{BE42128A-231A-4632-80EF-454F46888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2479675"/>
            <a:ext cx="83185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La última comida antes de la prueba competitiva debe ser liviana:</a:t>
            </a:r>
            <a:endParaRPr lang="en-US" altLang="en-US" sz="2500" b="0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903622" name="Picture 6">
            <a:extLst>
              <a:ext uri="{FF2B5EF4-FFF2-40B4-BE49-F238E27FC236}">
                <a16:creationId xmlns:a16="http://schemas.microsoft.com/office/drawing/2014/main" id="{2A8CD4FF-4191-41F5-934D-08818E7CB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551113"/>
            <a:ext cx="271462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3623" name="Text Box 7">
            <a:extLst>
              <a:ext uri="{FF2B5EF4-FFF2-40B4-BE49-F238E27FC236}">
                <a16:creationId xmlns:a16="http://schemas.microsoft.com/office/drawing/2014/main" id="{6BD52810-B4F2-4B17-9802-1385D537A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402013"/>
            <a:ext cx="7993062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Debe consistir tan solo en ingredientes que el individuo sabe, por experiencia, que puede tolerar bien: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03624" name="Picture 8">
            <a:extLst>
              <a:ext uri="{FF2B5EF4-FFF2-40B4-BE49-F238E27FC236}">
                <a16:creationId xmlns:a16="http://schemas.microsoft.com/office/drawing/2014/main" id="{A53E3385-5CF6-4138-AB18-ACDB19A14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473450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3625" name="Text Box 9">
            <a:extLst>
              <a:ext uri="{FF2B5EF4-FFF2-40B4-BE49-F238E27FC236}">
                <a16:creationId xmlns:a16="http://schemas.microsoft.com/office/drawing/2014/main" id="{0D7A190A-2965-43F5-BD0F-4AD3DCC47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072063"/>
            <a:ext cx="7993062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100"/>
              <a:t>Evitar consumir consumir cantidades de alimentos que pueden ocassionar malestar gastrointestinal</a:t>
            </a:r>
            <a:endParaRPr lang="en-US" altLang="en-US" sz="2100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903626" name="Picture 10">
            <a:extLst>
              <a:ext uri="{FF2B5EF4-FFF2-40B4-BE49-F238E27FC236}">
                <a16:creationId xmlns:a16="http://schemas.microsoft.com/office/drawing/2014/main" id="{2FA5F8E2-02E2-4273-960C-1288AF2DA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143500"/>
            <a:ext cx="276225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3627" name="Text Box 11">
            <a:extLst>
              <a:ext uri="{FF2B5EF4-FFF2-40B4-BE49-F238E27FC236}">
                <a16:creationId xmlns:a16="http://schemas.microsoft.com/office/drawing/2014/main" id="{F733F805-F58E-4A44-9F2E-B733C5409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221163"/>
            <a:ext cx="7773987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s-ES" altLang="en-US" sz="2200" i="1">
                <a:solidFill>
                  <a:srgbClr val="000000"/>
                </a:solidFill>
                <a:latin typeface="Arial" panose="020B0604020202020204" pitchFamily="34" charset="0"/>
              </a:rPr>
              <a:t>Particularmente debe incluir aquellos alimentos en que el tleta se encuentre convencido lo “hará a él ganar”</a:t>
            </a:r>
            <a:endParaRPr lang="en-US" altLang="en-US" sz="22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0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INCLUDEPPT" val="True"/>
  <p:tag name="REALTIMEBACKUP" val="False"/>
  <p:tag name="CHARTSCALE" val="True"/>
  <p:tag name="FIBINCLUDEOTHER" val="True"/>
  <p:tag name="PRRESPONSE3" val="8"/>
  <p:tag name="PRRESPONSE7" val="4"/>
  <p:tag name="SHOWFLASHWARNING" val="True"/>
  <p:tag name="SHOWBARVISIBLE" val="True"/>
  <p:tag name="ANSWERNOWSTYLE" val="-1"/>
  <p:tag name="RESPTABLESTYLE" val="-1"/>
  <p:tag name="BACKUPSESSIONS" val="True"/>
  <p:tag name="AUTOUPDATEALIASES" val="True"/>
  <p:tag name="SKIPREMAININGRACESLIDES" val="True"/>
  <p:tag name="BUBBLESIZEVISIBLE" val="True"/>
  <p:tag name="CUSTOMCELLBACKCOLOR1" val="-657956"/>
  <p:tag name="DISPLAYNAME" val="True"/>
  <p:tag name="AUTOSIZEGRID" val="True"/>
  <p:tag name="RESETCHARTS" val="True"/>
  <p:tag name="CORRECTPOINTVALUE" val="1"/>
  <p:tag name="AUTOADJUSTPARTRANGE" val="True"/>
  <p:tag name="FIBDISPLAYKEYWORDS" val="True"/>
  <p:tag name="PRRESPONSE5" val="6"/>
  <p:tag name="PRRESPONSE10" val="1"/>
  <p:tag name="USESECONDARYMONITOR" val="True"/>
  <p:tag name="COUNTDOWNSTYLE" val="-1"/>
  <p:tag name="ALLOWDUPLICATES" val="False"/>
  <p:tag name="STDCHART" val="1"/>
  <p:tag name="MAXRESPONDERS" val="20"/>
  <p:tag name="CUSTOMGRIDBACKCOLOR" val="-2830136"/>
  <p:tag name="DISPLAYDEVICENUMBER" val="True"/>
  <p:tag name="POLLINGCYCLE" val="2"/>
  <p:tag name="ALLOWUSERFEEDBACK" val="True"/>
  <p:tag name="ADVANCEDSETTINGSVIEW" val="False"/>
  <p:tag name="PRRESPONSE2" val="9"/>
  <p:tag name="PRRESPONSE9" val="2"/>
  <p:tag name="SAVECSVWITHSESSION" val="True"/>
  <p:tag name="COUNTDOWNSECONDS" val="10"/>
  <p:tag name="REVIEWONLY" val="False"/>
  <p:tag name="BUBBLENAMEVISIBLE" val="True"/>
  <p:tag name="CUSTOMCELLBACKCOLOR3" val="-268652"/>
  <p:tag name="GRIDPOSITION" val="1"/>
  <p:tag name="INCORRECTPOINTVALUE" val="0"/>
  <p:tag name="FIBNUMRESULTS" val="5"/>
  <p:tag name="PRRESPONSE8" val="3"/>
  <p:tag name="CSVFORMAT" val="0"/>
  <p:tag name="CHARTVALUEFORMAT" val="0%"/>
  <p:tag name="PARTICIPANTSINLEADERBOARD" val="20"/>
  <p:tag name="USESCHEMECOLORS" val="True"/>
  <p:tag name="INCLUDENONRESPONDERS" val="False"/>
  <p:tag name="FIBDISPLAYRESULTS" val="True"/>
  <p:tag name="ALWAYSOPENPOLL" val="False"/>
  <p:tag name="RESPCOUNTERFORMAT" val="0"/>
  <p:tag name="RACEANIMATIONSPEED" val="3"/>
  <p:tag name="GRIDOPACITY" val="90"/>
  <p:tag name="REALTIMEBACKUPPATH" val="(None)"/>
  <p:tag name="PRRESPONSE6" val="5"/>
  <p:tag name="NUMRESPONSES" val="1"/>
  <p:tag name="DEFAULTNUMTEAMS" val="5"/>
  <p:tag name="MULTIRESPDIVISOR" val="1"/>
  <p:tag name="TPVERSION" val="2008"/>
  <p:tag name="RACEENDPOINTS" val="100"/>
  <p:tag name="CHARTCOLORS" val="0"/>
  <p:tag name="POWERPOINTVERSION" val="14.0"/>
  <p:tag name="CUSTOMCELLBACKCOLOR2" val="-13395457"/>
  <p:tag name="PRRESPONSE4" val="7"/>
  <p:tag name="GRIDROTATIONINTERVAL" val="2"/>
  <p:tag name="AUTOADVANCE" val="False"/>
  <p:tag name="ANSWERNOWTEXT" val="Answer Now"/>
  <p:tag name="BUBBLEGROUPING" val="3"/>
  <p:tag name="PRRESPONSE1" val="10"/>
  <p:tag name="ZEROBASED" val="False"/>
  <p:tag name="DELIMITERS" val="3.1"/>
  <p:tag name="TPFULLVERSION" val="4.2.4.10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26890</TotalTime>
  <Words>2452</Words>
  <Application>Microsoft Office PowerPoint</Application>
  <PresentationFormat>On-screen Show (4:3)</PresentationFormat>
  <Paragraphs>251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Georgia</vt:lpstr>
      <vt:lpstr>Arial</vt:lpstr>
      <vt:lpstr>Trebuchet MS</vt:lpstr>
      <vt:lpstr>Wingdings 2</vt:lpstr>
      <vt:lpstr>Calibri</vt:lpstr>
      <vt:lpstr>Arial Black</vt:lpstr>
      <vt:lpstr>Wingdings</vt:lpstr>
      <vt:lpstr>Times New Roman</vt:lpstr>
      <vt:lpstr>Tahoma</vt:lpstr>
      <vt:lpstr>Urban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Laboratorio: Potencia Vertical</dc:title>
  <dc:creator>Valued Acer Customer</dc:creator>
  <cp:lastModifiedBy>Edgar Lopategui Corsino</cp:lastModifiedBy>
  <cp:revision>3218</cp:revision>
  <cp:lastPrinted>2012-03-26T19:37:01Z</cp:lastPrinted>
  <dcterms:created xsi:type="dcterms:W3CDTF">2012-03-25T21:01:47Z</dcterms:created>
  <dcterms:modified xsi:type="dcterms:W3CDTF">2021-02-01T16:08:24Z</dcterms:modified>
</cp:coreProperties>
</file>