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63" r:id="rId1"/>
  </p:sldMasterIdLst>
  <p:notesMasterIdLst>
    <p:notesMasterId r:id="rId142"/>
  </p:notesMasterIdLst>
  <p:handoutMasterIdLst>
    <p:handoutMasterId r:id="rId143"/>
  </p:handoutMasterIdLst>
  <p:sldIdLst>
    <p:sldId id="323" r:id="rId2"/>
    <p:sldId id="531" r:id="rId3"/>
    <p:sldId id="530" r:id="rId4"/>
    <p:sldId id="532" r:id="rId5"/>
    <p:sldId id="529" r:id="rId6"/>
    <p:sldId id="528" r:id="rId7"/>
    <p:sldId id="539" r:id="rId8"/>
    <p:sldId id="546" r:id="rId9"/>
    <p:sldId id="550" r:id="rId10"/>
    <p:sldId id="549" r:id="rId11"/>
    <p:sldId id="612" r:id="rId12"/>
    <p:sldId id="551" r:id="rId13"/>
    <p:sldId id="520" r:id="rId14"/>
    <p:sldId id="270" r:id="rId15"/>
    <p:sldId id="521" r:id="rId16"/>
    <p:sldId id="522" r:id="rId17"/>
    <p:sldId id="523" r:id="rId18"/>
    <p:sldId id="358" r:id="rId19"/>
    <p:sldId id="720" r:id="rId20"/>
    <p:sldId id="555" r:id="rId21"/>
    <p:sldId id="554" r:id="rId22"/>
    <p:sldId id="560" r:id="rId23"/>
    <p:sldId id="262" r:id="rId24"/>
    <p:sldId id="733" r:id="rId25"/>
    <p:sldId id="734" r:id="rId26"/>
    <p:sldId id="565" r:id="rId27"/>
    <p:sldId id="360" r:id="rId28"/>
    <p:sldId id="564" r:id="rId29"/>
    <p:sldId id="566" r:id="rId30"/>
    <p:sldId id="567" r:id="rId31"/>
    <p:sldId id="568" r:id="rId32"/>
    <p:sldId id="263" r:id="rId33"/>
    <p:sldId id="569" r:id="rId34"/>
    <p:sldId id="718" r:id="rId35"/>
    <p:sldId id="716" r:id="rId36"/>
    <p:sldId id="719" r:id="rId37"/>
    <p:sldId id="717" r:id="rId38"/>
    <p:sldId id="711" r:id="rId39"/>
    <p:sldId id="572" r:id="rId40"/>
    <p:sldId id="721" r:id="rId41"/>
    <p:sldId id="722" r:id="rId42"/>
    <p:sldId id="723" r:id="rId43"/>
    <p:sldId id="712" r:id="rId44"/>
    <p:sldId id="713" r:id="rId45"/>
    <p:sldId id="715" r:id="rId46"/>
    <p:sldId id="710" r:id="rId47"/>
    <p:sldId id="571" r:id="rId48"/>
    <p:sldId id="726" r:id="rId49"/>
    <p:sldId id="570" r:id="rId50"/>
    <p:sldId id="727" r:id="rId51"/>
    <p:sldId id="728" r:id="rId52"/>
    <p:sldId id="345" r:id="rId53"/>
    <p:sldId id="573" r:id="rId54"/>
    <p:sldId id="709" r:id="rId55"/>
    <p:sldId id="729" r:id="rId56"/>
    <p:sldId id="732" r:id="rId57"/>
    <p:sldId id="724" r:id="rId58"/>
    <p:sldId id="725" r:id="rId59"/>
    <p:sldId id="374" r:id="rId60"/>
    <p:sldId id="359" r:id="rId61"/>
    <p:sldId id="373" r:id="rId62"/>
    <p:sldId id="372" r:id="rId63"/>
    <p:sldId id="575" r:id="rId64"/>
    <p:sldId id="346" r:id="rId65"/>
    <p:sldId id="576" r:id="rId66"/>
    <p:sldId id="375" r:id="rId67"/>
    <p:sldId id="585" r:id="rId68"/>
    <p:sldId id="584" r:id="rId69"/>
    <p:sldId id="607" r:id="rId70"/>
    <p:sldId id="597" r:id="rId71"/>
    <p:sldId id="595" r:id="rId72"/>
    <p:sldId id="588" r:id="rId73"/>
    <p:sldId id="592" r:id="rId74"/>
    <p:sldId id="591" r:id="rId75"/>
    <p:sldId id="582" r:id="rId76"/>
    <p:sldId id="581" r:id="rId77"/>
    <p:sldId id="599" r:id="rId78"/>
    <p:sldId id="271" r:id="rId79"/>
    <p:sldId id="583" r:id="rId80"/>
    <p:sldId id="586" r:id="rId81"/>
    <p:sldId id="587" r:id="rId82"/>
    <p:sldId id="609" r:id="rId83"/>
    <p:sldId id="593" r:id="rId84"/>
    <p:sldId id="608" r:id="rId85"/>
    <p:sldId id="610" r:id="rId86"/>
    <p:sldId id="602" r:id="rId87"/>
    <p:sldId id="603" r:id="rId88"/>
    <p:sldId id="600" r:id="rId89"/>
    <p:sldId id="596" r:id="rId90"/>
    <p:sldId id="604" r:id="rId91"/>
    <p:sldId id="605" r:id="rId92"/>
    <p:sldId id="613" r:id="rId93"/>
    <p:sldId id="614" r:id="rId94"/>
    <p:sldId id="279" r:id="rId95"/>
    <p:sldId id="674" r:id="rId96"/>
    <p:sldId id="680" r:id="rId97"/>
    <p:sldId id="682" r:id="rId98"/>
    <p:sldId id="677" r:id="rId99"/>
    <p:sldId id="284" r:id="rId100"/>
    <p:sldId id="679" r:id="rId101"/>
    <p:sldId id="675" r:id="rId102"/>
    <p:sldId id="685" r:id="rId103"/>
    <p:sldId id="686" r:id="rId104"/>
    <p:sldId id="326" r:id="rId105"/>
    <p:sldId id="707" r:id="rId106"/>
    <p:sldId id="351" r:id="rId107"/>
    <p:sldId id="616" r:id="rId108"/>
    <p:sldId id="624" r:id="rId109"/>
    <p:sldId id="350" r:id="rId110"/>
    <p:sldId id="352" r:id="rId111"/>
    <p:sldId id="273" r:id="rId112"/>
    <p:sldId id="628" r:id="rId113"/>
    <p:sldId id="627" r:id="rId114"/>
    <p:sldId id="275" r:id="rId115"/>
    <p:sldId id="276" r:id="rId116"/>
    <p:sldId id="643" r:id="rId117"/>
    <p:sldId id="708" r:id="rId118"/>
    <p:sldId id="654" r:id="rId119"/>
    <p:sldId id="355" r:id="rId120"/>
    <p:sldId id="356" r:id="rId121"/>
    <p:sldId id="357" r:id="rId122"/>
    <p:sldId id="650" r:id="rId123"/>
    <p:sldId id="363" r:id="rId124"/>
    <p:sldId id="333" r:id="rId125"/>
    <p:sldId id="364" r:id="rId126"/>
    <p:sldId id="366" r:id="rId127"/>
    <p:sldId id="365" r:id="rId128"/>
    <p:sldId id="368" r:id="rId129"/>
    <p:sldId id="369" r:id="rId130"/>
    <p:sldId id="280" r:id="rId131"/>
    <p:sldId id="659" r:id="rId132"/>
    <p:sldId id="661" r:id="rId133"/>
    <p:sldId id="660" r:id="rId134"/>
    <p:sldId id="370" r:id="rId135"/>
    <p:sldId id="669" r:id="rId136"/>
    <p:sldId id="285" r:id="rId137"/>
    <p:sldId id="673" r:id="rId138"/>
    <p:sldId id="670" r:id="rId139"/>
    <p:sldId id="672" r:id="rId140"/>
    <p:sldId id="676" r:id="rId141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144"/>
    </p:embeddedFont>
    <p:embeddedFont>
      <p:font typeface="Calibri" panose="020F0502020204030204" pitchFamily="34" charset="0"/>
      <p:regular r:id="rId145"/>
      <p:bold r:id="rId146"/>
      <p:italic r:id="rId147"/>
      <p:boldItalic r:id="rId148"/>
    </p:embeddedFont>
    <p:embeddedFont>
      <p:font typeface="Calibri Light" panose="020F0302020204030204" pitchFamily="34" charset="0"/>
      <p:regular r:id="rId149"/>
      <p:italic r:id="rId150"/>
    </p:embeddedFont>
    <p:embeddedFont>
      <p:font typeface="Georgia" panose="02040502050405020303" pitchFamily="18" charset="0"/>
      <p:regular r:id="rId151"/>
      <p:bold r:id="rId152"/>
      <p:italic r:id="rId153"/>
      <p:boldItalic r:id="rId154"/>
    </p:embeddedFont>
    <p:embeddedFont>
      <p:font typeface="Tahoma" panose="020B0604030504040204" pitchFamily="34" charset="0"/>
      <p:regular r:id="rId155"/>
      <p:bold r:id="rId156"/>
    </p:embeddedFont>
    <p:embeddedFont>
      <p:font typeface="Verdana" panose="020B0604030504040204" pitchFamily="34" charset="0"/>
      <p:regular r:id="rId157"/>
      <p:bold r:id="rId158"/>
      <p:italic r:id="rId159"/>
      <p:boldItalic r:id="rId160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>
          <p15:clr>
            <a:srgbClr val="A4A3A4"/>
          </p15:clr>
        </p15:guide>
        <p15:guide id="2" pos="2759">
          <p15:clr>
            <a:srgbClr val="A4A3A4"/>
          </p15:clr>
        </p15:guide>
        <p15:guide id="3" pos="522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2A8A"/>
    <a:srgbClr val="B01C3C"/>
    <a:srgbClr val="7E142B"/>
    <a:srgbClr val="005DA2"/>
    <a:srgbClr val="532476"/>
    <a:srgbClr val="3A1953"/>
    <a:srgbClr val="8C162F"/>
    <a:srgbClr val="A91B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68" autoAdjust="0"/>
    <p:restoredTop sz="99824" autoAdjust="0"/>
  </p:normalViewPr>
  <p:slideViewPr>
    <p:cSldViewPr snapToGrid="0">
      <p:cViewPr varScale="1">
        <p:scale>
          <a:sx n="69" d="100"/>
          <a:sy n="69" d="100"/>
        </p:scale>
        <p:origin x="1614" y="72"/>
      </p:cViewPr>
      <p:guideLst>
        <p:guide orient="horz" pos="2184"/>
        <p:guide pos="2759"/>
        <p:guide pos="5223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5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font" Target="fonts/font11.fntdata"/><Relationship Id="rId159" Type="http://schemas.openxmlformats.org/officeDocument/2006/relationships/font" Target="fonts/font16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font" Target="fonts/font1.fntdata"/><Relationship Id="rId149" Type="http://schemas.openxmlformats.org/officeDocument/2006/relationships/font" Target="fonts/font6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font" Target="fonts/font17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font" Target="fonts/font7.fntdata"/><Relationship Id="rId155" Type="http://schemas.openxmlformats.org/officeDocument/2006/relationships/font" Target="fonts/font12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font" Target="fonts/font2.fntdata"/><Relationship Id="rId16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handoutMaster" Target="handoutMasters/handoutMaster1.xml"/><Relationship Id="rId148" Type="http://schemas.openxmlformats.org/officeDocument/2006/relationships/font" Target="fonts/font5.fntdata"/><Relationship Id="rId151" Type="http://schemas.openxmlformats.org/officeDocument/2006/relationships/font" Target="fonts/font8.fntdata"/><Relationship Id="rId156" Type="http://schemas.openxmlformats.org/officeDocument/2006/relationships/font" Target="fonts/font13.fntdata"/><Relationship Id="rId16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font" Target="fonts/font3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font" Target="fonts/font14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font" Target="fonts/font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notesMaster" Target="notesMasters/notesMaster1.xml"/><Relationship Id="rId163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font" Target="fonts/font10.fntdata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22.xml"/><Relationship Id="rId2" Type="http://schemas.openxmlformats.org/officeDocument/2006/relationships/slide" Target="slides/slide16.xml"/><Relationship Id="rId1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A0B47AFB-B3F7-4087-A16B-E681092F914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200" b="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A8A561AF-ADC8-41A1-A8DA-71395E79A3C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 b="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93188" name="Rectangle 4">
            <a:extLst>
              <a:ext uri="{FF2B5EF4-FFF2-40B4-BE49-F238E27FC236}">
                <a16:creationId xmlns:a16="http://schemas.microsoft.com/office/drawing/2014/main" id="{4A1BD669-A416-44AB-902C-7EB461829DA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200" b="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93189" name="Rectangle 5">
            <a:extLst>
              <a:ext uri="{FF2B5EF4-FFF2-40B4-BE49-F238E27FC236}">
                <a16:creationId xmlns:a16="http://schemas.microsoft.com/office/drawing/2014/main" id="{DD3DC078-28B7-4422-B388-3D22FACA53B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D8DE018E-941E-47FE-8AC0-C95109D26C68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04C3640C-9F15-4B67-AE49-971BC141219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200" b="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56DD2A94-7467-45F9-8FB9-2523EE2776C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 b="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4F5483A3-E887-44D1-A7E2-9F1280FF175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3" name="Rectangle 5">
            <a:extLst>
              <a:ext uri="{FF2B5EF4-FFF2-40B4-BE49-F238E27FC236}">
                <a16:creationId xmlns:a16="http://schemas.microsoft.com/office/drawing/2014/main" id="{389E76D8-0A63-4765-A232-F305B0F0410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PR" noProof="0"/>
              <a:t>Click to edit Master text styles</a:t>
            </a:r>
          </a:p>
          <a:p>
            <a:pPr lvl="1"/>
            <a:r>
              <a:rPr lang="es-PR" noProof="0"/>
              <a:t>Second level</a:t>
            </a:r>
          </a:p>
          <a:p>
            <a:pPr lvl="2"/>
            <a:r>
              <a:rPr lang="es-PR" noProof="0"/>
              <a:t>Third level</a:t>
            </a:r>
          </a:p>
          <a:p>
            <a:pPr lvl="3"/>
            <a:r>
              <a:rPr lang="es-PR" noProof="0"/>
              <a:t>Fourth level</a:t>
            </a:r>
          </a:p>
          <a:p>
            <a:pPr lvl="4"/>
            <a:r>
              <a:rPr lang="es-PR" noProof="0"/>
              <a:t>Fifth level</a:t>
            </a:r>
          </a:p>
        </p:txBody>
      </p:sp>
      <p:sp>
        <p:nvSpPr>
          <p:cNvPr id="94214" name="Rectangle 6">
            <a:extLst>
              <a:ext uri="{FF2B5EF4-FFF2-40B4-BE49-F238E27FC236}">
                <a16:creationId xmlns:a16="http://schemas.microsoft.com/office/drawing/2014/main" id="{CFF7D5D5-3FA2-4456-A527-33D62A5DCE5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200" b="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94215" name="Rectangle 7">
            <a:extLst>
              <a:ext uri="{FF2B5EF4-FFF2-40B4-BE49-F238E27FC236}">
                <a16:creationId xmlns:a16="http://schemas.microsoft.com/office/drawing/2014/main" id="{5D959DF3-77F8-46B6-AFC7-5544A47CD5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0E345268-6741-4C08-ADDA-98BDB0E9C07A}" type="slidenum">
              <a:rPr lang="es-PR" altLang="en-US"/>
              <a:pPr/>
              <a:t>‹#›</a:t>
            </a:fld>
            <a:endParaRPr lang="es-P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5CDCA9B8-83B9-48AC-9C4C-AD84A2E4EA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9D744F6-926D-4AED-BFD8-F63053C7ED9C}" type="slidenum">
              <a:rPr lang="es-PR" altLang="en-US"/>
              <a:pPr>
                <a:spcBef>
                  <a:spcPct val="0"/>
                </a:spcBef>
              </a:pPr>
              <a:t>1</a:t>
            </a:fld>
            <a:endParaRPr lang="es-PR" altLang="en-US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E06CD72C-ECBB-4E9F-8CAA-7BEFA709A6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D6644100-6CB4-436C-9677-C321973E75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503413AC-02DC-4B6A-99D7-54139D01FB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EA3C4D5-6BBA-4E69-8818-CC6C8D14E000}" type="slidenum">
              <a:rPr lang="es-PR" altLang="en-US"/>
              <a:pPr>
                <a:spcBef>
                  <a:spcPct val="0"/>
                </a:spcBef>
              </a:pPr>
              <a:t>50</a:t>
            </a:fld>
            <a:endParaRPr lang="es-PR" altLang="en-US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565C36D1-C44C-4196-954A-FF494D1D99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58F091C5-5248-4F37-9322-A2DD3F5E60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62265E9A-9771-464E-B665-F6E6A11F34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12783D9-E213-448C-99F4-AA03C99AFFA7}" type="slidenum">
              <a:rPr lang="es-PR" altLang="en-US"/>
              <a:pPr>
                <a:spcBef>
                  <a:spcPct val="0"/>
                </a:spcBef>
              </a:pPr>
              <a:t>51</a:t>
            </a:fld>
            <a:endParaRPr lang="es-PR" altLang="en-US"/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D1F9F10F-ACAE-4204-85AE-B97543296C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071228D9-63AC-44DD-9EFF-F14EC0D51A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2867463A-F75C-4F8A-8AC2-0932D63F13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E25B6E5-199D-488B-BAE0-1238426C7FE1}" type="slidenum">
              <a:rPr lang="es-PR" altLang="en-US"/>
              <a:pPr>
                <a:spcBef>
                  <a:spcPct val="0"/>
                </a:spcBef>
              </a:pPr>
              <a:t>52</a:t>
            </a:fld>
            <a:endParaRPr lang="es-PR" altLang="en-US"/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7A5C9996-5900-4B09-8A86-D07C045FC4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9A43B27E-3B84-4ABF-AA38-0D72B4AC7D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285D7BAA-8DD7-4406-8AEF-D97F1263B5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F75052D-02B4-4DBC-8113-7480371BBF3F}" type="slidenum">
              <a:rPr lang="es-PR" altLang="en-US"/>
              <a:pPr>
                <a:spcBef>
                  <a:spcPct val="0"/>
                </a:spcBef>
              </a:pPr>
              <a:t>55</a:t>
            </a:fld>
            <a:endParaRPr lang="es-PR" altLang="en-US"/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D2C20D02-ACA8-4AE7-8ABF-62739C6A33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7015324D-18AB-4B39-8679-EEC2B2F752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id="{C4F9C260-60FD-49C8-BA07-F66AE6CF27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85BDCC4-DE6F-4323-9A6D-2D2FFBB0C8BB}" type="slidenum">
              <a:rPr lang="es-PR" altLang="en-US"/>
              <a:pPr>
                <a:spcBef>
                  <a:spcPct val="0"/>
                </a:spcBef>
              </a:pPr>
              <a:t>56</a:t>
            </a:fld>
            <a:endParaRPr lang="es-PR" altLang="en-US"/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39C7FCC8-530E-4A95-A947-B96FBA2026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id="{B6DB5AB5-6837-48D1-A8E3-1B589DF788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1B8F65D5-8D9B-43F8-A0BD-E07512B877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C6F0B4B-6785-4D29-B621-959BCEF6D421}" type="slidenum">
              <a:rPr lang="es-PR" altLang="en-US"/>
              <a:pPr>
                <a:spcBef>
                  <a:spcPct val="0"/>
                </a:spcBef>
              </a:pPr>
              <a:t>59</a:t>
            </a:fld>
            <a:endParaRPr lang="es-PR" altLang="en-US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86CFD0BF-46C8-4AF7-81CB-2D358BA2B6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61F3BB21-F546-43AE-93E6-680353F0BE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5158F33E-3A41-4E0E-8DDE-00D2F12750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A697AC5-394A-402F-AAFB-18B01BC1B3D9}" type="slidenum">
              <a:rPr lang="es-PR" altLang="en-US"/>
              <a:pPr>
                <a:spcBef>
                  <a:spcPct val="0"/>
                </a:spcBef>
              </a:pPr>
              <a:t>60</a:t>
            </a:fld>
            <a:endParaRPr lang="es-PR" altLang="en-US"/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B042FEB1-B641-43D9-B79B-916BBA1ED4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356C88DF-A812-451D-B14C-F060A1BB18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>
            <a:extLst>
              <a:ext uri="{FF2B5EF4-FFF2-40B4-BE49-F238E27FC236}">
                <a16:creationId xmlns:a16="http://schemas.microsoft.com/office/drawing/2014/main" id="{75D0E21D-108D-4D6F-BD8A-B60DBE66F1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8FE52AE-948B-445D-8CCE-D99D1E82837A}" type="slidenum">
              <a:rPr lang="es-PR" altLang="en-US"/>
              <a:pPr>
                <a:spcBef>
                  <a:spcPct val="0"/>
                </a:spcBef>
              </a:pPr>
              <a:t>61</a:t>
            </a:fld>
            <a:endParaRPr lang="es-PR" altLang="en-US"/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6585D21C-5BAA-4D20-9919-C2EAB9BFAE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>
            <a:extLst>
              <a:ext uri="{FF2B5EF4-FFF2-40B4-BE49-F238E27FC236}">
                <a16:creationId xmlns:a16="http://schemas.microsoft.com/office/drawing/2014/main" id="{1B8B497D-F877-4E2E-8C48-6DEB5C23EC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1095A5C3-74D2-4460-AB94-76B85D4D50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7B0D59F-A832-4697-A791-325DA3227B88}" type="slidenum">
              <a:rPr lang="es-PR" altLang="en-US"/>
              <a:pPr>
                <a:spcBef>
                  <a:spcPct val="0"/>
                </a:spcBef>
              </a:pPr>
              <a:t>62</a:t>
            </a:fld>
            <a:endParaRPr lang="es-PR" altLang="en-US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536A7BDA-FAD7-46A0-A732-8AE5EEF78B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35282C60-3856-45B6-9AE1-030B39E497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>
            <a:extLst>
              <a:ext uri="{FF2B5EF4-FFF2-40B4-BE49-F238E27FC236}">
                <a16:creationId xmlns:a16="http://schemas.microsoft.com/office/drawing/2014/main" id="{9AD6A0EE-ADC9-4507-8741-ABA5FAFADE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EA3A608-3D1C-48F1-AFBF-EB216E62E458}" type="slidenum">
              <a:rPr lang="es-PR" altLang="en-US"/>
              <a:pPr>
                <a:spcBef>
                  <a:spcPct val="0"/>
                </a:spcBef>
              </a:pPr>
              <a:t>64</a:t>
            </a:fld>
            <a:endParaRPr lang="es-PR" altLang="en-US"/>
          </a:p>
        </p:txBody>
      </p:sp>
      <p:sp>
        <p:nvSpPr>
          <p:cNvPr id="99331" name="Rectangle 2">
            <a:extLst>
              <a:ext uri="{FF2B5EF4-FFF2-40B4-BE49-F238E27FC236}">
                <a16:creationId xmlns:a16="http://schemas.microsoft.com/office/drawing/2014/main" id="{7EFE1AE9-B7B5-405D-AC4C-80AEF41886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>
            <a:extLst>
              <a:ext uri="{FF2B5EF4-FFF2-40B4-BE49-F238E27FC236}">
                <a16:creationId xmlns:a16="http://schemas.microsoft.com/office/drawing/2014/main" id="{E91A8723-9B51-4451-B7AB-9430181BC4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E622DCF3-93BD-49FE-A6CE-3D65982DF2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9EF7796-2352-414A-B91B-67C10869AA0E}" type="slidenum">
              <a:rPr lang="es-PR" altLang="en-US"/>
              <a:pPr>
                <a:spcBef>
                  <a:spcPct val="0"/>
                </a:spcBef>
              </a:pPr>
              <a:t>14</a:t>
            </a:fld>
            <a:endParaRPr lang="es-PR" altLang="en-US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B833B821-032A-4597-9735-5AEB5D1A53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D9867A27-2E02-4A56-8E2C-4D925D168C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E9F73471-5B95-4918-9332-E770750706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3B23902-1628-40CA-B133-70EF571E1C01}" type="slidenum">
              <a:rPr lang="es-PR" altLang="en-US"/>
              <a:pPr>
                <a:spcBef>
                  <a:spcPct val="0"/>
                </a:spcBef>
              </a:pPr>
              <a:t>66</a:t>
            </a:fld>
            <a:endParaRPr lang="es-PR" altLang="en-US"/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6F99CCB1-B89C-4E80-84F2-D8FF0E4042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FFF3ADEA-E0B1-45A7-A143-348ABCBA65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>
            <a:extLst>
              <a:ext uri="{FF2B5EF4-FFF2-40B4-BE49-F238E27FC236}">
                <a16:creationId xmlns:a16="http://schemas.microsoft.com/office/drawing/2014/main" id="{90E6046F-A00C-45DD-8590-DB717E25B4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560EA53-2B54-4C47-A86C-A9B57F8526C3}" type="slidenum">
              <a:rPr lang="es-PR" altLang="en-US"/>
              <a:pPr>
                <a:spcBef>
                  <a:spcPct val="0"/>
                </a:spcBef>
              </a:pPr>
              <a:t>78</a:t>
            </a:fld>
            <a:endParaRPr lang="es-PR" altLang="en-US"/>
          </a:p>
        </p:txBody>
      </p:sp>
      <p:sp>
        <p:nvSpPr>
          <p:cNvPr id="115715" name="Rectangle 2">
            <a:extLst>
              <a:ext uri="{FF2B5EF4-FFF2-40B4-BE49-F238E27FC236}">
                <a16:creationId xmlns:a16="http://schemas.microsoft.com/office/drawing/2014/main" id="{2F68A23C-E1C8-4CBB-B418-EABB0D990C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>
            <a:extLst>
              <a:ext uri="{FF2B5EF4-FFF2-40B4-BE49-F238E27FC236}">
                <a16:creationId xmlns:a16="http://schemas.microsoft.com/office/drawing/2014/main" id="{8798B859-009E-46E7-B8B2-FF5349C1C8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>
            <a:extLst>
              <a:ext uri="{FF2B5EF4-FFF2-40B4-BE49-F238E27FC236}">
                <a16:creationId xmlns:a16="http://schemas.microsoft.com/office/drawing/2014/main" id="{3FD974D7-C67B-44B2-B097-1EB4DC1239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CF73572-9B53-4C0A-9777-7CDD00111BFE}" type="slidenum">
              <a:rPr lang="es-PR" altLang="en-US"/>
              <a:pPr>
                <a:spcBef>
                  <a:spcPct val="0"/>
                </a:spcBef>
              </a:pPr>
              <a:t>94</a:t>
            </a:fld>
            <a:endParaRPr lang="es-PR" altLang="en-US"/>
          </a:p>
        </p:txBody>
      </p:sp>
      <p:sp>
        <p:nvSpPr>
          <p:cNvPr id="133123" name="Rectangle 2">
            <a:extLst>
              <a:ext uri="{FF2B5EF4-FFF2-40B4-BE49-F238E27FC236}">
                <a16:creationId xmlns:a16="http://schemas.microsoft.com/office/drawing/2014/main" id="{756C6648-C3F9-4224-BA1F-A9CB49CE46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>
            <a:extLst>
              <a:ext uri="{FF2B5EF4-FFF2-40B4-BE49-F238E27FC236}">
                <a16:creationId xmlns:a16="http://schemas.microsoft.com/office/drawing/2014/main" id="{5A08F828-47A8-461C-9ED4-517B01CA31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>
            <a:extLst>
              <a:ext uri="{FF2B5EF4-FFF2-40B4-BE49-F238E27FC236}">
                <a16:creationId xmlns:a16="http://schemas.microsoft.com/office/drawing/2014/main" id="{D3A0B695-7AD3-46A2-AFD9-AA4B988A8F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7A1E9C4-ECE3-459C-BCE4-16D20BDE87F3}" type="slidenum">
              <a:rPr lang="es-PR" altLang="en-US"/>
              <a:pPr>
                <a:spcBef>
                  <a:spcPct val="0"/>
                </a:spcBef>
              </a:pPr>
              <a:t>99</a:t>
            </a:fld>
            <a:endParaRPr lang="es-PR" altLang="en-US"/>
          </a:p>
        </p:txBody>
      </p:sp>
      <p:sp>
        <p:nvSpPr>
          <p:cNvPr id="139267" name="Rectangle 2">
            <a:extLst>
              <a:ext uri="{FF2B5EF4-FFF2-40B4-BE49-F238E27FC236}">
                <a16:creationId xmlns:a16="http://schemas.microsoft.com/office/drawing/2014/main" id="{1B69F8EC-D734-4331-926D-8A4000835E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>
            <a:extLst>
              <a:ext uri="{FF2B5EF4-FFF2-40B4-BE49-F238E27FC236}">
                <a16:creationId xmlns:a16="http://schemas.microsoft.com/office/drawing/2014/main" id="{1CACE650-37F0-4A62-B9AE-864BA66861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>
            <a:extLst>
              <a:ext uri="{FF2B5EF4-FFF2-40B4-BE49-F238E27FC236}">
                <a16:creationId xmlns:a16="http://schemas.microsoft.com/office/drawing/2014/main" id="{67635EB9-B9C4-4072-A27D-A234B463CD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875966B-C4BD-42F6-8E29-5BA1681BA3D5}" type="slidenum">
              <a:rPr lang="es-PR" altLang="en-US"/>
              <a:pPr>
                <a:spcBef>
                  <a:spcPct val="0"/>
                </a:spcBef>
              </a:pPr>
              <a:t>104</a:t>
            </a:fld>
            <a:endParaRPr lang="es-PR" altLang="en-US"/>
          </a:p>
        </p:txBody>
      </p:sp>
      <p:sp>
        <p:nvSpPr>
          <p:cNvPr id="145411" name="Rectangle 2">
            <a:extLst>
              <a:ext uri="{FF2B5EF4-FFF2-40B4-BE49-F238E27FC236}">
                <a16:creationId xmlns:a16="http://schemas.microsoft.com/office/drawing/2014/main" id="{2B0A87F3-FBFC-4E92-BE2D-B5E9B12D06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>
            <a:extLst>
              <a:ext uri="{FF2B5EF4-FFF2-40B4-BE49-F238E27FC236}">
                <a16:creationId xmlns:a16="http://schemas.microsoft.com/office/drawing/2014/main" id="{1B7CD42E-A64E-44E3-8871-010F0834AA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>
            <a:extLst>
              <a:ext uri="{FF2B5EF4-FFF2-40B4-BE49-F238E27FC236}">
                <a16:creationId xmlns:a16="http://schemas.microsoft.com/office/drawing/2014/main" id="{3B1190FE-8AA8-4AEA-A906-EDEFA53D0B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Notes Placeholder 2">
            <a:extLst>
              <a:ext uri="{FF2B5EF4-FFF2-40B4-BE49-F238E27FC236}">
                <a16:creationId xmlns:a16="http://schemas.microsoft.com/office/drawing/2014/main" id="{EBDD2A1A-0FF1-4DAA-931D-415DBB09E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  <p:sp>
        <p:nvSpPr>
          <p:cNvPr id="148484" name="Slide Number Placeholder 3">
            <a:extLst>
              <a:ext uri="{FF2B5EF4-FFF2-40B4-BE49-F238E27FC236}">
                <a16:creationId xmlns:a16="http://schemas.microsoft.com/office/drawing/2014/main" id="{0CCAC64E-81FB-4B67-AC8F-4F4F937A58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4B66AB8-6F4D-4498-BADF-C82216E5D152}" type="slidenum">
              <a:rPr lang="es-PR" altLang="en-US"/>
              <a:pPr>
                <a:spcBef>
                  <a:spcPct val="0"/>
                </a:spcBef>
              </a:pPr>
              <a:t>106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>
            <a:extLst>
              <a:ext uri="{FF2B5EF4-FFF2-40B4-BE49-F238E27FC236}">
                <a16:creationId xmlns:a16="http://schemas.microsoft.com/office/drawing/2014/main" id="{08489B1B-B90E-4DC7-ABB6-9728046EB2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ED74B57-6D4B-4FBC-8EA1-420D643D9AE9}" type="slidenum">
              <a:rPr lang="es-PR" altLang="en-US"/>
              <a:pPr>
                <a:spcBef>
                  <a:spcPct val="0"/>
                </a:spcBef>
              </a:pPr>
              <a:t>109</a:t>
            </a:fld>
            <a:endParaRPr lang="es-PR" altLang="en-US"/>
          </a:p>
        </p:txBody>
      </p:sp>
      <p:sp>
        <p:nvSpPr>
          <p:cNvPr id="152579" name="Rectangle 2">
            <a:extLst>
              <a:ext uri="{FF2B5EF4-FFF2-40B4-BE49-F238E27FC236}">
                <a16:creationId xmlns:a16="http://schemas.microsoft.com/office/drawing/2014/main" id="{439A8CEF-83A2-4F5E-843B-9588E92A96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>
            <a:extLst>
              <a:ext uri="{FF2B5EF4-FFF2-40B4-BE49-F238E27FC236}">
                <a16:creationId xmlns:a16="http://schemas.microsoft.com/office/drawing/2014/main" id="{569C379C-3EF9-451D-B543-2F16266716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>
            <a:extLst>
              <a:ext uri="{FF2B5EF4-FFF2-40B4-BE49-F238E27FC236}">
                <a16:creationId xmlns:a16="http://schemas.microsoft.com/office/drawing/2014/main" id="{6C5AB51F-B6A5-46E0-BF83-31C620C966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8B006E5-DA65-4A01-8E00-5ACCFA862D67}" type="slidenum">
              <a:rPr lang="es-PR" altLang="en-US"/>
              <a:pPr>
                <a:spcBef>
                  <a:spcPct val="0"/>
                </a:spcBef>
              </a:pPr>
              <a:t>110</a:t>
            </a:fld>
            <a:endParaRPr lang="es-PR" altLang="en-US"/>
          </a:p>
        </p:txBody>
      </p:sp>
      <p:sp>
        <p:nvSpPr>
          <p:cNvPr id="154627" name="Rectangle 2">
            <a:extLst>
              <a:ext uri="{FF2B5EF4-FFF2-40B4-BE49-F238E27FC236}">
                <a16:creationId xmlns:a16="http://schemas.microsoft.com/office/drawing/2014/main" id="{E5778158-A593-4C20-9DB1-142CFEF66B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>
            <a:extLst>
              <a:ext uri="{FF2B5EF4-FFF2-40B4-BE49-F238E27FC236}">
                <a16:creationId xmlns:a16="http://schemas.microsoft.com/office/drawing/2014/main" id="{485C181E-49E0-4767-9160-29436734C5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>
            <a:extLst>
              <a:ext uri="{FF2B5EF4-FFF2-40B4-BE49-F238E27FC236}">
                <a16:creationId xmlns:a16="http://schemas.microsoft.com/office/drawing/2014/main" id="{408E3ECB-CA35-44AB-B4FE-CA7C417017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8CC60D7-DF49-4BDD-9C72-5F622965B1CF}" type="slidenum">
              <a:rPr lang="es-PR" altLang="en-US"/>
              <a:pPr>
                <a:spcBef>
                  <a:spcPct val="0"/>
                </a:spcBef>
              </a:pPr>
              <a:t>111</a:t>
            </a:fld>
            <a:endParaRPr lang="es-PR" altLang="en-US"/>
          </a:p>
        </p:txBody>
      </p:sp>
      <p:sp>
        <p:nvSpPr>
          <p:cNvPr id="156675" name="Rectangle 2">
            <a:extLst>
              <a:ext uri="{FF2B5EF4-FFF2-40B4-BE49-F238E27FC236}">
                <a16:creationId xmlns:a16="http://schemas.microsoft.com/office/drawing/2014/main" id="{33501B60-7592-4F3E-9FE8-C0B4CF08F3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>
            <a:extLst>
              <a:ext uri="{FF2B5EF4-FFF2-40B4-BE49-F238E27FC236}">
                <a16:creationId xmlns:a16="http://schemas.microsoft.com/office/drawing/2014/main" id="{FEBBC5CE-2760-48A5-AD75-9F9EE9D5A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>
            <a:extLst>
              <a:ext uri="{FF2B5EF4-FFF2-40B4-BE49-F238E27FC236}">
                <a16:creationId xmlns:a16="http://schemas.microsoft.com/office/drawing/2014/main" id="{66BB5481-DCBE-4DCF-B94A-3E843E8AE0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A415905-234D-43F5-B7C7-9973B7FF04E2}" type="slidenum">
              <a:rPr lang="es-PR" altLang="en-US"/>
              <a:pPr>
                <a:spcBef>
                  <a:spcPct val="0"/>
                </a:spcBef>
              </a:pPr>
              <a:t>114</a:t>
            </a:fld>
            <a:endParaRPr lang="es-PR" altLang="en-US"/>
          </a:p>
        </p:txBody>
      </p:sp>
      <p:sp>
        <p:nvSpPr>
          <p:cNvPr id="160771" name="Rectangle 2">
            <a:extLst>
              <a:ext uri="{FF2B5EF4-FFF2-40B4-BE49-F238E27FC236}">
                <a16:creationId xmlns:a16="http://schemas.microsoft.com/office/drawing/2014/main" id="{E93F1800-BB64-48FF-BEBE-96221D2A6F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>
            <a:extLst>
              <a:ext uri="{FF2B5EF4-FFF2-40B4-BE49-F238E27FC236}">
                <a16:creationId xmlns:a16="http://schemas.microsoft.com/office/drawing/2014/main" id="{0E00AA7B-B4DC-4F24-AF11-ED106B7162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F5205C33-5D3E-4974-B1BA-3EC334CFE8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A845517-33D0-41CC-B082-A8A5E1D0BB12}" type="slidenum">
              <a:rPr lang="es-PR" altLang="en-US"/>
              <a:pPr>
                <a:spcBef>
                  <a:spcPct val="0"/>
                </a:spcBef>
              </a:pPr>
              <a:t>18</a:t>
            </a:fld>
            <a:endParaRPr lang="es-PR" altLang="en-US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709D2C18-81D9-4B38-BB8D-7638F181A1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D6CF253B-8A42-4531-9B3B-6F4801C207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>
            <a:extLst>
              <a:ext uri="{FF2B5EF4-FFF2-40B4-BE49-F238E27FC236}">
                <a16:creationId xmlns:a16="http://schemas.microsoft.com/office/drawing/2014/main" id="{90D101EC-AF39-4C4C-A8D6-2A098CDEB0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EA85523-C2B0-451B-A4E8-4BEF5ACB1D74}" type="slidenum">
              <a:rPr lang="es-PR" altLang="en-US"/>
              <a:pPr>
                <a:spcBef>
                  <a:spcPct val="0"/>
                </a:spcBef>
              </a:pPr>
              <a:t>115</a:t>
            </a:fld>
            <a:endParaRPr lang="es-PR" altLang="en-US"/>
          </a:p>
        </p:txBody>
      </p:sp>
      <p:sp>
        <p:nvSpPr>
          <p:cNvPr id="162819" name="Rectangle 2">
            <a:extLst>
              <a:ext uri="{FF2B5EF4-FFF2-40B4-BE49-F238E27FC236}">
                <a16:creationId xmlns:a16="http://schemas.microsoft.com/office/drawing/2014/main" id="{73DD55CE-12C8-4E84-BC0C-25AC168A6D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>
            <a:extLst>
              <a:ext uri="{FF2B5EF4-FFF2-40B4-BE49-F238E27FC236}">
                <a16:creationId xmlns:a16="http://schemas.microsoft.com/office/drawing/2014/main" id="{EDD7CA4B-FF47-4B1D-A287-13A4E69BCD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>
            <a:extLst>
              <a:ext uri="{FF2B5EF4-FFF2-40B4-BE49-F238E27FC236}">
                <a16:creationId xmlns:a16="http://schemas.microsoft.com/office/drawing/2014/main" id="{55C6DE8D-2833-4868-AA41-40D73002DC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CBB264E-0271-42CB-8FE1-30019E46EDC6}" type="slidenum">
              <a:rPr lang="es-PR" altLang="en-US"/>
              <a:pPr>
                <a:spcBef>
                  <a:spcPct val="0"/>
                </a:spcBef>
              </a:pPr>
              <a:t>119</a:t>
            </a:fld>
            <a:endParaRPr lang="es-PR" altLang="en-US"/>
          </a:p>
        </p:txBody>
      </p:sp>
      <p:sp>
        <p:nvSpPr>
          <p:cNvPr id="167939" name="Rectangle 2">
            <a:extLst>
              <a:ext uri="{FF2B5EF4-FFF2-40B4-BE49-F238E27FC236}">
                <a16:creationId xmlns:a16="http://schemas.microsoft.com/office/drawing/2014/main" id="{CBAB60EB-8500-416E-B0FE-D6DFD05CB7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>
            <a:extLst>
              <a:ext uri="{FF2B5EF4-FFF2-40B4-BE49-F238E27FC236}">
                <a16:creationId xmlns:a16="http://schemas.microsoft.com/office/drawing/2014/main" id="{D892FE88-D8A1-49B6-A3F8-F3D505E8DF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>
            <a:extLst>
              <a:ext uri="{FF2B5EF4-FFF2-40B4-BE49-F238E27FC236}">
                <a16:creationId xmlns:a16="http://schemas.microsoft.com/office/drawing/2014/main" id="{C52FE8E1-2FF6-4303-8F83-089A0872F3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864E432-84CA-4450-ABE3-209B88BBA881}" type="slidenum">
              <a:rPr lang="es-PR" altLang="en-US"/>
              <a:pPr>
                <a:spcBef>
                  <a:spcPct val="0"/>
                </a:spcBef>
              </a:pPr>
              <a:t>120</a:t>
            </a:fld>
            <a:endParaRPr lang="es-PR" altLang="en-US"/>
          </a:p>
        </p:txBody>
      </p:sp>
      <p:sp>
        <p:nvSpPr>
          <p:cNvPr id="169987" name="Rectangle 2">
            <a:extLst>
              <a:ext uri="{FF2B5EF4-FFF2-40B4-BE49-F238E27FC236}">
                <a16:creationId xmlns:a16="http://schemas.microsoft.com/office/drawing/2014/main" id="{A2A84C7E-8174-4611-9A59-1CB24B3BBC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>
            <a:extLst>
              <a:ext uri="{FF2B5EF4-FFF2-40B4-BE49-F238E27FC236}">
                <a16:creationId xmlns:a16="http://schemas.microsoft.com/office/drawing/2014/main" id="{52381251-1511-42E8-9CEA-47BBF2DCAD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>
            <a:extLst>
              <a:ext uri="{FF2B5EF4-FFF2-40B4-BE49-F238E27FC236}">
                <a16:creationId xmlns:a16="http://schemas.microsoft.com/office/drawing/2014/main" id="{0D3EBB2E-F9F8-401C-B128-9266794AE0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49A4DF4-7AB1-4A0B-92C8-58F30F9D48E0}" type="slidenum">
              <a:rPr lang="es-PR" altLang="en-US"/>
              <a:pPr>
                <a:spcBef>
                  <a:spcPct val="0"/>
                </a:spcBef>
              </a:pPr>
              <a:t>121</a:t>
            </a:fld>
            <a:endParaRPr lang="es-PR" altLang="en-US"/>
          </a:p>
        </p:txBody>
      </p:sp>
      <p:sp>
        <p:nvSpPr>
          <p:cNvPr id="172035" name="Rectangle 2">
            <a:extLst>
              <a:ext uri="{FF2B5EF4-FFF2-40B4-BE49-F238E27FC236}">
                <a16:creationId xmlns:a16="http://schemas.microsoft.com/office/drawing/2014/main" id="{5BEF8550-9F5D-4454-BBF2-41ECC29542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>
            <a:extLst>
              <a:ext uri="{FF2B5EF4-FFF2-40B4-BE49-F238E27FC236}">
                <a16:creationId xmlns:a16="http://schemas.microsoft.com/office/drawing/2014/main" id="{59B92CCC-D272-42B7-BA83-5647F6610F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>
            <a:extLst>
              <a:ext uri="{FF2B5EF4-FFF2-40B4-BE49-F238E27FC236}">
                <a16:creationId xmlns:a16="http://schemas.microsoft.com/office/drawing/2014/main" id="{6F01D575-27FB-4D2F-A309-D291F991EE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94EDE2C-232D-4755-BBF2-6B4C41C0AC6F}" type="slidenum">
              <a:rPr lang="es-PR" altLang="en-US"/>
              <a:pPr>
                <a:spcBef>
                  <a:spcPct val="0"/>
                </a:spcBef>
              </a:pPr>
              <a:t>123</a:t>
            </a:fld>
            <a:endParaRPr lang="es-PR" altLang="en-US"/>
          </a:p>
        </p:txBody>
      </p:sp>
      <p:sp>
        <p:nvSpPr>
          <p:cNvPr id="175107" name="Rectangle 2">
            <a:extLst>
              <a:ext uri="{FF2B5EF4-FFF2-40B4-BE49-F238E27FC236}">
                <a16:creationId xmlns:a16="http://schemas.microsoft.com/office/drawing/2014/main" id="{C2D6ECBD-27B9-4156-93D1-00600014F5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>
            <a:extLst>
              <a:ext uri="{FF2B5EF4-FFF2-40B4-BE49-F238E27FC236}">
                <a16:creationId xmlns:a16="http://schemas.microsoft.com/office/drawing/2014/main" id="{977DE15D-7185-47AE-8CD9-79139E7425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>
            <a:extLst>
              <a:ext uri="{FF2B5EF4-FFF2-40B4-BE49-F238E27FC236}">
                <a16:creationId xmlns:a16="http://schemas.microsoft.com/office/drawing/2014/main" id="{BA94B377-8660-4465-827B-6B16F40186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887BD3D-6AD5-4D6E-AF00-6AC2C039D5EA}" type="slidenum">
              <a:rPr lang="es-PR" altLang="en-US"/>
              <a:pPr>
                <a:spcBef>
                  <a:spcPct val="0"/>
                </a:spcBef>
              </a:pPr>
              <a:t>124</a:t>
            </a:fld>
            <a:endParaRPr lang="es-PR" altLang="en-US"/>
          </a:p>
        </p:txBody>
      </p:sp>
      <p:sp>
        <p:nvSpPr>
          <p:cNvPr id="177155" name="Rectangle 2">
            <a:extLst>
              <a:ext uri="{FF2B5EF4-FFF2-40B4-BE49-F238E27FC236}">
                <a16:creationId xmlns:a16="http://schemas.microsoft.com/office/drawing/2014/main" id="{6695896D-D687-4FC0-9E78-144499F7AD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>
            <a:extLst>
              <a:ext uri="{FF2B5EF4-FFF2-40B4-BE49-F238E27FC236}">
                <a16:creationId xmlns:a16="http://schemas.microsoft.com/office/drawing/2014/main" id="{DEA09BC6-4071-4921-ABA2-0E28E4BCDE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>
            <a:extLst>
              <a:ext uri="{FF2B5EF4-FFF2-40B4-BE49-F238E27FC236}">
                <a16:creationId xmlns:a16="http://schemas.microsoft.com/office/drawing/2014/main" id="{CF0AACBE-1D04-49B7-BEC1-E9AEE846BD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BADCFAE-01A6-4D35-BA07-81D5FCE168EA}" type="slidenum">
              <a:rPr lang="es-PR" altLang="en-US"/>
              <a:pPr>
                <a:spcBef>
                  <a:spcPct val="0"/>
                </a:spcBef>
              </a:pPr>
              <a:t>125</a:t>
            </a:fld>
            <a:endParaRPr lang="es-PR" altLang="en-US"/>
          </a:p>
        </p:txBody>
      </p:sp>
      <p:sp>
        <p:nvSpPr>
          <p:cNvPr id="179203" name="Rectangle 2">
            <a:extLst>
              <a:ext uri="{FF2B5EF4-FFF2-40B4-BE49-F238E27FC236}">
                <a16:creationId xmlns:a16="http://schemas.microsoft.com/office/drawing/2014/main" id="{423E2E21-03B3-43E8-86F2-F2980D4843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>
            <a:extLst>
              <a:ext uri="{FF2B5EF4-FFF2-40B4-BE49-F238E27FC236}">
                <a16:creationId xmlns:a16="http://schemas.microsoft.com/office/drawing/2014/main" id="{C3D3575F-2835-4922-8E32-88D3C25834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>
            <a:extLst>
              <a:ext uri="{FF2B5EF4-FFF2-40B4-BE49-F238E27FC236}">
                <a16:creationId xmlns:a16="http://schemas.microsoft.com/office/drawing/2014/main" id="{56570CAC-FEB1-4F62-8B48-6DB788B23E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CC93481-7C7D-46CA-983F-769537ACCF0B}" type="slidenum">
              <a:rPr lang="es-PR" altLang="en-US"/>
              <a:pPr>
                <a:spcBef>
                  <a:spcPct val="0"/>
                </a:spcBef>
              </a:pPr>
              <a:t>126</a:t>
            </a:fld>
            <a:endParaRPr lang="es-PR" altLang="en-US"/>
          </a:p>
        </p:txBody>
      </p:sp>
      <p:sp>
        <p:nvSpPr>
          <p:cNvPr id="181251" name="Rectangle 2">
            <a:extLst>
              <a:ext uri="{FF2B5EF4-FFF2-40B4-BE49-F238E27FC236}">
                <a16:creationId xmlns:a16="http://schemas.microsoft.com/office/drawing/2014/main" id="{0EC47BE3-EE68-4861-867B-D079999EAC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2" name="Rectangle 3">
            <a:extLst>
              <a:ext uri="{FF2B5EF4-FFF2-40B4-BE49-F238E27FC236}">
                <a16:creationId xmlns:a16="http://schemas.microsoft.com/office/drawing/2014/main" id="{5FDA0896-B471-44C6-A0EF-C0B8BF225E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>
            <a:extLst>
              <a:ext uri="{FF2B5EF4-FFF2-40B4-BE49-F238E27FC236}">
                <a16:creationId xmlns:a16="http://schemas.microsoft.com/office/drawing/2014/main" id="{ECED9607-1CF4-4BE9-9B8B-6A9E86CDC4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B9DE43A-20D8-4440-A026-C11A2A23E392}" type="slidenum">
              <a:rPr lang="es-PR" altLang="en-US"/>
              <a:pPr>
                <a:spcBef>
                  <a:spcPct val="0"/>
                </a:spcBef>
              </a:pPr>
              <a:t>127</a:t>
            </a:fld>
            <a:endParaRPr lang="es-PR" altLang="en-US"/>
          </a:p>
        </p:txBody>
      </p:sp>
      <p:sp>
        <p:nvSpPr>
          <p:cNvPr id="183299" name="Rectangle 2">
            <a:extLst>
              <a:ext uri="{FF2B5EF4-FFF2-40B4-BE49-F238E27FC236}">
                <a16:creationId xmlns:a16="http://schemas.microsoft.com/office/drawing/2014/main" id="{34B49416-92AD-4FED-AA2A-6E686B0DAB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>
            <a:extLst>
              <a:ext uri="{FF2B5EF4-FFF2-40B4-BE49-F238E27FC236}">
                <a16:creationId xmlns:a16="http://schemas.microsoft.com/office/drawing/2014/main" id="{DACD8BD9-1175-469D-A9EE-BEEE1F3B0A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>
            <a:extLst>
              <a:ext uri="{FF2B5EF4-FFF2-40B4-BE49-F238E27FC236}">
                <a16:creationId xmlns:a16="http://schemas.microsoft.com/office/drawing/2014/main" id="{5EFBC7B3-969B-4EE9-92B2-B3A88C776C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29CDC6F-B9F3-4C3F-A764-C8CF808A7955}" type="slidenum">
              <a:rPr lang="es-PR" altLang="en-US"/>
              <a:pPr>
                <a:spcBef>
                  <a:spcPct val="0"/>
                </a:spcBef>
              </a:pPr>
              <a:t>128</a:t>
            </a:fld>
            <a:endParaRPr lang="es-PR" altLang="en-US"/>
          </a:p>
        </p:txBody>
      </p:sp>
      <p:sp>
        <p:nvSpPr>
          <p:cNvPr id="185347" name="Rectangle 2">
            <a:extLst>
              <a:ext uri="{FF2B5EF4-FFF2-40B4-BE49-F238E27FC236}">
                <a16:creationId xmlns:a16="http://schemas.microsoft.com/office/drawing/2014/main" id="{7DD921F2-ED39-467E-95F8-59A7DF8FED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>
            <a:extLst>
              <a:ext uri="{FF2B5EF4-FFF2-40B4-BE49-F238E27FC236}">
                <a16:creationId xmlns:a16="http://schemas.microsoft.com/office/drawing/2014/main" id="{FE917BDA-76B4-4E6C-80C9-7B69855142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978E66B0-A732-4257-9D50-90600FAAFF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400607D-50A5-44A1-AF18-3432CFB73997}" type="slidenum">
              <a:rPr lang="es-PR" altLang="en-US"/>
              <a:pPr>
                <a:spcBef>
                  <a:spcPct val="0"/>
                </a:spcBef>
              </a:pPr>
              <a:t>23</a:t>
            </a:fld>
            <a:endParaRPr lang="es-PR" altLang="en-US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11327E00-3200-4EB0-AC86-EFC016BB85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D1CE2D33-F13A-443D-9EC1-0762EEDB3E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>
            <a:extLst>
              <a:ext uri="{FF2B5EF4-FFF2-40B4-BE49-F238E27FC236}">
                <a16:creationId xmlns:a16="http://schemas.microsoft.com/office/drawing/2014/main" id="{ECF01ABC-4EB7-4822-8772-1FC7E7E75B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8DEE17B-227A-41E2-83E9-73732FAC73C6}" type="slidenum">
              <a:rPr lang="es-PR" altLang="en-US"/>
              <a:pPr>
                <a:spcBef>
                  <a:spcPct val="0"/>
                </a:spcBef>
              </a:pPr>
              <a:t>129</a:t>
            </a:fld>
            <a:endParaRPr lang="es-PR" altLang="en-US"/>
          </a:p>
        </p:txBody>
      </p:sp>
      <p:sp>
        <p:nvSpPr>
          <p:cNvPr id="187395" name="Rectangle 2">
            <a:extLst>
              <a:ext uri="{FF2B5EF4-FFF2-40B4-BE49-F238E27FC236}">
                <a16:creationId xmlns:a16="http://schemas.microsoft.com/office/drawing/2014/main" id="{FE41240D-BE68-4C1D-9E40-632C9194C1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>
            <a:extLst>
              <a:ext uri="{FF2B5EF4-FFF2-40B4-BE49-F238E27FC236}">
                <a16:creationId xmlns:a16="http://schemas.microsoft.com/office/drawing/2014/main" id="{EA52D34D-2F79-4D93-92F9-EAFB0688B3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>
            <a:extLst>
              <a:ext uri="{FF2B5EF4-FFF2-40B4-BE49-F238E27FC236}">
                <a16:creationId xmlns:a16="http://schemas.microsoft.com/office/drawing/2014/main" id="{CD100A27-15DE-46BC-A460-4503B266AF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49C6D73-9FE1-4BD7-8C55-52671EE5B6EA}" type="slidenum">
              <a:rPr lang="es-PR" altLang="en-US"/>
              <a:pPr>
                <a:spcBef>
                  <a:spcPct val="0"/>
                </a:spcBef>
              </a:pPr>
              <a:t>130</a:t>
            </a:fld>
            <a:endParaRPr lang="es-PR" altLang="en-US"/>
          </a:p>
        </p:txBody>
      </p:sp>
      <p:sp>
        <p:nvSpPr>
          <p:cNvPr id="189443" name="Rectangle 2">
            <a:extLst>
              <a:ext uri="{FF2B5EF4-FFF2-40B4-BE49-F238E27FC236}">
                <a16:creationId xmlns:a16="http://schemas.microsoft.com/office/drawing/2014/main" id="{64632C36-6506-4077-A76F-66CDD31BE1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>
            <a:extLst>
              <a:ext uri="{FF2B5EF4-FFF2-40B4-BE49-F238E27FC236}">
                <a16:creationId xmlns:a16="http://schemas.microsoft.com/office/drawing/2014/main" id="{72A48A03-9D47-45A7-A865-0C73F6626A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>
            <a:extLst>
              <a:ext uri="{FF2B5EF4-FFF2-40B4-BE49-F238E27FC236}">
                <a16:creationId xmlns:a16="http://schemas.microsoft.com/office/drawing/2014/main" id="{4B8C3A1A-879C-430C-BCCE-41BC35A197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7B16E58-5459-4C73-AFF9-E038BF5A39A4}" type="slidenum">
              <a:rPr lang="es-PR" altLang="en-US"/>
              <a:pPr>
                <a:spcBef>
                  <a:spcPct val="0"/>
                </a:spcBef>
              </a:pPr>
              <a:t>134</a:t>
            </a:fld>
            <a:endParaRPr lang="es-PR" altLang="en-US"/>
          </a:p>
        </p:txBody>
      </p:sp>
      <p:sp>
        <p:nvSpPr>
          <p:cNvPr id="194563" name="Rectangle 2">
            <a:extLst>
              <a:ext uri="{FF2B5EF4-FFF2-40B4-BE49-F238E27FC236}">
                <a16:creationId xmlns:a16="http://schemas.microsoft.com/office/drawing/2014/main" id="{06D33266-3F4A-400E-B843-21CBDFBB2E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>
            <a:extLst>
              <a:ext uri="{FF2B5EF4-FFF2-40B4-BE49-F238E27FC236}">
                <a16:creationId xmlns:a16="http://schemas.microsoft.com/office/drawing/2014/main" id="{E7859B44-1D76-4A34-BCAC-F19815781B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>
            <a:extLst>
              <a:ext uri="{FF2B5EF4-FFF2-40B4-BE49-F238E27FC236}">
                <a16:creationId xmlns:a16="http://schemas.microsoft.com/office/drawing/2014/main" id="{30F183C4-A091-42BD-A011-39831B1D85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29AF5A4-3A6B-42E9-9CC2-5CF1B6DAF917}" type="slidenum">
              <a:rPr lang="es-PR" altLang="en-US"/>
              <a:pPr>
                <a:spcBef>
                  <a:spcPct val="0"/>
                </a:spcBef>
              </a:pPr>
              <a:t>136</a:t>
            </a:fld>
            <a:endParaRPr lang="es-PR" altLang="en-US"/>
          </a:p>
        </p:txBody>
      </p:sp>
      <p:sp>
        <p:nvSpPr>
          <p:cNvPr id="197635" name="Rectangle 2">
            <a:extLst>
              <a:ext uri="{FF2B5EF4-FFF2-40B4-BE49-F238E27FC236}">
                <a16:creationId xmlns:a16="http://schemas.microsoft.com/office/drawing/2014/main" id="{676B3BE3-DDEF-4BF5-8F95-093EC4C5B7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>
            <a:extLst>
              <a:ext uri="{FF2B5EF4-FFF2-40B4-BE49-F238E27FC236}">
                <a16:creationId xmlns:a16="http://schemas.microsoft.com/office/drawing/2014/main" id="{89FB9C6B-84AA-4B24-8F96-C1197E5249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FD2B7D37-2F76-458B-B07E-EDA46A25AB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3CB206D-663A-4FD8-AB5F-DAB162893D75}" type="slidenum">
              <a:rPr lang="es-PR" altLang="en-US"/>
              <a:pPr>
                <a:spcBef>
                  <a:spcPct val="0"/>
                </a:spcBef>
              </a:pPr>
              <a:t>24</a:t>
            </a:fld>
            <a:endParaRPr lang="es-PR" altLang="en-US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03EC0DCB-9DE9-4265-978E-FAB15D91B0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859FC6D7-4F4E-4E1E-9551-CFE9FEF2CC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9927AE0C-CDB3-4E82-B36F-D8D2A47815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DB7C7D8-8690-4DFF-98DD-F7E7A5A18C66}" type="slidenum">
              <a:rPr lang="es-PR" altLang="en-US"/>
              <a:pPr>
                <a:spcBef>
                  <a:spcPct val="0"/>
                </a:spcBef>
              </a:pPr>
              <a:t>25</a:t>
            </a:fld>
            <a:endParaRPr lang="es-PR" altLang="en-US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381C2DCA-F509-4F3A-9872-A134D3474A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6553A63A-5B1B-4B24-9FE5-87F5837AED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975030E1-CADA-4009-837C-CEAA75C205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B75BC3A-A1F2-46F3-8C66-FBA569E73A4B}" type="slidenum">
              <a:rPr lang="es-PR" altLang="en-US"/>
              <a:pPr>
                <a:spcBef>
                  <a:spcPct val="0"/>
                </a:spcBef>
              </a:pPr>
              <a:t>27</a:t>
            </a:fld>
            <a:endParaRPr lang="es-PR" altLang="en-US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5E0075A2-1C7D-42B3-ACB6-4E313ED1EF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896D02A3-1607-4E08-BBAE-02F7213D0A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44942DEE-6422-445E-9925-FE8461D72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69421F0-1122-4618-8AAD-F906B08E429E}" type="slidenum">
              <a:rPr lang="es-PR" altLang="en-US"/>
              <a:pPr>
                <a:spcBef>
                  <a:spcPct val="0"/>
                </a:spcBef>
              </a:pPr>
              <a:t>32</a:t>
            </a:fld>
            <a:endParaRPr lang="es-PR" altLang="en-US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3BAC89F9-C622-469F-9426-432987CF08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B9A710E3-5567-4CF2-AE3D-C46793C0C8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9A5B8CDC-FD58-4C8B-AEE2-B6994AB37D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18A377F-330B-4256-96C2-241B7CAE825E}" type="slidenum">
              <a:rPr lang="es-PR" altLang="en-US"/>
              <a:pPr>
                <a:spcBef>
                  <a:spcPct val="0"/>
                </a:spcBef>
              </a:pPr>
              <a:t>48</a:t>
            </a:fld>
            <a:endParaRPr lang="es-PR" altLang="en-US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C4511DE3-9884-488E-B7CC-D957ED953B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054E5CDC-44CE-4F78-9053-8ACC2AAD3C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ludmed.com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creativecommons.org/licenses/by-nc-nd/3.0/pr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96ADF9C9-7895-4E03-8FDC-86F1F896F5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5905500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27C7A959-DB97-42F3-AFF8-D783618E58E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93863" y="5778500"/>
            <a:ext cx="7416800" cy="6477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defRPr/>
            </a:pPr>
            <a:r>
              <a:rPr lang="es-PR" altLang="es-PR" sz="1200" dirty="0" err="1">
                <a:latin typeface="Arial" charset="0"/>
              </a:rPr>
              <a:t>Saludmed</a:t>
            </a:r>
            <a:r>
              <a:rPr lang="es-PR" altLang="es-PR" sz="1200" dirty="0">
                <a:latin typeface="Arial" charset="0"/>
              </a:rPr>
              <a:t> 2023, por </a:t>
            </a:r>
            <a:r>
              <a:rPr lang="es-PR" altLang="es-PR" sz="1200" i="1" dirty="0">
                <a:latin typeface="Arial" charset="0"/>
                <a:hlinkClick r:id="rId3"/>
              </a:rPr>
              <a:t>Edgar Lopategui Corsino</a:t>
            </a:r>
            <a:r>
              <a:rPr lang="es-PR" altLang="es-PR" sz="1200" dirty="0">
                <a:latin typeface="Arial" charset="0"/>
              </a:rPr>
              <a:t>, se encuentra bajo una licencia </a:t>
            </a:r>
            <a:r>
              <a:rPr lang="es-PR" altLang="es-PR" sz="1200" i="1" dirty="0">
                <a:latin typeface="Arial" charset="0"/>
                <a:hlinkClick r:id="rId4"/>
              </a:rPr>
              <a:t>"Creative </a:t>
            </a:r>
            <a:r>
              <a:rPr lang="es-PR" altLang="es-PR" sz="1200" i="1" dirty="0" err="1">
                <a:latin typeface="Arial" charset="0"/>
                <a:hlinkClick r:id="rId4"/>
              </a:rPr>
              <a:t>Commons</a:t>
            </a:r>
            <a:r>
              <a:rPr lang="es-PR" altLang="es-PR" sz="1200" i="1" dirty="0">
                <a:latin typeface="Arial" charset="0"/>
                <a:hlinkClick r:id="rId4"/>
              </a:rPr>
              <a:t>"</a:t>
            </a:r>
            <a:r>
              <a:rPr lang="es-PR" altLang="es-PR" sz="1200" dirty="0">
                <a:latin typeface="Arial" charset="0"/>
              </a:rPr>
              <a:t>, </a:t>
            </a:r>
          </a:p>
          <a:p>
            <a:pPr>
              <a:defRPr/>
            </a:pPr>
            <a:r>
              <a:rPr lang="es-PR" altLang="es-PR" sz="1200" dirty="0">
                <a:latin typeface="Arial" charset="0"/>
              </a:rPr>
              <a:t>de tipo: </a:t>
            </a:r>
            <a:r>
              <a:rPr lang="es-PR" altLang="es-PR" sz="1200" i="1" dirty="0">
                <a:latin typeface="Arial" charset="0"/>
                <a:hlinkClick r:id="rId4"/>
              </a:rPr>
              <a:t>Reconocimiento-</a:t>
            </a:r>
            <a:r>
              <a:rPr lang="es-PR" altLang="es-PR" sz="1200" i="1" dirty="0" err="1">
                <a:latin typeface="Arial" charset="0"/>
                <a:hlinkClick r:id="rId4"/>
              </a:rPr>
              <a:t>NoComercial</a:t>
            </a:r>
            <a:r>
              <a:rPr lang="es-PR" altLang="es-PR" sz="1200" i="1" dirty="0">
                <a:latin typeface="Arial" charset="0"/>
                <a:hlinkClick r:id="rId4"/>
              </a:rPr>
              <a:t>-Sin Obras Derivadas 3.0.  Licencia de Puerto Rico</a:t>
            </a:r>
            <a:r>
              <a:rPr lang="es-PR" altLang="es-PR" sz="1200" dirty="0">
                <a:latin typeface="Arial" charset="0"/>
              </a:rPr>
              <a:t>.  </a:t>
            </a:r>
          </a:p>
          <a:p>
            <a:pPr>
              <a:defRPr/>
            </a:pPr>
            <a:r>
              <a:rPr lang="es-PR" altLang="es-PR" sz="1200" dirty="0">
                <a:latin typeface="Arial" charset="0"/>
              </a:rPr>
              <a:t>Basado en las páginas publicadas para el sitio Web: </a:t>
            </a:r>
            <a:r>
              <a:rPr lang="es-PR" altLang="es-PR" sz="1200" i="1" dirty="0">
                <a:latin typeface="Arial" charset="0"/>
                <a:hlinkClick r:id="rId3"/>
              </a:rPr>
              <a:t>www.saludmed.com</a:t>
            </a:r>
            <a:r>
              <a:rPr lang="es-PR" altLang="es-PR" sz="1200" dirty="0">
                <a:latin typeface="Arial" charset="0"/>
              </a:rPr>
              <a:t>.</a:t>
            </a:r>
            <a:endParaRPr lang="es-PR" altLang="es-PR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9346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7C762-2C4F-4E55-A7AB-1671E1B678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E8BC3-D431-472B-9A8A-53116BC59F0F}" type="datetimeFigureOut">
              <a:rPr lang="en-US" altLang="en-US"/>
              <a:pPr>
                <a:defRPr/>
              </a:pPr>
              <a:t>1/31/2023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424B0-C1AC-4B2F-82D3-40291092C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D1D34-005E-413C-B24E-4FD31CC9E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EAE5683-06F3-4310-9B73-ECEAFB6D46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1178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982D0-3BE1-4B46-8C29-F0E175E22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0B55E-4650-4154-A648-B021261D9F4E}" type="datetimeFigureOut">
              <a:rPr lang="en-US" altLang="en-US"/>
              <a:pPr>
                <a:defRPr/>
              </a:pPr>
              <a:t>1/31/2023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8FF69-5DAA-4E54-A22F-B4866591A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69CC6-6846-4D3F-A621-EC1FB7FAA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ED415B4-8B9D-4DF3-8F60-CA5A91B25C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726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6E324-DBEC-4C08-81D1-E1A8BBBA3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848B9-4E5C-4071-BCC4-4B9FD180D8BB}" type="datetimeFigureOut">
              <a:rPr lang="en-US" altLang="en-US"/>
              <a:pPr>
                <a:defRPr/>
              </a:pPr>
              <a:t>1/31/2023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1B0E3-2A75-47FF-930F-9466B7295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0771E-E965-4CFF-BCE1-E66111D41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128F237-E2B4-4C0A-A834-8D37404BD4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498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01B19-29E2-41C5-9554-BC42B380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BB4BE-1713-4592-94E5-B8D7490E39E1}" type="datetimeFigureOut">
              <a:rPr lang="en-US" altLang="en-US"/>
              <a:pPr>
                <a:defRPr/>
              </a:pPr>
              <a:t>1/31/2023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C2BFC-DF63-405D-BDEB-18C5515A8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1A5EE-56D4-4E21-ABE8-BD52C72AD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4687647-4B2D-4CC8-8B52-1E8C04823D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2054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BAEB701-5011-4511-A786-5F9ABB4AA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8F3E4-30A7-4E80-BB55-A039F4A09B60}" type="datetimeFigureOut">
              <a:rPr lang="en-US" altLang="en-US"/>
              <a:pPr>
                <a:defRPr/>
              </a:pPr>
              <a:t>1/31/2023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60D27C9-DE67-4464-B116-375CA4524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C69B6C-C02E-43B8-B5F9-9028CB6FE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F41DD19-6B5B-47BD-92E8-BE526E5519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4961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CB67F1A-482E-4478-A17A-1B7FB8FCCB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61019-D13D-4C0C-AC1B-BED5A2384FD0}" type="datetimeFigureOut">
              <a:rPr lang="en-US" altLang="en-US"/>
              <a:pPr>
                <a:defRPr/>
              </a:pPr>
              <a:t>1/31/2023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3BCBD6D-7756-40C8-9289-F27E7AF93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0F5A91F-16EA-4862-AE23-B20BDD03D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0770905-FD8B-4179-8337-3130B74472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3691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1A66B2D-415E-4DD1-8BC6-0D124AC844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DFD8C-AF65-4653-B71A-18D6D8C375E5}" type="datetimeFigureOut">
              <a:rPr lang="en-US" altLang="en-US"/>
              <a:pPr>
                <a:defRPr/>
              </a:pPr>
              <a:t>1/31/2023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47BB593-211C-44E5-BABA-8EF46A394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1B0BC17-5B60-480C-8E81-0C43495DE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5119792-7576-4674-B6A9-E26330CEB3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6048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022FB35-E627-4545-AD86-D5C810236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3D3AC-E83C-40EE-ACF1-F2B854C01508}" type="datetimeFigureOut">
              <a:rPr lang="en-US" altLang="en-US"/>
              <a:pPr>
                <a:defRPr/>
              </a:pPr>
              <a:t>1/31/2023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6DD5A4D-A7E5-4EE7-8497-758A704F8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8C22230-D821-481E-A1B6-06FC9670E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499DDF7-16A2-49C8-853F-A11E7EFA12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147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F08F2F6-8778-41A0-9A28-E8A96427C1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E282C-9815-4C67-A669-07449323FBCF}" type="datetimeFigureOut">
              <a:rPr lang="en-US" altLang="en-US"/>
              <a:pPr>
                <a:defRPr/>
              </a:pPr>
              <a:t>1/31/2023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FB5AEF0-CB13-43E0-9B89-35931BC71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4A09343-FB75-47A2-BF69-B77F4D636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1E6DD9B-AB5D-42E7-A809-A181FC30D0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0490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736EEA6-BD5C-4D62-868A-0321C543D6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A26BA-6F69-4D65-B74A-DADAFC4E56F6}" type="datetimeFigureOut">
              <a:rPr lang="en-US" altLang="en-US"/>
              <a:pPr>
                <a:defRPr/>
              </a:pPr>
              <a:t>1/31/2023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8F23FEF-202C-4AF0-AC3E-3A9CB69AE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51B345-28B1-4ED5-A2CD-76FA73BEB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3C61A28-33DF-4BD6-A3A6-8C8346FF20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2128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26D69E4-B704-46B7-9236-ECA52BD7C7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AB250BF-5AA0-4235-A7B0-2B5467F387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E073A05A-6AE4-482B-9FFB-D8F2DF9309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s-PR" sz="1000" dirty="0">
                <a:latin typeface="Arial" charset="0"/>
              </a:rPr>
              <a:t>Copyright © 2023 Edgar Lopategui Corsino | </a:t>
            </a:r>
            <a:r>
              <a:rPr lang="en-US" altLang="es-PR" sz="1000" dirty="0" err="1">
                <a:latin typeface="Arial" charset="0"/>
              </a:rPr>
              <a:t>Saludmed</a:t>
            </a:r>
            <a:r>
              <a:rPr lang="en-US" altLang="es-PR" sz="1000" dirty="0">
                <a:latin typeface="Arial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w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563921C-03D4-4B9E-A4AC-1A65F254D1E6}"/>
              </a:ext>
            </a:extLst>
          </p:cNvPr>
          <p:cNvSpPr>
            <a:spLocks/>
          </p:cNvSpPr>
          <p:nvPr/>
        </p:nvSpPr>
        <p:spPr bwMode="auto">
          <a:xfrm>
            <a:off x="0" y="903288"/>
            <a:ext cx="9144000" cy="27019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METABOLISMO CELULAR Y</a:t>
            </a:r>
          </a:p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FUENTES BIOQUÍMICAS DE</a:t>
            </a:r>
          </a:p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ENERGÍA DURANTE EL</a:t>
            </a:r>
          </a:p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EJERCICIO AGUDO</a:t>
            </a:r>
            <a:endParaRPr lang="es-PR" altLang="es-PR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09676A6-FA09-4C17-9FED-1694AD99AEF3}"/>
              </a:ext>
            </a:extLst>
          </p:cNvPr>
          <p:cNvSpPr>
            <a:spLocks/>
          </p:cNvSpPr>
          <p:nvPr/>
        </p:nvSpPr>
        <p:spPr bwMode="auto">
          <a:xfrm>
            <a:off x="1512888" y="4497388"/>
            <a:ext cx="6276975" cy="9366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63500" algn="ctr">
              <a:spcBef>
                <a:spcPts val="300"/>
              </a:spcBef>
              <a:buClr>
                <a:srgbClr val="A04DA3"/>
              </a:buClr>
              <a:buFont typeface="Georgia" pitchFamily="18" charset="0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ctr">
              <a:spcBef>
                <a:spcPts val="300"/>
              </a:spcBef>
              <a:buClr>
                <a:schemeClr val="accent2"/>
              </a:buClr>
              <a:buFont typeface="Georgia" pitchFamily="18" charset="0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1143000" indent="-228600" algn="ctr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600200" indent="-228600" algn="ctr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2057400" indent="-228600" algn="ctr">
              <a:spcBef>
                <a:spcPts val="300"/>
              </a:spcBef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25146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9718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34290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8862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 algn="l">
              <a:lnSpc>
                <a:spcPct val="90000"/>
              </a:lnSpc>
              <a:defRPr/>
            </a:pPr>
            <a:r>
              <a:rPr lang="es-PR" altLang="es-PR" sz="3200" b="1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Prof. Edgar Lopategui Corsino</a:t>
            </a:r>
          </a:p>
          <a:p>
            <a:pPr algn="l">
              <a:lnSpc>
                <a:spcPct val="90000"/>
              </a:lnSpc>
              <a:defRPr/>
            </a:pPr>
            <a:r>
              <a:rPr lang="es-PR" altLang="es-PR" sz="32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M.A., Fisiología del Ejercicio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>
            <a:extLst>
              <a:ext uri="{FF2B5EF4-FFF2-40B4-BE49-F238E27FC236}">
                <a16:creationId xmlns:a16="http://schemas.microsoft.com/office/drawing/2014/main" id="{F3BCB0B8-C721-4C47-BD62-EF8B5C76EE91}"/>
              </a:ext>
            </a:extLst>
          </p:cNvPr>
          <p:cNvSpPr>
            <a:spLocks/>
          </p:cNvSpPr>
          <p:nvPr/>
        </p:nvSpPr>
        <p:spPr bwMode="auto">
          <a:xfrm>
            <a:off x="2743200" y="1457325"/>
            <a:ext cx="381000" cy="1981200"/>
          </a:xfrm>
          <a:prstGeom prst="rightBrace">
            <a:avLst>
              <a:gd name="adj1" fmla="val 43333"/>
              <a:gd name="adj2" fmla="val 50000"/>
            </a:avLst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B4E86D95-6ED0-4ED8-A5DD-1C09F5AC3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923925"/>
            <a:ext cx="3886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Reacciones Exergónicas:</a:t>
            </a:r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5C592324-727D-4C52-9209-D2B64BF68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457325"/>
            <a:ext cx="2667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500" b="1">
                <a:latin typeface="Arial" panose="020B0604020202020204" pitchFamily="34" charset="0"/>
              </a:rPr>
              <a:t>Reactante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500" b="1">
                <a:latin typeface="Arial" panose="020B0604020202020204" pitchFamily="34" charset="0"/>
              </a:rPr>
              <a:t>(Sustratos)</a:t>
            </a:r>
          </a:p>
        </p:txBody>
      </p:sp>
      <p:sp>
        <p:nvSpPr>
          <p:cNvPr id="25605" name="Rectangle 5">
            <a:extLst>
              <a:ext uri="{FF2B5EF4-FFF2-40B4-BE49-F238E27FC236}">
                <a16:creationId xmlns:a16="http://schemas.microsoft.com/office/drawing/2014/main" id="{44BF8B41-E12B-450A-998D-4658D05AD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3743325"/>
            <a:ext cx="518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20000"/>
              </a:spcBef>
            </a:pPr>
            <a:r>
              <a:rPr lang="en-US" altLang="en-US" sz="2500" b="1" i="1">
                <a:solidFill>
                  <a:srgbClr val="00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latin typeface="Times New Roman" panose="02020603050405020304" pitchFamily="18" charset="0"/>
              </a:rPr>
              <a:t>Dirigida a Conducir</a:t>
            </a:r>
          </a:p>
        </p:txBody>
      </p:sp>
      <p:sp>
        <p:nvSpPr>
          <p:cNvPr id="25606" name="Line 6">
            <a:extLst>
              <a:ext uri="{FF2B5EF4-FFF2-40B4-BE49-F238E27FC236}">
                <a16:creationId xmlns:a16="http://schemas.microsoft.com/office/drawing/2014/main" id="{5A072559-AE29-4618-A293-A04E653CE68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52600" y="2219325"/>
            <a:ext cx="0" cy="838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7" name="Rectangle 7">
            <a:extLst>
              <a:ext uri="{FF2B5EF4-FFF2-40B4-BE49-F238E27FC236}">
                <a16:creationId xmlns:a16="http://schemas.microsoft.com/office/drawing/2014/main" id="{018ACB9D-D3A8-4F2E-88EF-3A92A5959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923925"/>
            <a:ext cx="4114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Reacciones Endergónicas:</a:t>
            </a:r>
          </a:p>
        </p:txBody>
      </p:sp>
      <p:sp>
        <p:nvSpPr>
          <p:cNvPr id="25608" name="Rectangle 8">
            <a:extLst>
              <a:ext uri="{FF2B5EF4-FFF2-40B4-BE49-F238E27FC236}">
                <a16:creationId xmlns:a16="http://schemas.microsoft.com/office/drawing/2014/main" id="{A9ECB927-BB5C-463C-AF1C-E06831F94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057525"/>
            <a:ext cx="2667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500" b="1">
                <a:latin typeface="Arial" panose="020B0604020202020204" pitchFamily="34" charset="0"/>
              </a:rPr>
              <a:t>Productos</a:t>
            </a:r>
          </a:p>
        </p:txBody>
      </p:sp>
      <p:sp>
        <p:nvSpPr>
          <p:cNvPr id="25609" name="Line 9">
            <a:extLst>
              <a:ext uri="{FF2B5EF4-FFF2-40B4-BE49-F238E27FC236}">
                <a16:creationId xmlns:a16="http://schemas.microsoft.com/office/drawing/2014/main" id="{55073154-1B19-4E2F-A24C-3ED403FDFC5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2447925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0" name="Rectangle 10">
            <a:extLst>
              <a:ext uri="{FF2B5EF4-FFF2-40B4-BE49-F238E27FC236}">
                <a16:creationId xmlns:a16="http://schemas.microsoft.com/office/drawing/2014/main" id="{6A4437BA-534C-4DC0-B313-BD2942929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1990725"/>
            <a:ext cx="1676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900" b="1" i="1">
                <a:solidFill>
                  <a:srgbClr val="00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latin typeface="Times New Roman" panose="02020603050405020304" pitchFamily="18" charset="0"/>
              </a:rPr>
              <a:t>Energía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 Libre</a:t>
            </a:r>
          </a:p>
        </p:txBody>
      </p:sp>
      <p:sp>
        <p:nvSpPr>
          <p:cNvPr id="25611" name="Line 11">
            <a:extLst>
              <a:ext uri="{FF2B5EF4-FFF2-40B4-BE49-F238E27FC236}">
                <a16:creationId xmlns:a16="http://schemas.microsoft.com/office/drawing/2014/main" id="{F8D9A317-9E47-45D0-8C2A-70BECF14122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91000" y="2905125"/>
            <a:ext cx="0" cy="838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2" name="Rectangle 12">
            <a:extLst>
              <a:ext uri="{FF2B5EF4-FFF2-40B4-BE49-F238E27FC236}">
                <a16:creationId xmlns:a16="http://schemas.microsoft.com/office/drawing/2014/main" id="{4FCC9FDA-0C07-48B2-8D0C-E801150CC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1457325"/>
            <a:ext cx="2667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500" b="1">
                <a:latin typeface="Arial" panose="020B0604020202020204" pitchFamily="34" charset="0"/>
              </a:rPr>
              <a:t>Reactante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500" b="1">
                <a:latin typeface="Arial" panose="020B0604020202020204" pitchFamily="34" charset="0"/>
              </a:rPr>
              <a:t>(Sustratos)</a:t>
            </a:r>
          </a:p>
        </p:txBody>
      </p:sp>
      <p:sp>
        <p:nvSpPr>
          <p:cNvPr id="25613" name="Line 13">
            <a:extLst>
              <a:ext uri="{FF2B5EF4-FFF2-40B4-BE49-F238E27FC236}">
                <a16:creationId xmlns:a16="http://schemas.microsoft.com/office/drawing/2014/main" id="{5B99D879-8F27-4AD0-B5EF-F8474B3406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05600" y="2219325"/>
            <a:ext cx="0" cy="838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4" name="Rectangle 14">
            <a:extLst>
              <a:ext uri="{FF2B5EF4-FFF2-40B4-BE49-F238E27FC236}">
                <a16:creationId xmlns:a16="http://schemas.microsoft.com/office/drawing/2014/main" id="{2B3C9BF4-DD04-4B24-8BF7-386E45B21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057525"/>
            <a:ext cx="2667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500" b="1">
                <a:latin typeface="Arial" panose="020B0604020202020204" pitchFamily="34" charset="0"/>
              </a:rPr>
              <a:t>Productos</a:t>
            </a:r>
          </a:p>
        </p:txBody>
      </p:sp>
      <p:sp>
        <p:nvSpPr>
          <p:cNvPr id="25615" name="Freeform 15">
            <a:extLst>
              <a:ext uri="{FF2B5EF4-FFF2-40B4-BE49-F238E27FC236}">
                <a16:creationId xmlns:a16="http://schemas.microsoft.com/office/drawing/2014/main" id="{6BA1BE8C-74C4-4BA1-ABFA-B15F4465B492}"/>
              </a:ext>
            </a:extLst>
          </p:cNvPr>
          <p:cNvSpPr>
            <a:spLocks/>
          </p:cNvSpPr>
          <p:nvPr/>
        </p:nvSpPr>
        <p:spPr bwMode="auto">
          <a:xfrm>
            <a:off x="4191000" y="3438525"/>
            <a:ext cx="2590800" cy="1143000"/>
          </a:xfrm>
          <a:custGeom>
            <a:avLst/>
            <a:gdLst>
              <a:gd name="T0" fmla="*/ 0 w 1680"/>
              <a:gd name="T1" fmla="*/ 2147483646 h 720"/>
              <a:gd name="T2" fmla="*/ 0 w 1680"/>
              <a:gd name="T3" fmla="*/ 2147483646 h 720"/>
              <a:gd name="T4" fmla="*/ 2147483646 w 1680"/>
              <a:gd name="T5" fmla="*/ 2147483646 h 720"/>
              <a:gd name="T6" fmla="*/ 2147483646 w 1680"/>
              <a:gd name="T7" fmla="*/ 0 h 7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80" h="720">
                <a:moveTo>
                  <a:pt x="0" y="432"/>
                </a:moveTo>
                <a:lnTo>
                  <a:pt x="0" y="720"/>
                </a:lnTo>
                <a:lnTo>
                  <a:pt x="1680" y="720"/>
                </a:lnTo>
                <a:lnTo>
                  <a:pt x="1680" y="0"/>
                </a:ln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1952" name="Rectangle 16">
            <a:extLst>
              <a:ext uri="{FF2B5EF4-FFF2-40B4-BE49-F238E27FC236}">
                <a16:creationId xmlns:a16="http://schemas.microsoft.com/office/drawing/2014/main" id="{6E5BC0EE-3BC3-44CE-A97A-A7A4D95EF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038725"/>
            <a:ext cx="853440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6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EL ACOPLAMIENTO DE LAS REACCIONES</a:t>
            </a:r>
          </a:p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6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EXERGÓNICAS Y ENDERGÓNICAS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>
            <a:extLst>
              <a:ext uri="{FF2B5EF4-FFF2-40B4-BE49-F238E27FC236}">
                <a16:creationId xmlns:a16="http://schemas.microsoft.com/office/drawing/2014/main" id="{E4E7D25B-93AC-4CB9-9610-A1CBA2DB7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982663"/>
            <a:ext cx="8763000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8E3C3A2-DD1E-476B-B4A5-1DF3CD1FA3C8}"/>
              </a:ext>
            </a:extLst>
          </p:cNvPr>
          <p:cNvSpPr>
            <a:spLocks/>
          </p:cNvSpPr>
          <p:nvPr/>
        </p:nvSpPr>
        <p:spPr bwMode="auto">
          <a:xfrm>
            <a:off x="973138" y="166688"/>
            <a:ext cx="705802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FUENTES ENERGÉTICAS: </a:t>
            </a:r>
            <a:r>
              <a:rPr lang="es-PR" altLang="es-PR" sz="3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ATP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311FF882-327D-4594-BCEC-C85AC0B89AE3}"/>
              </a:ext>
            </a:extLst>
          </p:cNvPr>
          <p:cNvSpPr txBox="1">
            <a:spLocks/>
          </p:cNvSpPr>
          <p:nvPr/>
        </p:nvSpPr>
        <p:spPr bwMode="auto">
          <a:xfrm>
            <a:off x="2300288" y="552450"/>
            <a:ext cx="440372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2400" dirty="0">
                <a:solidFill>
                  <a:srgbClr val="BC1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VÍAS: </a:t>
            </a:r>
            <a:r>
              <a:rPr lang="es-PR" altLang="es-PR" sz="2400" i="1" dirty="0">
                <a:solidFill>
                  <a:srgbClr val="BC1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METABÓLICAS</a:t>
            </a:r>
            <a:r>
              <a:rPr lang="es-PR" altLang="es-PR" sz="2400" dirty="0">
                <a:solidFill>
                  <a:srgbClr val="BC1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*</a:t>
            </a:r>
          </a:p>
        </p:txBody>
      </p:sp>
      <p:sp>
        <p:nvSpPr>
          <p:cNvPr id="140293" name="Text Box 6">
            <a:extLst>
              <a:ext uri="{FF2B5EF4-FFF2-40B4-BE49-F238E27FC236}">
                <a16:creationId xmlns:a16="http://schemas.microsoft.com/office/drawing/2014/main" id="{22C3F96D-D39B-4DFC-A496-7F9B90D64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>
            <a:extLst>
              <a:ext uri="{FF2B5EF4-FFF2-40B4-BE49-F238E27FC236}">
                <a16:creationId xmlns:a16="http://schemas.microsoft.com/office/drawing/2014/main" id="{19EBA85A-BA3E-4DDB-A149-62B74D44E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6213"/>
            <a:ext cx="76962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5" name="Text Box 6">
            <a:extLst>
              <a:ext uri="{FF2B5EF4-FFF2-40B4-BE49-F238E27FC236}">
                <a16:creationId xmlns:a16="http://schemas.microsoft.com/office/drawing/2014/main" id="{3EC50943-7EC7-4885-8A4D-3C90EFDEC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>
            <a:extLst>
              <a:ext uri="{FF2B5EF4-FFF2-40B4-BE49-F238E27FC236}">
                <a16:creationId xmlns:a16="http://schemas.microsoft.com/office/drawing/2014/main" id="{F644CF5D-3F2D-42E4-A43F-ECD3EC7FD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9400"/>
            <a:ext cx="8610600" cy="624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Text Box 6">
            <a:extLst>
              <a:ext uri="{FF2B5EF4-FFF2-40B4-BE49-F238E27FC236}">
                <a16:creationId xmlns:a16="http://schemas.microsoft.com/office/drawing/2014/main" id="{CEA18728-7132-4706-A8F1-16E6CC630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>
            <a:extLst>
              <a:ext uri="{FF2B5EF4-FFF2-40B4-BE49-F238E27FC236}">
                <a16:creationId xmlns:a16="http://schemas.microsoft.com/office/drawing/2014/main" id="{DEBA864F-2BB9-439B-9A34-3879D3C2F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888" y="96838"/>
            <a:ext cx="510222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Text Box 6">
            <a:extLst>
              <a:ext uri="{FF2B5EF4-FFF2-40B4-BE49-F238E27FC236}">
                <a16:creationId xmlns:a16="http://schemas.microsoft.com/office/drawing/2014/main" id="{0CD64E6D-341A-43F0-9EBA-088822D8A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Text Box 3">
            <a:extLst>
              <a:ext uri="{FF2B5EF4-FFF2-40B4-BE49-F238E27FC236}">
                <a16:creationId xmlns:a16="http://schemas.microsoft.com/office/drawing/2014/main" id="{7E8F0B3C-5AF4-4FF6-9CE8-71823972A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8" y="665163"/>
            <a:ext cx="8763000" cy="15065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altLang="en-US" sz="3400" b="1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INTERACCIÓN DE LOS SISTEMAS ENERGÉTICOS ILUSTRANDO EL SISTEMA ENERGÉTICO PREDOMINANTE</a:t>
            </a:r>
            <a:endParaRPr lang="en-US" altLang="en-US" sz="2400" b="1" dirty="0">
              <a:solidFill>
                <a:srgbClr val="4848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73733" name="Picture 5">
            <a:extLst>
              <a:ext uri="{FF2B5EF4-FFF2-40B4-BE49-F238E27FC236}">
                <a16:creationId xmlns:a16="http://schemas.microsoft.com/office/drawing/2014/main" id="{5D8BA543-1DEC-4BC0-B17D-40FB7368B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960688"/>
            <a:ext cx="8631237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8" name="Text Box 6">
            <a:extLst>
              <a:ext uri="{FF2B5EF4-FFF2-40B4-BE49-F238E27FC236}">
                <a16:creationId xmlns:a16="http://schemas.microsoft.com/office/drawing/2014/main" id="{9B89EE3D-BF91-4949-86EA-77B111CA0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autoUpdateAnimBg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>
            <a:extLst>
              <a:ext uri="{FF2B5EF4-FFF2-40B4-BE49-F238E27FC236}">
                <a16:creationId xmlns:a16="http://schemas.microsoft.com/office/drawing/2014/main" id="{952BE39D-27BE-425D-9662-93C0B2BA1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84138"/>
            <a:ext cx="605155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5" name="Text Box 6">
            <a:extLst>
              <a:ext uri="{FF2B5EF4-FFF2-40B4-BE49-F238E27FC236}">
                <a16:creationId xmlns:a16="http://schemas.microsoft.com/office/drawing/2014/main" id="{BD7BA821-AA2F-4816-AA81-B83E40C46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 Box 6">
            <a:extLst>
              <a:ext uri="{FF2B5EF4-FFF2-40B4-BE49-F238E27FC236}">
                <a16:creationId xmlns:a16="http://schemas.microsoft.com/office/drawing/2014/main" id="{98C4C62E-9811-4B4C-BD91-8A16F03D0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147459" name="Text Box 8">
            <a:extLst>
              <a:ext uri="{FF2B5EF4-FFF2-40B4-BE49-F238E27FC236}">
                <a16:creationId xmlns:a16="http://schemas.microsoft.com/office/drawing/2014/main" id="{9B746944-46CE-45C1-9E33-8202BB8CD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8363" y="5138738"/>
            <a:ext cx="44513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en-US" altLang="en-US" b="1">
                <a:latin typeface="Arial" panose="020B0604020202020204" pitchFamily="34" charset="0"/>
              </a:rPr>
              <a:t>ATP</a:t>
            </a:r>
          </a:p>
          <a:p>
            <a:pPr algn="ctr">
              <a:lnSpc>
                <a:spcPct val="70000"/>
              </a:lnSpc>
            </a:pPr>
            <a:r>
              <a:rPr lang="en-US" altLang="en-US" b="1">
                <a:latin typeface="Arial" panose="020B0604020202020204" pitchFamily="34" charset="0"/>
              </a:rPr>
              <a:t>[Adenina + Ribosa + Tres Fosfatos (Pi)]</a:t>
            </a:r>
          </a:p>
        </p:txBody>
      </p:sp>
      <p:sp>
        <p:nvSpPr>
          <p:cNvPr id="147460" name="Text Box 10">
            <a:extLst>
              <a:ext uri="{FF2B5EF4-FFF2-40B4-BE49-F238E27FC236}">
                <a16:creationId xmlns:a16="http://schemas.microsoft.com/office/drawing/2014/main" id="{CB729211-92BA-469A-851D-C3599AC01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" y="2665413"/>
            <a:ext cx="89995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b="1">
                <a:latin typeface="Arial" panose="020B0604020202020204" pitchFamily="34" charset="0"/>
              </a:rPr>
              <a:t>Combustibles Metabólicos/Sustratos/Sustancias Nutricias/Nutrimentos</a:t>
            </a:r>
          </a:p>
          <a:p>
            <a:pPr algn="ctr"/>
            <a:r>
              <a:rPr lang="en-US" altLang="en-US" b="1">
                <a:latin typeface="Arial" panose="020B0604020202020204" pitchFamily="34" charset="0"/>
              </a:rPr>
              <a:t>[Fosfocreatina (PCr), Glucosa, Glucógeno, Ácidos Grasos Libres, Aminoácidos] </a:t>
            </a:r>
          </a:p>
        </p:txBody>
      </p:sp>
      <p:sp>
        <p:nvSpPr>
          <p:cNvPr id="147461" name="Text Box 12">
            <a:extLst>
              <a:ext uri="{FF2B5EF4-FFF2-40B4-BE49-F238E27FC236}">
                <a16:creationId xmlns:a16="http://schemas.microsoft.com/office/drawing/2014/main" id="{93998934-D04F-4336-B355-F91069119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5313" y="3322638"/>
            <a:ext cx="3051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>
                <a:solidFill>
                  <a:srgbClr val="3333FF"/>
                </a:solidFill>
                <a:latin typeface="Arial Black" panose="020B0A04020102020204" pitchFamily="34" charset="0"/>
              </a:rPr>
              <a:t>Reacciones Acopladas</a:t>
            </a:r>
          </a:p>
        </p:txBody>
      </p:sp>
      <p:sp>
        <p:nvSpPr>
          <p:cNvPr id="147462" name="Freeform 22">
            <a:extLst>
              <a:ext uri="{FF2B5EF4-FFF2-40B4-BE49-F238E27FC236}">
                <a16:creationId xmlns:a16="http://schemas.microsoft.com/office/drawing/2014/main" id="{23711020-B1B0-486A-8FCB-9E720114FB6C}"/>
              </a:ext>
            </a:extLst>
          </p:cNvPr>
          <p:cNvSpPr>
            <a:spLocks/>
          </p:cNvSpPr>
          <p:nvPr/>
        </p:nvSpPr>
        <p:spPr bwMode="auto">
          <a:xfrm rot="-5400000" flipH="1" flipV="1">
            <a:off x="2593181" y="251619"/>
            <a:ext cx="212725" cy="2078038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63" name="Line 23">
            <a:extLst>
              <a:ext uri="{FF2B5EF4-FFF2-40B4-BE49-F238E27FC236}">
                <a16:creationId xmlns:a16="http://schemas.microsoft.com/office/drawing/2014/main" id="{3FF025A3-9822-4A9A-A829-8E6E25A75002}"/>
              </a:ext>
            </a:extLst>
          </p:cNvPr>
          <p:cNvSpPr>
            <a:spLocks noChangeShapeType="1"/>
          </p:cNvSpPr>
          <p:nvPr/>
        </p:nvSpPr>
        <p:spPr bwMode="auto">
          <a:xfrm>
            <a:off x="6386513" y="2332038"/>
            <a:ext cx="0" cy="22701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64" name="Text Box 31">
            <a:extLst>
              <a:ext uri="{FF2B5EF4-FFF2-40B4-BE49-F238E27FC236}">
                <a16:creationId xmlns:a16="http://schemas.microsoft.com/office/drawing/2014/main" id="{5B1F26BB-B79D-41C3-B6B3-6100426E7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50" y="1989138"/>
            <a:ext cx="101758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ATP-PCr</a:t>
            </a:r>
          </a:p>
        </p:txBody>
      </p:sp>
      <p:sp>
        <p:nvSpPr>
          <p:cNvPr id="147465" name="Text Box 32">
            <a:extLst>
              <a:ext uri="{FF2B5EF4-FFF2-40B4-BE49-F238E27FC236}">
                <a16:creationId xmlns:a16="http://schemas.microsoft.com/office/drawing/2014/main" id="{5AD11A4E-C250-40A1-81F6-B037756E5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950" y="1319213"/>
            <a:ext cx="1420813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Anaeróbico</a:t>
            </a:r>
          </a:p>
          <a:p>
            <a:pPr algn="ctr">
              <a:lnSpc>
                <a:spcPct val="80000"/>
              </a:lnSpc>
            </a:pPr>
            <a:r>
              <a:rPr lang="en-US" altLang="en-US" sz="1500" b="1">
                <a:latin typeface="Arial" panose="020B0604020202020204" pitchFamily="34" charset="0"/>
              </a:rPr>
              <a:t>(Sin Oxígeno</a:t>
            </a:r>
          </a:p>
          <a:p>
            <a:pPr algn="ctr">
              <a:lnSpc>
                <a:spcPct val="80000"/>
              </a:lnSpc>
            </a:pPr>
            <a:r>
              <a:rPr lang="en-US" altLang="en-US" sz="1500" b="1">
                <a:latin typeface="Arial" panose="020B0604020202020204" pitchFamily="34" charset="0"/>
              </a:rPr>
              <a:t>No Oxidativo)</a:t>
            </a:r>
          </a:p>
        </p:txBody>
      </p:sp>
      <p:sp>
        <p:nvSpPr>
          <p:cNvPr id="147466" name="Text Box 36">
            <a:extLst>
              <a:ext uri="{FF2B5EF4-FFF2-40B4-BE49-F238E27FC236}">
                <a16:creationId xmlns:a16="http://schemas.microsoft.com/office/drawing/2014/main" id="{6C8C9C77-609D-425A-BEF6-BBC438821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763" y="968375"/>
            <a:ext cx="158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latin typeface="Arial" panose="020B0604020202020204" pitchFamily="34" charset="0"/>
              </a:rPr>
              <a:t>Metabolismo</a:t>
            </a:r>
          </a:p>
        </p:txBody>
      </p:sp>
      <p:sp>
        <p:nvSpPr>
          <p:cNvPr id="71" name="Text Box 44">
            <a:extLst>
              <a:ext uri="{FF2B5EF4-FFF2-40B4-BE49-F238E27FC236}">
                <a16:creationId xmlns:a16="http://schemas.microsoft.com/office/drawing/2014/main" id="{5D0C3A67-B6CF-46A8-8A57-2A2C6DED0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2300" y="1588"/>
            <a:ext cx="52324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Consumo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de ALIMENTOS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(CHO, </a:t>
            </a:r>
            <a:r>
              <a:rPr lang="en-US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Grasas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, PRO)</a:t>
            </a:r>
          </a:p>
        </p:txBody>
      </p:sp>
      <p:sp>
        <p:nvSpPr>
          <p:cNvPr id="147468" name="Freeform 49">
            <a:extLst>
              <a:ext uri="{FF2B5EF4-FFF2-40B4-BE49-F238E27FC236}">
                <a16:creationId xmlns:a16="http://schemas.microsoft.com/office/drawing/2014/main" id="{CD2E4594-4DF4-4F11-BEC2-FFF01A8CD824}"/>
              </a:ext>
            </a:extLst>
          </p:cNvPr>
          <p:cNvSpPr>
            <a:spLocks/>
          </p:cNvSpPr>
          <p:nvPr/>
        </p:nvSpPr>
        <p:spPr bwMode="auto">
          <a:xfrm rot="-5400000" flipH="1" flipV="1">
            <a:off x="680244" y="1566069"/>
            <a:ext cx="496887" cy="38417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69" name="Freeform 50">
            <a:extLst>
              <a:ext uri="{FF2B5EF4-FFF2-40B4-BE49-F238E27FC236}">
                <a16:creationId xmlns:a16="http://schemas.microsoft.com/office/drawing/2014/main" id="{73DC095B-1B0A-4DC3-90C4-D79B882BFC93}"/>
              </a:ext>
            </a:extLst>
          </p:cNvPr>
          <p:cNvSpPr>
            <a:spLocks/>
          </p:cNvSpPr>
          <p:nvPr/>
        </p:nvSpPr>
        <p:spPr bwMode="auto">
          <a:xfrm rot="5400000" flipV="1">
            <a:off x="2211388" y="1560513"/>
            <a:ext cx="496887" cy="395287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70" name="Text Box 51">
            <a:extLst>
              <a:ext uri="{FF2B5EF4-FFF2-40B4-BE49-F238E27FC236}">
                <a16:creationId xmlns:a16="http://schemas.microsoft.com/office/drawing/2014/main" id="{9E19F4F2-BDAB-4518-8DE0-44E4AF2F9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1938338"/>
            <a:ext cx="14478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Glucólisis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Anaeróbica</a:t>
            </a:r>
          </a:p>
        </p:txBody>
      </p:sp>
      <p:sp>
        <p:nvSpPr>
          <p:cNvPr id="147471" name="Text Box 53">
            <a:extLst>
              <a:ext uri="{FF2B5EF4-FFF2-40B4-BE49-F238E27FC236}">
                <a16:creationId xmlns:a16="http://schemas.microsoft.com/office/drawing/2014/main" id="{FFB8CBC3-84E9-4399-ABF9-C2AC237E5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388" y="1798638"/>
            <a:ext cx="1157287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Glucólisis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Aeróbica</a:t>
            </a:r>
          </a:p>
        </p:txBody>
      </p:sp>
      <p:sp>
        <p:nvSpPr>
          <p:cNvPr id="147472" name="Text Box 54">
            <a:extLst>
              <a:ext uri="{FF2B5EF4-FFF2-40B4-BE49-F238E27FC236}">
                <a16:creationId xmlns:a16="http://schemas.microsoft.com/office/drawing/2014/main" id="{B48DA6DE-4180-49D8-8616-72BE660B4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1888" y="1331913"/>
            <a:ext cx="2941637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Aeróbico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(Con Oxígeno, Oxidativo)</a:t>
            </a:r>
          </a:p>
        </p:txBody>
      </p:sp>
      <p:sp>
        <p:nvSpPr>
          <p:cNvPr id="147473" name="Freeform 55">
            <a:extLst>
              <a:ext uri="{FF2B5EF4-FFF2-40B4-BE49-F238E27FC236}">
                <a16:creationId xmlns:a16="http://schemas.microsoft.com/office/drawing/2014/main" id="{4D7D1E7C-4410-4569-8003-5D3581B94BB4}"/>
              </a:ext>
            </a:extLst>
          </p:cNvPr>
          <p:cNvSpPr>
            <a:spLocks/>
          </p:cNvSpPr>
          <p:nvPr/>
        </p:nvSpPr>
        <p:spPr bwMode="auto">
          <a:xfrm rot="-5400000" flipH="1" flipV="1">
            <a:off x="5005388" y="908050"/>
            <a:ext cx="331787" cy="1560513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74" name="Freeform 56">
            <a:extLst>
              <a:ext uri="{FF2B5EF4-FFF2-40B4-BE49-F238E27FC236}">
                <a16:creationId xmlns:a16="http://schemas.microsoft.com/office/drawing/2014/main" id="{4067D5BB-D24D-4D16-AB36-085A84484AC0}"/>
              </a:ext>
            </a:extLst>
          </p:cNvPr>
          <p:cNvSpPr>
            <a:spLocks/>
          </p:cNvSpPr>
          <p:nvPr/>
        </p:nvSpPr>
        <p:spPr bwMode="auto">
          <a:xfrm rot="5400000" flipV="1">
            <a:off x="7409656" y="992982"/>
            <a:ext cx="331787" cy="1390650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75" name="Text Box 57">
            <a:extLst>
              <a:ext uri="{FF2B5EF4-FFF2-40B4-BE49-F238E27FC236}">
                <a16:creationId xmlns:a16="http://schemas.microsoft.com/office/drawing/2014/main" id="{200F5D04-4FEA-4454-8F18-F46FBCEEA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2063" y="1798638"/>
            <a:ext cx="1290637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Cadena de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Transporte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Electrónico</a:t>
            </a:r>
          </a:p>
        </p:txBody>
      </p:sp>
      <p:sp>
        <p:nvSpPr>
          <p:cNvPr id="147476" name="Line 58">
            <a:extLst>
              <a:ext uri="{FF2B5EF4-FFF2-40B4-BE49-F238E27FC236}">
                <a16:creationId xmlns:a16="http://schemas.microsoft.com/office/drawing/2014/main" id="{2D662C4A-E1A5-4624-A062-C16B0F114018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5563" y="1766888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77" name="Text Box 59">
            <a:extLst>
              <a:ext uri="{FF2B5EF4-FFF2-40B4-BE49-F238E27FC236}">
                <a16:creationId xmlns:a16="http://schemas.microsoft.com/office/drawing/2014/main" id="{26E406F1-B332-4AE9-AE16-CA02FC589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3650" y="1900238"/>
            <a:ext cx="24463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Ciclo de Krebs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(Ciclo de Ácido Cítrico)</a:t>
            </a:r>
          </a:p>
        </p:txBody>
      </p:sp>
      <p:sp>
        <p:nvSpPr>
          <p:cNvPr id="147478" name="Text Box 60">
            <a:extLst>
              <a:ext uri="{FF2B5EF4-FFF2-40B4-BE49-F238E27FC236}">
                <a16:creationId xmlns:a16="http://schemas.microsoft.com/office/drawing/2014/main" id="{D72EF6FB-CCEF-4D1E-915D-9AFF31D00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5263" y="612775"/>
            <a:ext cx="869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latin typeface="Arial" panose="020B0604020202020204" pitchFamily="34" charset="0"/>
              </a:rPr>
              <a:t>Célula</a:t>
            </a:r>
          </a:p>
        </p:txBody>
      </p:sp>
      <p:sp>
        <p:nvSpPr>
          <p:cNvPr id="147479" name="Freeform 65">
            <a:extLst>
              <a:ext uri="{FF2B5EF4-FFF2-40B4-BE49-F238E27FC236}">
                <a16:creationId xmlns:a16="http://schemas.microsoft.com/office/drawing/2014/main" id="{3F9609F2-B943-4EC4-94B3-7FB889BAF945}"/>
              </a:ext>
            </a:extLst>
          </p:cNvPr>
          <p:cNvSpPr>
            <a:spLocks/>
          </p:cNvSpPr>
          <p:nvPr/>
        </p:nvSpPr>
        <p:spPr bwMode="auto">
          <a:xfrm>
            <a:off x="723900" y="2413000"/>
            <a:ext cx="7493000" cy="165100"/>
          </a:xfrm>
          <a:custGeom>
            <a:avLst/>
            <a:gdLst>
              <a:gd name="T0" fmla="*/ 0 w 4733"/>
              <a:gd name="T1" fmla="*/ 0 h 334"/>
              <a:gd name="T2" fmla="*/ 2147483646 w 4733"/>
              <a:gd name="T3" fmla="*/ 2147483646 h 334"/>
              <a:gd name="T4" fmla="*/ 2147483646 w 4733"/>
              <a:gd name="T5" fmla="*/ 2147483646 h 334"/>
              <a:gd name="T6" fmla="*/ 2147483646 w 4733"/>
              <a:gd name="T7" fmla="*/ 2147483646 h 334"/>
              <a:gd name="T8" fmla="*/ 0 60000 65536"/>
              <a:gd name="T9" fmla="*/ 0 60000 65536"/>
              <a:gd name="T10" fmla="*/ 0 60000 65536"/>
              <a:gd name="T11" fmla="*/ 0 60000 65536"/>
              <a:gd name="T12" fmla="*/ 0 w 4733"/>
              <a:gd name="T13" fmla="*/ 0 h 334"/>
              <a:gd name="T14" fmla="*/ 4733 w 4733"/>
              <a:gd name="T15" fmla="*/ 334 h 3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733" h="334">
                <a:moveTo>
                  <a:pt x="0" y="0"/>
                </a:moveTo>
                <a:lnTo>
                  <a:pt x="8" y="334"/>
                </a:lnTo>
                <a:lnTo>
                  <a:pt x="4733" y="334"/>
                </a:lnTo>
                <a:lnTo>
                  <a:pt x="4733" y="242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80" name="Line 66">
            <a:extLst>
              <a:ext uri="{FF2B5EF4-FFF2-40B4-BE49-F238E27FC236}">
                <a16:creationId xmlns:a16="http://schemas.microsoft.com/office/drawing/2014/main" id="{A3476DEA-3D42-4CF8-90CA-998A9727EC9E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1663" y="2230438"/>
            <a:ext cx="0" cy="34766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81" name="Line 68">
            <a:extLst>
              <a:ext uri="{FF2B5EF4-FFF2-40B4-BE49-F238E27FC236}">
                <a16:creationId xmlns:a16="http://schemas.microsoft.com/office/drawing/2014/main" id="{BFC4BD5D-ED50-4DCF-9BE3-C87408B994C3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9063" y="2357438"/>
            <a:ext cx="0" cy="22066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82" name="Line 69">
            <a:extLst>
              <a:ext uri="{FF2B5EF4-FFF2-40B4-BE49-F238E27FC236}">
                <a16:creationId xmlns:a16="http://schemas.microsoft.com/office/drawing/2014/main" id="{64EF2F44-45EA-4091-B2E9-24CDFB798D8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1663" y="256857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83" name="Line 71">
            <a:extLst>
              <a:ext uri="{FF2B5EF4-FFF2-40B4-BE49-F238E27FC236}">
                <a16:creationId xmlns:a16="http://schemas.microsoft.com/office/drawing/2014/main" id="{6D6FE89C-B162-400D-A042-68EA794D8F9E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3250" y="32448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84" name="Text Box 72">
            <a:extLst>
              <a:ext uri="{FF2B5EF4-FFF2-40B4-BE49-F238E27FC236}">
                <a16:creationId xmlns:a16="http://schemas.microsoft.com/office/drawing/2014/main" id="{FDF5D32F-5967-4E06-93A2-1919005B4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3690938"/>
            <a:ext cx="840422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b="1">
                <a:latin typeface="Arial" panose="020B0604020202020204" pitchFamily="34" charset="0"/>
              </a:rPr>
              <a:t>Fosforilación</a:t>
            </a:r>
          </a:p>
          <a:p>
            <a:pPr algn="ctr">
              <a:lnSpc>
                <a:spcPct val="90000"/>
              </a:lnSpc>
            </a:pPr>
            <a:r>
              <a:rPr lang="en-US" altLang="en-US" b="1">
                <a:latin typeface="Arial" panose="020B0604020202020204" pitchFamily="34" charset="0"/>
              </a:rPr>
              <a:t>(Almacenaje de Energía formando ATP a partir de otras fuentes Químicas)</a:t>
            </a:r>
          </a:p>
        </p:txBody>
      </p:sp>
      <p:sp>
        <p:nvSpPr>
          <p:cNvPr id="147485" name="Line 73">
            <a:extLst>
              <a:ext uri="{FF2B5EF4-FFF2-40B4-BE49-F238E27FC236}">
                <a16:creationId xmlns:a16="http://schemas.microsoft.com/office/drawing/2014/main" id="{1794121E-E07D-4085-AED9-E406D081B84C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3250" y="36004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86" name="Text Box 76">
            <a:extLst>
              <a:ext uri="{FF2B5EF4-FFF2-40B4-BE49-F238E27FC236}">
                <a16:creationId xmlns:a16="http://schemas.microsoft.com/office/drawing/2014/main" id="{BECCFF54-5033-4E86-8EDA-728100B45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6013" y="4503738"/>
            <a:ext cx="3803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latin typeface="Arial" panose="020B0604020202020204" pitchFamily="34" charset="0"/>
              </a:rPr>
              <a:t>(ADP + Pi + </a:t>
            </a:r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</a:rPr>
              <a:t>Energía</a:t>
            </a:r>
            <a:r>
              <a:rPr lang="en-US" altLang="en-US" b="1">
                <a:latin typeface="Arial" panose="020B0604020202020204" pitchFamily="34" charset="0"/>
              </a:rPr>
              <a:t>               ATP)</a:t>
            </a:r>
          </a:p>
        </p:txBody>
      </p:sp>
      <p:sp>
        <p:nvSpPr>
          <p:cNvPr id="147487" name="Line 77">
            <a:extLst>
              <a:ext uri="{FF2B5EF4-FFF2-40B4-BE49-F238E27FC236}">
                <a16:creationId xmlns:a16="http://schemas.microsoft.com/office/drawing/2014/main" id="{F8261560-3E9D-42EA-8C69-8651DC76006E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1688" y="4718050"/>
            <a:ext cx="939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88" name="Text Box 78">
            <a:extLst>
              <a:ext uri="{FF2B5EF4-FFF2-40B4-BE49-F238E27FC236}">
                <a16:creationId xmlns:a16="http://schemas.microsoft.com/office/drawing/2014/main" id="{DA9C4DF2-D54E-44C1-95ED-B7B3AE991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7088" y="4424363"/>
            <a:ext cx="908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ATPasa</a:t>
            </a:r>
          </a:p>
        </p:txBody>
      </p:sp>
      <p:sp>
        <p:nvSpPr>
          <p:cNvPr id="147489" name="Line 80">
            <a:extLst>
              <a:ext uri="{FF2B5EF4-FFF2-40B4-BE49-F238E27FC236}">
                <a16:creationId xmlns:a16="http://schemas.microsoft.com/office/drawing/2014/main" id="{103B46E5-AC11-48FD-A373-9423A957FB77}"/>
              </a:ext>
            </a:extLst>
          </p:cNvPr>
          <p:cNvSpPr>
            <a:spLocks noChangeShapeType="1"/>
          </p:cNvSpPr>
          <p:nvPr/>
        </p:nvSpPr>
        <p:spPr bwMode="auto">
          <a:xfrm>
            <a:off x="4406900" y="5540375"/>
            <a:ext cx="0" cy="3317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90" name="Text Box 81">
            <a:extLst>
              <a:ext uri="{FF2B5EF4-FFF2-40B4-BE49-F238E27FC236}">
                <a16:creationId xmlns:a16="http://schemas.microsoft.com/office/drawing/2014/main" id="{B08BBB08-BA14-4760-BAC5-4F0224388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4675" y="5503863"/>
            <a:ext cx="3997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(Rompe/Degrada (Catabolismo/Exergónico)</a:t>
            </a:r>
          </a:p>
        </p:txBody>
      </p:sp>
      <p:sp>
        <p:nvSpPr>
          <p:cNvPr id="147491" name="Text Box 82">
            <a:extLst>
              <a:ext uri="{FF2B5EF4-FFF2-40B4-BE49-F238E27FC236}">
                <a16:creationId xmlns:a16="http://schemas.microsoft.com/office/drawing/2014/main" id="{F21ED0AA-B317-4C5E-9F2D-B2A2A525C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6013" y="5773738"/>
            <a:ext cx="3803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latin typeface="Arial" panose="020B0604020202020204" pitchFamily="34" charset="0"/>
              </a:rPr>
              <a:t>(ADP + Pi + </a:t>
            </a:r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</a:rPr>
              <a:t>Energía</a:t>
            </a:r>
            <a:r>
              <a:rPr lang="en-US" altLang="en-US" b="1">
                <a:latin typeface="Arial" panose="020B0604020202020204" pitchFamily="34" charset="0"/>
              </a:rPr>
              <a:t>               ATP)</a:t>
            </a:r>
          </a:p>
        </p:txBody>
      </p:sp>
      <p:sp>
        <p:nvSpPr>
          <p:cNvPr id="147492" name="Line 83">
            <a:extLst>
              <a:ext uri="{FF2B5EF4-FFF2-40B4-BE49-F238E27FC236}">
                <a16:creationId xmlns:a16="http://schemas.microsoft.com/office/drawing/2014/main" id="{42B46144-6DA7-4D65-B0F5-4AABC8E5F8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1688" y="5988050"/>
            <a:ext cx="939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93" name="Text Box 84">
            <a:extLst>
              <a:ext uri="{FF2B5EF4-FFF2-40B4-BE49-F238E27FC236}">
                <a16:creationId xmlns:a16="http://schemas.microsoft.com/office/drawing/2014/main" id="{E95C562C-E97A-4969-ADF0-F9C458881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0588" y="5719763"/>
            <a:ext cx="908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ATPasa</a:t>
            </a:r>
          </a:p>
        </p:txBody>
      </p:sp>
      <p:sp>
        <p:nvSpPr>
          <p:cNvPr id="147494" name="Text Box 85">
            <a:extLst>
              <a:ext uri="{FF2B5EF4-FFF2-40B4-BE49-F238E27FC236}">
                <a16:creationId xmlns:a16="http://schemas.microsoft.com/office/drawing/2014/main" id="{DE677BDE-4527-432E-BBF1-03D789BF7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4413" y="6154738"/>
            <a:ext cx="1644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b="1">
                <a:latin typeface="Arial" panose="020B0604020202020204" pitchFamily="34" charset="0"/>
              </a:rPr>
              <a:t>Energía Libre</a:t>
            </a:r>
          </a:p>
        </p:txBody>
      </p:sp>
      <p:sp>
        <p:nvSpPr>
          <p:cNvPr id="147495" name="Line 86">
            <a:extLst>
              <a:ext uri="{FF2B5EF4-FFF2-40B4-BE49-F238E27FC236}">
                <a16:creationId xmlns:a16="http://schemas.microsoft.com/office/drawing/2014/main" id="{7CC6633C-E34A-4698-A2CA-7D9F69B05AF5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3250" y="60769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96" name="Line 87">
            <a:extLst>
              <a:ext uri="{FF2B5EF4-FFF2-40B4-BE49-F238E27FC236}">
                <a16:creationId xmlns:a16="http://schemas.microsoft.com/office/drawing/2014/main" id="{C8401894-FC58-4BAF-A2F3-5C21AC365C52}"/>
              </a:ext>
            </a:extLst>
          </p:cNvPr>
          <p:cNvSpPr>
            <a:spLocks noChangeShapeType="1"/>
          </p:cNvSpPr>
          <p:nvPr/>
        </p:nvSpPr>
        <p:spPr bwMode="auto">
          <a:xfrm>
            <a:off x="4438650" y="8953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97" name="Line 88">
            <a:extLst>
              <a:ext uri="{FF2B5EF4-FFF2-40B4-BE49-F238E27FC236}">
                <a16:creationId xmlns:a16="http://schemas.microsoft.com/office/drawing/2014/main" id="{5F893C60-8356-4761-81D6-F2C0B1AC053A}"/>
              </a:ext>
            </a:extLst>
          </p:cNvPr>
          <p:cNvSpPr>
            <a:spLocks noChangeShapeType="1"/>
          </p:cNvSpPr>
          <p:nvPr/>
        </p:nvSpPr>
        <p:spPr bwMode="auto">
          <a:xfrm>
            <a:off x="4438650" y="5270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98" name="Freeform 89">
            <a:extLst>
              <a:ext uri="{FF2B5EF4-FFF2-40B4-BE49-F238E27FC236}">
                <a16:creationId xmlns:a16="http://schemas.microsoft.com/office/drawing/2014/main" id="{627C2221-1D7B-4256-97EC-A1457EA67A3D}"/>
              </a:ext>
            </a:extLst>
          </p:cNvPr>
          <p:cNvSpPr>
            <a:spLocks/>
          </p:cNvSpPr>
          <p:nvPr/>
        </p:nvSpPr>
        <p:spPr bwMode="auto">
          <a:xfrm rot="5400000" flipV="1">
            <a:off x="5680869" y="683419"/>
            <a:ext cx="227013" cy="122872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99" name="Text Box 90">
            <a:extLst>
              <a:ext uri="{FF2B5EF4-FFF2-40B4-BE49-F238E27FC236}">
                <a16:creationId xmlns:a16="http://schemas.microsoft.com/office/drawing/2014/main" id="{94296310-1919-4D8A-B002-8F53DF36F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9463" y="6548438"/>
            <a:ext cx="21510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600" b="1">
                <a:latin typeface="Arial Black" panose="020B0A04020102020204" pitchFamily="34" charset="0"/>
              </a:rPr>
              <a:t>Trabajo Biológico</a:t>
            </a:r>
          </a:p>
        </p:txBody>
      </p:sp>
      <p:sp>
        <p:nvSpPr>
          <p:cNvPr id="147500" name="Line 91">
            <a:extLst>
              <a:ext uri="{FF2B5EF4-FFF2-40B4-BE49-F238E27FC236}">
                <a16:creationId xmlns:a16="http://schemas.microsoft.com/office/drawing/2014/main" id="{2B78FD6B-502A-4E24-90EA-A38E6E7D6FE2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3250" y="64452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01" name="Text Box 78">
            <a:extLst>
              <a:ext uri="{FF2B5EF4-FFF2-40B4-BE49-F238E27FC236}">
                <a16:creationId xmlns:a16="http://schemas.microsoft.com/office/drawing/2014/main" id="{1056E3FC-7C4E-4EBC-9D79-2606C0B29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100263"/>
            <a:ext cx="1371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(Fosfagénico)</a:t>
            </a:r>
          </a:p>
        </p:txBody>
      </p:sp>
      <p:sp>
        <p:nvSpPr>
          <p:cNvPr id="147502" name="Line 68">
            <a:extLst>
              <a:ext uri="{FF2B5EF4-FFF2-40B4-BE49-F238E27FC236}">
                <a16:creationId xmlns:a16="http://schemas.microsoft.com/office/drawing/2014/main" id="{592609FD-5CEC-4EBC-865A-45BC048F097F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4363" y="2370138"/>
            <a:ext cx="0" cy="22066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03" name="Text Box 81">
            <a:extLst>
              <a:ext uri="{FF2B5EF4-FFF2-40B4-BE49-F238E27FC236}">
                <a16:creationId xmlns:a16="http://schemas.microsoft.com/office/drawing/2014/main" id="{62478AB2-FB55-4C64-8A62-31014461C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4675" y="4208463"/>
            <a:ext cx="44672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(Une/Forma/Sintetiza (Anabolismo/Endergónico)</a:t>
            </a:r>
          </a:p>
        </p:txBody>
      </p:sp>
      <p:sp>
        <p:nvSpPr>
          <p:cNvPr id="147504" name="Line 80">
            <a:extLst>
              <a:ext uri="{FF2B5EF4-FFF2-40B4-BE49-F238E27FC236}">
                <a16:creationId xmlns:a16="http://schemas.microsoft.com/office/drawing/2014/main" id="{3E2D30E3-A5F4-44E9-A241-D4F9CDD5CD60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4232275"/>
            <a:ext cx="0" cy="3317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05" name="Rectangle 60">
            <a:extLst>
              <a:ext uri="{FF2B5EF4-FFF2-40B4-BE49-F238E27FC236}">
                <a16:creationId xmlns:a16="http://schemas.microsoft.com/office/drawing/2014/main" id="{A7D0D554-E58E-45EF-A9E4-0F27A740B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241800"/>
            <a:ext cx="6261100" cy="622300"/>
          </a:xfrm>
          <a:prstGeom prst="rect">
            <a:avLst/>
          </a:prstGeom>
          <a:noFill/>
          <a:ln w="2857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147506" name="Text Box 12">
            <a:extLst>
              <a:ext uri="{FF2B5EF4-FFF2-40B4-BE49-F238E27FC236}">
                <a16:creationId xmlns:a16="http://schemas.microsoft.com/office/drawing/2014/main" id="{CFD30A8B-573A-4BD5-9F01-A8500D004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" y="4300538"/>
            <a:ext cx="2514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en-US" altLang="en-US" b="1">
                <a:solidFill>
                  <a:srgbClr val="3333FF"/>
                </a:solidFill>
                <a:latin typeface="Arial" panose="020B0604020202020204" pitchFamily="34" charset="0"/>
              </a:rPr>
              <a:t>Reacción Acoplada</a:t>
            </a:r>
          </a:p>
        </p:txBody>
      </p:sp>
      <p:sp>
        <p:nvSpPr>
          <p:cNvPr id="111" name="Text Box 44">
            <a:extLst>
              <a:ext uri="{FF2B5EF4-FFF2-40B4-BE49-F238E27FC236}">
                <a16:creationId xmlns:a16="http://schemas.microsoft.com/office/drawing/2014/main" id="{FB0C931C-4530-4CDF-B91F-376569EF3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14888"/>
            <a:ext cx="28956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5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(COMIDA: CHO, </a:t>
            </a:r>
            <a:r>
              <a:rPr lang="en-US" sz="15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Grasas</a:t>
            </a:r>
            <a:r>
              <a:rPr lang="en-US" sz="15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, PRO</a:t>
            </a:r>
          </a:p>
        </p:txBody>
      </p:sp>
      <p:sp>
        <p:nvSpPr>
          <p:cNvPr id="147508" name="Line 91">
            <a:extLst>
              <a:ext uri="{FF2B5EF4-FFF2-40B4-BE49-F238E27FC236}">
                <a16:creationId xmlns:a16="http://schemas.microsoft.com/office/drawing/2014/main" id="{6B93364D-2E7E-49CC-9E2D-469BF21A84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73200" y="4787900"/>
            <a:ext cx="2578100" cy="279400"/>
          </a:xfrm>
          <a:prstGeom prst="line">
            <a:avLst/>
          </a:prstGeom>
          <a:noFill/>
          <a:ln w="50800">
            <a:solidFill>
              <a:srgbClr val="FF0000">
                <a:alpha val="52940"/>
              </a:srgbClr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09" name="Text Box 81">
            <a:extLst>
              <a:ext uri="{FF2B5EF4-FFF2-40B4-BE49-F238E27FC236}">
                <a16:creationId xmlns:a16="http://schemas.microsoft.com/office/drawing/2014/main" id="{D964C159-EBDA-4EE0-BFD5-F6273AFFB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" y="4716463"/>
            <a:ext cx="1520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(Catabolismo)</a:t>
            </a:r>
          </a:p>
        </p:txBody>
      </p:sp>
      <p:sp>
        <p:nvSpPr>
          <p:cNvPr id="147510" name="Line 77">
            <a:extLst>
              <a:ext uri="{FF2B5EF4-FFF2-40B4-BE49-F238E27FC236}">
                <a16:creationId xmlns:a16="http://schemas.microsoft.com/office/drawing/2014/main" id="{E048F0FD-7E8E-49C6-B284-8AC611CE28EC}"/>
              </a:ext>
            </a:extLst>
          </p:cNvPr>
          <p:cNvSpPr>
            <a:spLocks noChangeShapeType="1"/>
          </p:cNvSpPr>
          <p:nvPr/>
        </p:nvSpPr>
        <p:spPr bwMode="auto">
          <a:xfrm>
            <a:off x="5373688" y="6737350"/>
            <a:ext cx="939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11" name="Text Box 81">
            <a:extLst>
              <a:ext uri="{FF2B5EF4-FFF2-40B4-BE49-F238E27FC236}">
                <a16:creationId xmlns:a16="http://schemas.microsoft.com/office/drawing/2014/main" id="{ED221264-DDE9-4106-9A9E-4C1D3C35A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9075" y="6430963"/>
            <a:ext cx="10255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(Ejemplo)</a:t>
            </a:r>
          </a:p>
        </p:txBody>
      </p:sp>
      <p:sp>
        <p:nvSpPr>
          <p:cNvPr id="147512" name="Text Box 90">
            <a:extLst>
              <a:ext uri="{FF2B5EF4-FFF2-40B4-BE49-F238E27FC236}">
                <a16:creationId xmlns:a16="http://schemas.microsoft.com/office/drawing/2014/main" id="{C368B496-C0B5-4D04-88E6-CC34E692D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2363" y="6523038"/>
            <a:ext cx="23383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600" b="1" i="1">
                <a:latin typeface="Arial" panose="020B0604020202020204" pitchFamily="34" charset="0"/>
              </a:rPr>
              <a:t>Contracción Muscular</a:t>
            </a:r>
          </a:p>
        </p:txBody>
      </p:sp>
      <p:sp>
        <p:nvSpPr>
          <p:cNvPr id="147513" name="Line 77">
            <a:extLst>
              <a:ext uri="{FF2B5EF4-FFF2-40B4-BE49-F238E27FC236}">
                <a16:creationId xmlns:a16="http://schemas.microsoft.com/office/drawing/2014/main" id="{9087AAE1-04D3-4BAA-95CC-9438B7C9029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46200" y="6350000"/>
            <a:ext cx="2286000" cy="330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514" name="Text Box 81">
            <a:extLst>
              <a:ext uri="{FF2B5EF4-FFF2-40B4-BE49-F238E27FC236}">
                <a16:creationId xmlns:a16="http://schemas.microsoft.com/office/drawing/2014/main" id="{1234F0F7-1955-42D5-B7F6-0239B4493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800" y="6151563"/>
            <a:ext cx="1828800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(también se puede)</a:t>
            </a:r>
          </a:p>
        </p:txBody>
      </p:sp>
      <p:sp>
        <p:nvSpPr>
          <p:cNvPr id="119" name="Text Box 90">
            <a:extLst>
              <a:ext uri="{FF2B5EF4-FFF2-40B4-BE49-F238E27FC236}">
                <a16:creationId xmlns:a16="http://schemas.microsoft.com/office/drawing/2014/main" id="{71ECBC3C-BDCC-4497-A4D7-030DAFEF5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24600"/>
            <a:ext cx="1473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Reciclar</a:t>
            </a:r>
            <a:r>
              <a:rPr lang="en-US" sz="16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16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para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formar</a:t>
            </a:r>
            <a:r>
              <a:rPr lang="en-US" sz="16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ATP</a:t>
            </a:r>
          </a:p>
        </p:txBody>
      </p:sp>
      <p:sp>
        <p:nvSpPr>
          <p:cNvPr id="147516" name="Text Box 81">
            <a:extLst>
              <a:ext uri="{FF2B5EF4-FFF2-40B4-BE49-F238E27FC236}">
                <a16:creationId xmlns:a16="http://schemas.microsoft.com/office/drawing/2014/main" id="{3DCC76B5-0E75-43FB-AD7B-E14EDE895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1975" y="4818063"/>
            <a:ext cx="1444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(Se Crea ATP)</a:t>
            </a:r>
          </a:p>
        </p:txBody>
      </p:sp>
      <p:sp>
        <p:nvSpPr>
          <p:cNvPr id="147517" name="Line 80">
            <a:extLst>
              <a:ext uri="{FF2B5EF4-FFF2-40B4-BE49-F238E27FC236}">
                <a16:creationId xmlns:a16="http://schemas.microsoft.com/office/drawing/2014/main" id="{ABE191EF-5205-4A24-B606-CFEDAD7779EF}"/>
              </a:ext>
            </a:extLst>
          </p:cNvPr>
          <p:cNvSpPr>
            <a:spLocks noChangeShapeType="1"/>
          </p:cNvSpPr>
          <p:nvPr/>
        </p:nvSpPr>
        <p:spPr bwMode="auto">
          <a:xfrm>
            <a:off x="4406900" y="4841875"/>
            <a:ext cx="0" cy="3317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>
            <a:extLst>
              <a:ext uri="{FF2B5EF4-FFF2-40B4-BE49-F238E27FC236}">
                <a16:creationId xmlns:a16="http://schemas.microsoft.com/office/drawing/2014/main" id="{E85372E8-6867-4180-8E67-8911D4083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39700"/>
            <a:ext cx="73152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FUENTES DE ATP</a:t>
            </a:r>
          </a:p>
        </p:txBody>
      </p:sp>
      <p:sp>
        <p:nvSpPr>
          <p:cNvPr id="149507" name="Freeform 3">
            <a:extLst>
              <a:ext uri="{FF2B5EF4-FFF2-40B4-BE49-F238E27FC236}">
                <a16:creationId xmlns:a16="http://schemas.microsoft.com/office/drawing/2014/main" id="{3B743E41-938F-41A4-9C80-FE5B9D165814}"/>
              </a:ext>
            </a:extLst>
          </p:cNvPr>
          <p:cNvSpPr>
            <a:spLocks/>
          </p:cNvSpPr>
          <p:nvPr/>
        </p:nvSpPr>
        <p:spPr bwMode="auto">
          <a:xfrm>
            <a:off x="1676400" y="825500"/>
            <a:ext cx="1066800" cy="3048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08" name="Rectangle 4">
            <a:extLst>
              <a:ext uri="{FF2B5EF4-FFF2-40B4-BE49-F238E27FC236}">
                <a16:creationId xmlns:a16="http://schemas.microsoft.com/office/drawing/2014/main" id="{473193B9-B0A1-46FA-81E7-ACDC87612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673100"/>
            <a:ext cx="4038600" cy="381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PRODUCCIÓN ANAERÓBICA</a:t>
            </a:r>
          </a:p>
        </p:txBody>
      </p:sp>
      <p:sp>
        <p:nvSpPr>
          <p:cNvPr id="149509" name="Rectangle 5">
            <a:extLst>
              <a:ext uri="{FF2B5EF4-FFF2-40B4-BE49-F238E27FC236}">
                <a16:creationId xmlns:a16="http://schemas.microsoft.com/office/drawing/2014/main" id="{EC7EE9DF-2E57-4E26-AB78-D2F222118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977900"/>
            <a:ext cx="2767013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Sistema de ATP-PCr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(Fosfágeno)</a:t>
            </a:r>
          </a:p>
        </p:txBody>
      </p:sp>
      <p:sp>
        <p:nvSpPr>
          <p:cNvPr id="149510" name="Line 6">
            <a:extLst>
              <a:ext uri="{FF2B5EF4-FFF2-40B4-BE49-F238E27FC236}">
                <a16:creationId xmlns:a16="http://schemas.microsoft.com/office/drawing/2014/main" id="{F8BDE4F1-C1E9-4ADE-950D-D065C31D755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4445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11" name="Rectangle 7">
            <a:extLst>
              <a:ext uri="{FF2B5EF4-FFF2-40B4-BE49-F238E27FC236}">
                <a16:creationId xmlns:a16="http://schemas.microsoft.com/office/drawing/2014/main" id="{EBFE1D3E-706E-437D-836A-09115CD44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816100"/>
            <a:ext cx="2667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100" b="1">
                <a:latin typeface="Times New Roman" panose="02020603050405020304" pitchFamily="18" charset="0"/>
              </a:rPr>
              <a:t>Fosfocreatina (PC)</a:t>
            </a:r>
          </a:p>
        </p:txBody>
      </p:sp>
      <p:sp>
        <p:nvSpPr>
          <p:cNvPr id="149512" name="Rectangle 8">
            <a:extLst>
              <a:ext uri="{FF2B5EF4-FFF2-40B4-BE49-F238E27FC236}">
                <a16:creationId xmlns:a16="http://schemas.microsoft.com/office/drawing/2014/main" id="{4987A92C-520F-448F-AA34-BEE0C2306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349500"/>
            <a:ext cx="3429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100" b="1">
                <a:latin typeface="Times New Roman" panose="02020603050405020304" pitchFamily="18" charset="0"/>
              </a:rPr>
              <a:t>Donación de Pi </a:t>
            </a:r>
            <a:r>
              <a:rPr lang="en-US" altLang="en-US" sz="2100" b="1">
                <a:latin typeface="Arial" panose="020B0604020202020204" pitchFamily="34" charset="0"/>
              </a:rPr>
              <a:t>+</a:t>
            </a:r>
            <a:r>
              <a:rPr lang="en-US" altLang="en-US" sz="2100" b="1">
                <a:latin typeface="Times New Roman" panose="02020603050405020304" pitchFamily="18" charset="0"/>
              </a:rPr>
              <a:t> Energía</a:t>
            </a:r>
          </a:p>
        </p:txBody>
      </p:sp>
      <p:sp>
        <p:nvSpPr>
          <p:cNvPr id="149513" name="Rectangle 9">
            <a:extLst>
              <a:ext uri="{FF2B5EF4-FFF2-40B4-BE49-F238E27FC236}">
                <a16:creationId xmlns:a16="http://schemas.microsoft.com/office/drawing/2014/main" id="{245471F3-7D05-4701-A027-2EE8D0AF5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959100"/>
            <a:ext cx="304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149514" name="Rectangle 10">
            <a:extLst>
              <a:ext uri="{FF2B5EF4-FFF2-40B4-BE49-F238E27FC236}">
                <a16:creationId xmlns:a16="http://schemas.microsoft.com/office/drawing/2014/main" id="{8E27BB24-35F3-4656-A849-FC94942E9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263900"/>
            <a:ext cx="762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ADP</a:t>
            </a:r>
          </a:p>
        </p:txBody>
      </p:sp>
      <p:sp>
        <p:nvSpPr>
          <p:cNvPr id="149515" name="Rectangle 11">
            <a:extLst>
              <a:ext uri="{FF2B5EF4-FFF2-40B4-BE49-F238E27FC236}">
                <a16:creationId xmlns:a16="http://schemas.microsoft.com/office/drawing/2014/main" id="{38420DBE-451B-4EC6-A6D2-73B9512E1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73500"/>
            <a:ext cx="762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ATP</a:t>
            </a:r>
          </a:p>
        </p:txBody>
      </p:sp>
      <p:sp>
        <p:nvSpPr>
          <p:cNvPr id="149516" name="Rectangle 12">
            <a:extLst>
              <a:ext uri="{FF2B5EF4-FFF2-40B4-BE49-F238E27FC236}">
                <a16:creationId xmlns:a16="http://schemas.microsoft.com/office/drawing/2014/main" id="{87715EC1-2ECD-48D6-B10E-A17786689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940300"/>
            <a:ext cx="152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b="1">
                <a:latin typeface="Arial" panose="020B0604020202020204" pitchFamily="34" charset="0"/>
              </a:rPr>
              <a:t>PC + ADP</a:t>
            </a:r>
          </a:p>
        </p:txBody>
      </p:sp>
      <p:sp>
        <p:nvSpPr>
          <p:cNvPr id="149517" name="Line 13">
            <a:extLst>
              <a:ext uri="{FF2B5EF4-FFF2-40B4-BE49-F238E27FC236}">
                <a16:creationId xmlns:a16="http://schemas.microsoft.com/office/drawing/2014/main" id="{B979F70B-C7B4-4E1A-93EF-EEDA0A2E536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5245100"/>
            <a:ext cx="1447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18" name="Rectangle 14">
            <a:extLst>
              <a:ext uri="{FF2B5EF4-FFF2-40B4-BE49-F238E27FC236}">
                <a16:creationId xmlns:a16="http://schemas.microsoft.com/office/drawing/2014/main" id="{1C2D38BE-FDD5-4EAC-B0C2-B10D6DF9A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4940300"/>
            <a:ext cx="1295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latin typeface="Arial" panose="020B0604020202020204" pitchFamily="34" charset="0"/>
              </a:rPr>
              <a:t>ATP  +  C</a:t>
            </a:r>
          </a:p>
        </p:txBody>
      </p:sp>
      <p:sp>
        <p:nvSpPr>
          <p:cNvPr id="620559" name="Rectangle 15">
            <a:extLst>
              <a:ext uri="{FF2B5EF4-FFF2-40B4-BE49-F238E27FC236}">
                <a16:creationId xmlns:a16="http://schemas.microsoft.com/office/drawing/2014/main" id="{898FC84A-CAF2-450F-BD6C-F19E2E362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4635500"/>
            <a:ext cx="1447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1800" i="0">
                <a:effectLst>
                  <a:outerShdw blurRad="38100" dist="38100" dir="2700000" algn="tl">
                    <a:srgbClr val="C0C0C0"/>
                  </a:outerShdw>
                </a:effectLst>
              </a:rPr>
              <a:t>Creatina</a:t>
            </a:r>
          </a:p>
          <a:p>
            <a:pPr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1800" i="0">
                <a:effectLst>
                  <a:outerShdw blurRad="38100" dist="38100" dir="2700000" algn="tl">
                    <a:srgbClr val="C0C0C0"/>
                  </a:outerShdw>
                </a:effectLst>
              </a:rPr>
              <a:t>Fosfocinasa</a:t>
            </a:r>
            <a:endParaRPr lang="en-US" altLang="en-US" sz="1700" i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9520" name="Rectangle 16">
            <a:extLst>
              <a:ext uri="{FF2B5EF4-FFF2-40B4-BE49-F238E27FC236}">
                <a16:creationId xmlns:a16="http://schemas.microsoft.com/office/drawing/2014/main" id="{451EEC99-1D3C-4FC3-BB6D-12A2497CE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1054100"/>
            <a:ext cx="3429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Glucólisis Anaeróbica</a:t>
            </a:r>
          </a:p>
        </p:txBody>
      </p:sp>
      <p:sp>
        <p:nvSpPr>
          <p:cNvPr id="149521" name="Rectangle 17">
            <a:extLst>
              <a:ext uri="{FF2B5EF4-FFF2-40B4-BE49-F238E27FC236}">
                <a16:creationId xmlns:a16="http://schemas.microsoft.com/office/drawing/2014/main" id="{4E00234E-DEC3-4C8F-BE25-F1D45660D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1587500"/>
            <a:ext cx="3048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2100" b="1">
                <a:latin typeface="Times New Roman" panose="02020603050405020304" pitchFamily="18" charset="0"/>
              </a:rPr>
              <a:t>Degradación de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2100" b="1">
                <a:latin typeface="Times New Roman" panose="02020603050405020304" pitchFamily="18" charset="0"/>
              </a:rPr>
              <a:t>Glucosa o Glucógeno</a:t>
            </a:r>
          </a:p>
        </p:txBody>
      </p:sp>
      <p:sp>
        <p:nvSpPr>
          <p:cNvPr id="149522" name="Rectangle 18">
            <a:extLst>
              <a:ext uri="{FF2B5EF4-FFF2-40B4-BE49-F238E27FC236}">
                <a16:creationId xmlns:a16="http://schemas.microsoft.com/office/drawing/2014/main" id="{9B3CA341-2B14-4FB7-A5F8-AEE353C0E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2349500"/>
            <a:ext cx="1828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100" b="1">
                <a:latin typeface="Times New Roman" panose="02020603050405020304" pitchFamily="18" charset="0"/>
              </a:rPr>
              <a:t>Producto</a:t>
            </a:r>
          </a:p>
        </p:txBody>
      </p:sp>
      <p:sp>
        <p:nvSpPr>
          <p:cNvPr id="149523" name="Rectangle 19">
            <a:extLst>
              <a:ext uri="{FF2B5EF4-FFF2-40B4-BE49-F238E27FC236}">
                <a16:creationId xmlns:a16="http://schemas.microsoft.com/office/drawing/2014/main" id="{8C242B79-8EA2-4DCC-9EA0-FD90461B8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2882900"/>
            <a:ext cx="2743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100" b="1" i="1">
                <a:latin typeface="Times New Roman" panose="02020603050405020304" pitchFamily="18" charset="0"/>
              </a:rPr>
              <a:t>2 Mol Ácido Pirúvico</a:t>
            </a:r>
          </a:p>
        </p:txBody>
      </p:sp>
      <p:sp>
        <p:nvSpPr>
          <p:cNvPr id="149524" name="Rectangle 20">
            <a:extLst>
              <a:ext uri="{FF2B5EF4-FFF2-40B4-BE49-F238E27FC236}">
                <a16:creationId xmlns:a16="http://schemas.microsoft.com/office/drawing/2014/main" id="{5F6250DA-5E76-44F8-9845-19493F735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416300"/>
            <a:ext cx="2743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100" b="1">
                <a:latin typeface="Times New Roman" panose="02020603050405020304" pitchFamily="18" charset="0"/>
              </a:rPr>
              <a:t>Ausencia de Oxígeno</a:t>
            </a:r>
          </a:p>
        </p:txBody>
      </p:sp>
      <p:sp>
        <p:nvSpPr>
          <p:cNvPr id="149525" name="Rectangle 21">
            <a:extLst>
              <a:ext uri="{FF2B5EF4-FFF2-40B4-BE49-F238E27FC236}">
                <a16:creationId xmlns:a16="http://schemas.microsoft.com/office/drawing/2014/main" id="{8416B5C6-1FB6-45DF-80A6-0CF69F5A5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949700"/>
            <a:ext cx="2743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100" b="1" i="1">
                <a:latin typeface="Times New Roman" panose="02020603050405020304" pitchFamily="18" charset="0"/>
              </a:rPr>
              <a:t>2 Mol Ácido Láctico</a:t>
            </a:r>
          </a:p>
        </p:txBody>
      </p:sp>
      <p:sp>
        <p:nvSpPr>
          <p:cNvPr id="149526" name="Rectangle 22">
            <a:extLst>
              <a:ext uri="{FF2B5EF4-FFF2-40B4-BE49-F238E27FC236}">
                <a16:creationId xmlns:a16="http://schemas.microsoft.com/office/drawing/2014/main" id="{715577C5-4DD5-4E87-9288-30E16EA8B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4483100"/>
            <a:ext cx="2895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2100" b="1">
                <a:latin typeface="Times New Roman" panose="02020603050405020304" pitchFamily="18" charset="0"/>
              </a:rPr>
              <a:t>Energía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2100" b="1">
                <a:latin typeface="Times New Roman" panose="02020603050405020304" pitchFamily="18" charset="0"/>
              </a:rPr>
              <a:t>(</a:t>
            </a:r>
            <a:r>
              <a:rPr lang="en-US" altLang="en-US" sz="2100" b="1" i="1">
                <a:latin typeface="Times New Roman" panose="02020603050405020304" pitchFamily="18" charset="0"/>
              </a:rPr>
              <a:t>Reacciones Acopladas</a:t>
            </a:r>
            <a:r>
              <a:rPr lang="en-US" altLang="en-US" sz="2100" b="1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49527" name="Freeform 23">
            <a:extLst>
              <a:ext uri="{FF2B5EF4-FFF2-40B4-BE49-F238E27FC236}">
                <a16:creationId xmlns:a16="http://schemas.microsoft.com/office/drawing/2014/main" id="{87D5D6E1-F36D-471A-98D7-827FA9CF35BF}"/>
              </a:ext>
            </a:extLst>
          </p:cNvPr>
          <p:cNvSpPr>
            <a:spLocks/>
          </p:cNvSpPr>
          <p:nvPr/>
        </p:nvSpPr>
        <p:spPr bwMode="auto">
          <a:xfrm flipH="1">
            <a:off x="6477000" y="825500"/>
            <a:ext cx="685800" cy="3048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28" name="Line 24">
            <a:extLst>
              <a:ext uri="{FF2B5EF4-FFF2-40B4-BE49-F238E27FC236}">
                <a16:creationId xmlns:a16="http://schemas.microsoft.com/office/drawing/2014/main" id="{D2DAF73E-9FC7-4EE0-92FB-0931BC9EE0A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76400" y="15875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29" name="Line 25">
            <a:extLst>
              <a:ext uri="{FF2B5EF4-FFF2-40B4-BE49-F238E27FC236}">
                <a16:creationId xmlns:a16="http://schemas.microsoft.com/office/drawing/2014/main" id="{4AF9583B-F2B3-4FDD-970D-252B53B3ED9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76400" y="21209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30" name="Line 26">
            <a:extLst>
              <a:ext uri="{FF2B5EF4-FFF2-40B4-BE49-F238E27FC236}">
                <a16:creationId xmlns:a16="http://schemas.microsoft.com/office/drawing/2014/main" id="{9EFE870A-9F78-415B-9A73-9CAEA73C53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76400" y="26543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31" name="Line 27">
            <a:extLst>
              <a:ext uri="{FF2B5EF4-FFF2-40B4-BE49-F238E27FC236}">
                <a16:creationId xmlns:a16="http://schemas.microsoft.com/office/drawing/2014/main" id="{1144B4D9-3AA6-4264-8874-295AF8D467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76400" y="35687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32" name="Line 28">
            <a:extLst>
              <a:ext uri="{FF2B5EF4-FFF2-40B4-BE49-F238E27FC236}">
                <a16:creationId xmlns:a16="http://schemas.microsoft.com/office/drawing/2014/main" id="{3EBE0D9A-4BFC-413D-B5C1-155EBBAE67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62800" y="13589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33" name="Line 29">
            <a:extLst>
              <a:ext uri="{FF2B5EF4-FFF2-40B4-BE49-F238E27FC236}">
                <a16:creationId xmlns:a16="http://schemas.microsoft.com/office/drawing/2014/main" id="{894D3C1E-9A85-42B8-B540-566B91BE94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86600" y="21209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34" name="Line 30">
            <a:extLst>
              <a:ext uri="{FF2B5EF4-FFF2-40B4-BE49-F238E27FC236}">
                <a16:creationId xmlns:a16="http://schemas.microsoft.com/office/drawing/2014/main" id="{B65B73CE-E53F-4258-B945-2CC60C27C4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86600" y="26543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35" name="Line 31">
            <a:extLst>
              <a:ext uri="{FF2B5EF4-FFF2-40B4-BE49-F238E27FC236}">
                <a16:creationId xmlns:a16="http://schemas.microsoft.com/office/drawing/2014/main" id="{1579D490-9DCB-4FE3-A171-3323D769535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86600" y="31877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36" name="Line 32">
            <a:extLst>
              <a:ext uri="{FF2B5EF4-FFF2-40B4-BE49-F238E27FC236}">
                <a16:creationId xmlns:a16="http://schemas.microsoft.com/office/drawing/2014/main" id="{F04A8B3E-D9E6-486B-A265-CE703D9FA59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86600" y="37211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37" name="Line 33">
            <a:extLst>
              <a:ext uri="{FF2B5EF4-FFF2-40B4-BE49-F238E27FC236}">
                <a16:creationId xmlns:a16="http://schemas.microsoft.com/office/drawing/2014/main" id="{E91BED7F-CF7D-4AFD-82C5-624AE778479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86600" y="42545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38" name="Line 34">
            <a:extLst>
              <a:ext uri="{FF2B5EF4-FFF2-40B4-BE49-F238E27FC236}">
                <a16:creationId xmlns:a16="http://schemas.microsoft.com/office/drawing/2014/main" id="{8FF82ADE-7B19-4BC9-BF00-D4D502A11C0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86600" y="50165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39" name="Line 35">
            <a:extLst>
              <a:ext uri="{FF2B5EF4-FFF2-40B4-BE49-F238E27FC236}">
                <a16:creationId xmlns:a16="http://schemas.microsoft.com/office/drawing/2014/main" id="{A47CA60B-2AD7-476E-878B-65C70FE32EE0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5473700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40" name="Rectangle 36">
            <a:extLst>
              <a:ext uri="{FF2B5EF4-FFF2-40B4-BE49-F238E27FC236}">
                <a16:creationId xmlns:a16="http://schemas.microsoft.com/office/drawing/2014/main" id="{8DFD6091-5ACD-47AE-90C0-8429E6729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5321300"/>
            <a:ext cx="685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latin typeface="Arial" panose="020B0604020202020204" pitchFamily="34" charset="0"/>
              </a:rPr>
              <a:t>ATP</a:t>
            </a:r>
          </a:p>
        </p:txBody>
      </p:sp>
      <p:sp>
        <p:nvSpPr>
          <p:cNvPr id="149541" name="Line 37">
            <a:extLst>
              <a:ext uri="{FF2B5EF4-FFF2-40B4-BE49-F238E27FC236}">
                <a16:creationId xmlns:a16="http://schemas.microsoft.com/office/drawing/2014/main" id="{4DE8A527-6CC0-464D-BEF2-B2E1811E36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76400" y="42545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42" name="Rectangle 38">
            <a:extLst>
              <a:ext uri="{FF2B5EF4-FFF2-40B4-BE49-F238E27FC236}">
                <a16:creationId xmlns:a16="http://schemas.microsoft.com/office/drawing/2014/main" id="{C52B83F9-1C0B-4625-A5E7-7D7416CD5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321300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latin typeface="Arial" panose="020B0604020202020204" pitchFamily="34" charset="0"/>
              </a:rPr>
              <a:t>Energía + Pi ADP</a:t>
            </a:r>
          </a:p>
        </p:txBody>
      </p:sp>
      <p:sp>
        <p:nvSpPr>
          <p:cNvPr id="149543" name="Rectangle 39">
            <a:extLst>
              <a:ext uri="{FF2B5EF4-FFF2-40B4-BE49-F238E27FC236}">
                <a16:creationId xmlns:a16="http://schemas.microsoft.com/office/drawing/2014/main" id="{657B7A2F-F2A4-4777-B6C4-8FDC5FC7B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5702300"/>
            <a:ext cx="2743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100" b="1">
                <a:latin typeface="Times New Roman" panose="02020603050405020304" pitchFamily="18" charset="0"/>
              </a:rPr>
              <a:t>Ganancia Energético</a:t>
            </a:r>
          </a:p>
        </p:txBody>
      </p:sp>
      <p:sp>
        <p:nvSpPr>
          <p:cNvPr id="149544" name="Line 40">
            <a:extLst>
              <a:ext uri="{FF2B5EF4-FFF2-40B4-BE49-F238E27FC236}">
                <a16:creationId xmlns:a16="http://schemas.microsoft.com/office/drawing/2014/main" id="{5CBBB5C7-31A7-4FD2-8786-6877EC95FED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86600" y="55499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45" name="Rectangle 41">
            <a:extLst>
              <a:ext uri="{FF2B5EF4-FFF2-40B4-BE49-F238E27FC236}">
                <a16:creationId xmlns:a16="http://schemas.microsoft.com/office/drawing/2014/main" id="{3B843EB4-CF75-4FA8-8CA8-8ADD7075F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6235700"/>
            <a:ext cx="1524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100" b="1" i="1">
                <a:latin typeface="Times New Roman" panose="02020603050405020304" pitchFamily="18" charset="0"/>
              </a:rPr>
              <a:t>2 Mol ATP</a:t>
            </a:r>
          </a:p>
        </p:txBody>
      </p:sp>
      <p:sp>
        <p:nvSpPr>
          <p:cNvPr id="149546" name="Rectangle 42">
            <a:extLst>
              <a:ext uri="{FF2B5EF4-FFF2-40B4-BE49-F238E27FC236}">
                <a16:creationId xmlns:a16="http://schemas.microsoft.com/office/drawing/2014/main" id="{E90D61BE-42D6-4D86-AD9E-20FD1FF8F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6235700"/>
            <a:ext cx="2438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100" b="1" i="1">
                <a:latin typeface="Times New Roman" panose="02020603050405020304" pitchFamily="18" charset="0"/>
              </a:rPr>
              <a:t>2 Mol Ácido Láctico</a:t>
            </a:r>
          </a:p>
        </p:txBody>
      </p:sp>
      <p:sp>
        <p:nvSpPr>
          <p:cNvPr id="149547" name="Line 43">
            <a:extLst>
              <a:ext uri="{FF2B5EF4-FFF2-40B4-BE49-F238E27FC236}">
                <a16:creationId xmlns:a16="http://schemas.microsoft.com/office/drawing/2014/main" id="{F5760DB5-B24F-420E-AEC9-F51B32F871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72200" y="60071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48" name="Line 44">
            <a:extLst>
              <a:ext uri="{FF2B5EF4-FFF2-40B4-BE49-F238E27FC236}">
                <a16:creationId xmlns:a16="http://schemas.microsoft.com/office/drawing/2014/main" id="{194A540C-69DA-4899-9D15-9B66B31DB2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48600" y="6007100"/>
            <a:ext cx="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>
            <a:extLst>
              <a:ext uri="{FF2B5EF4-FFF2-40B4-BE49-F238E27FC236}">
                <a16:creationId xmlns:a16="http://schemas.microsoft.com/office/drawing/2014/main" id="{700BFE96-6292-49CD-B16F-D81E098AB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1000"/>
            <a:ext cx="7162800" cy="600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86" name="Rectangle 22">
            <a:extLst>
              <a:ext uri="{FF2B5EF4-FFF2-40B4-BE49-F238E27FC236}">
                <a16:creationId xmlns:a16="http://schemas.microsoft.com/office/drawing/2014/main" id="{6DD22CE6-7C39-4112-9D50-9A1E635CB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" y="982663"/>
            <a:ext cx="7567613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s-P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SISTEMA DE ATP-</a:t>
            </a:r>
            <a:r>
              <a:rPr lang="es-PR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PCr</a:t>
            </a:r>
            <a:endParaRPr lang="es-PR" sz="2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342900" indent="-342900"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(FOSFÁGENO/FOSFAGÉNICO)</a:t>
            </a:r>
          </a:p>
          <a:p>
            <a:pPr marL="342900" indent="-342900"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(3 - 15 </a:t>
            </a:r>
            <a:r>
              <a:rPr lang="en-US" sz="20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seg</a:t>
            </a: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.)</a:t>
            </a:r>
          </a:p>
        </p:txBody>
      </p:sp>
      <p:sp>
        <p:nvSpPr>
          <p:cNvPr id="151555" name="Rectangle 23">
            <a:extLst>
              <a:ext uri="{FF2B5EF4-FFF2-40B4-BE49-F238E27FC236}">
                <a16:creationId xmlns:a16="http://schemas.microsoft.com/office/drawing/2014/main" id="{5247B26B-9E10-43E2-B8B3-03CD312F3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550" y="2127250"/>
            <a:ext cx="3835400" cy="5572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20000"/>
              </a:spcBef>
            </a:pPr>
            <a:r>
              <a:rPr lang="es-PR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Alimentos</a:t>
            </a:r>
          </a:p>
          <a:p>
            <a:pPr algn="ctr">
              <a:lnSpc>
                <a:spcPct val="60000"/>
              </a:lnSpc>
              <a:spcBef>
                <a:spcPct val="20000"/>
              </a:spcBef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(CHO, Grasas, PRO)</a:t>
            </a:r>
            <a:endParaRPr lang="es-PR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1556" name="Text Box 25">
            <a:extLst>
              <a:ext uri="{FF2B5EF4-FFF2-40B4-BE49-F238E27FC236}">
                <a16:creationId xmlns:a16="http://schemas.microsoft.com/office/drawing/2014/main" id="{9DA93D37-CBD3-4389-8764-609201DF1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125" y="4135438"/>
            <a:ext cx="4441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s-PR" altLang="en-US" sz="2000" b="1" i="1">
                <a:solidFill>
                  <a:srgbClr val="000000"/>
                </a:solidFill>
                <a:latin typeface="Verdana" panose="020B0604030504040204" pitchFamily="34" charset="0"/>
              </a:rPr>
              <a:t>Fosfocreatina (PCr)</a:t>
            </a:r>
          </a:p>
        </p:txBody>
      </p:sp>
      <p:sp>
        <p:nvSpPr>
          <p:cNvPr id="190490" name="Text Box 26">
            <a:extLst>
              <a:ext uri="{FF2B5EF4-FFF2-40B4-BE49-F238E27FC236}">
                <a16:creationId xmlns:a16="http://schemas.microsoft.com/office/drawing/2014/main" id="{8C510DB6-DB40-437E-ABCD-BB0102283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8925" y="4851400"/>
            <a:ext cx="29908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Forma</a:t>
            </a:r>
          </a:p>
        </p:txBody>
      </p:sp>
      <p:sp>
        <p:nvSpPr>
          <p:cNvPr id="190494" name="Text Box 30">
            <a:extLst>
              <a:ext uri="{FF2B5EF4-FFF2-40B4-BE49-F238E27FC236}">
                <a16:creationId xmlns:a16="http://schemas.microsoft.com/office/drawing/2014/main" id="{447F542E-97B4-4552-BB41-4BEF6C934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625" y="5438775"/>
            <a:ext cx="4665663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ATP</a:t>
            </a:r>
            <a:endParaRPr lang="es-PR" sz="2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51559" name="Text Box 42">
            <a:extLst>
              <a:ext uri="{FF2B5EF4-FFF2-40B4-BE49-F238E27FC236}">
                <a16:creationId xmlns:a16="http://schemas.microsoft.com/office/drawing/2014/main" id="{229EF45B-6AAD-4945-ADB1-DC9AA8CA2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3713" y="4491038"/>
            <a:ext cx="2533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PR" altLang="en-US" sz="2000" b="1" i="1">
                <a:latin typeface="Times New Roman" panose="02020603050405020304" pitchFamily="18" charset="0"/>
              </a:rPr>
              <a:t>(Catabolismo)</a:t>
            </a:r>
          </a:p>
        </p:txBody>
      </p:sp>
      <p:sp>
        <p:nvSpPr>
          <p:cNvPr id="151560" name="Text Box 42">
            <a:extLst>
              <a:ext uri="{FF2B5EF4-FFF2-40B4-BE49-F238E27FC236}">
                <a16:creationId xmlns:a16="http://schemas.microsoft.com/office/drawing/2014/main" id="{AACB16DD-0277-4D0F-9C40-73FD158E2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6413" y="5049838"/>
            <a:ext cx="2533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PR" altLang="en-US" sz="2000" b="1" i="1">
                <a:latin typeface="Times New Roman" panose="02020603050405020304" pitchFamily="18" charset="0"/>
              </a:rPr>
              <a:t>(Anabolismo)</a:t>
            </a:r>
          </a:p>
        </p:txBody>
      </p:sp>
      <p:sp>
        <p:nvSpPr>
          <p:cNvPr id="151561" name="Text Box 12">
            <a:extLst>
              <a:ext uri="{FF2B5EF4-FFF2-40B4-BE49-F238E27FC236}">
                <a16:creationId xmlns:a16="http://schemas.microsoft.com/office/drawing/2014/main" id="{637CBDF2-53D7-4DA0-9A47-D05C879D1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" y="3365500"/>
            <a:ext cx="1473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en-US" altLang="en-US" sz="2000" b="1">
                <a:solidFill>
                  <a:srgbClr val="3333FF"/>
                </a:solidFill>
                <a:latin typeface="Arial" panose="020B0604020202020204" pitchFamily="34" charset="0"/>
              </a:rPr>
              <a:t>Reacción Acoplada</a:t>
            </a:r>
          </a:p>
        </p:txBody>
      </p:sp>
      <p:sp>
        <p:nvSpPr>
          <p:cNvPr id="151562" name="Rectangle 60">
            <a:extLst>
              <a:ext uri="{FF2B5EF4-FFF2-40B4-BE49-F238E27FC236}">
                <a16:creationId xmlns:a16="http://schemas.microsoft.com/office/drawing/2014/main" id="{04815BB0-FE99-4F2D-9EB2-06F8DED16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7650" y="3103563"/>
            <a:ext cx="7340600" cy="1371600"/>
          </a:xfrm>
          <a:prstGeom prst="rect">
            <a:avLst/>
          </a:prstGeom>
          <a:noFill/>
          <a:ln w="5397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151563" name="Text Box 76">
            <a:extLst>
              <a:ext uri="{FF2B5EF4-FFF2-40B4-BE49-F238E27FC236}">
                <a16:creationId xmlns:a16="http://schemas.microsoft.com/office/drawing/2014/main" id="{3E4ED68A-4F1A-422E-9CFC-B05856737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350" y="3416300"/>
            <a:ext cx="4659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b="1">
                <a:latin typeface="Arial" panose="020B0604020202020204" pitchFamily="34" charset="0"/>
              </a:rPr>
              <a:t>(Creatina + Pi + </a:t>
            </a:r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Energía</a:t>
            </a:r>
            <a:r>
              <a:rPr lang="en-US" altLang="en-US" sz="2000" b="1">
                <a:latin typeface="Arial" panose="020B0604020202020204" pitchFamily="34" charset="0"/>
              </a:rPr>
              <a:t>              PCr)</a:t>
            </a:r>
          </a:p>
        </p:txBody>
      </p:sp>
      <p:sp>
        <p:nvSpPr>
          <p:cNvPr id="151564" name="Text Box 78">
            <a:extLst>
              <a:ext uri="{FF2B5EF4-FFF2-40B4-BE49-F238E27FC236}">
                <a16:creationId xmlns:a16="http://schemas.microsoft.com/office/drawing/2014/main" id="{7E5BFCA5-7A53-42F0-9FF9-3DCF12EA9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4138" y="3349625"/>
            <a:ext cx="908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CK</a:t>
            </a:r>
          </a:p>
        </p:txBody>
      </p:sp>
      <p:sp>
        <p:nvSpPr>
          <p:cNvPr id="151565" name="Line 77">
            <a:extLst>
              <a:ext uri="{FF2B5EF4-FFF2-40B4-BE49-F238E27FC236}">
                <a16:creationId xmlns:a16="http://schemas.microsoft.com/office/drawing/2014/main" id="{00747122-28BA-47F4-AEB1-F1DA2E65DD4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9038" y="3630613"/>
            <a:ext cx="939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566" name="Line 12">
            <a:extLst>
              <a:ext uri="{FF2B5EF4-FFF2-40B4-BE49-F238E27FC236}">
                <a16:creationId xmlns:a16="http://schemas.microsoft.com/office/drawing/2014/main" id="{D40CEFA1-101E-43F1-92C4-9CB4572B5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7688" y="1790700"/>
            <a:ext cx="0" cy="33655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567" name="Line 12">
            <a:extLst>
              <a:ext uri="{FF2B5EF4-FFF2-40B4-BE49-F238E27FC236}">
                <a16:creationId xmlns:a16="http://schemas.microsoft.com/office/drawing/2014/main" id="{5481A2A3-0079-480E-9DFD-A9370AF7012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8788" y="3835400"/>
            <a:ext cx="0" cy="33655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568" name="Text Box 81">
            <a:extLst>
              <a:ext uri="{FF2B5EF4-FFF2-40B4-BE49-F238E27FC236}">
                <a16:creationId xmlns:a16="http://schemas.microsoft.com/office/drawing/2014/main" id="{C05FAB10-5D4A-46DE-A195-153FED662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2925" y="3108325"/>
            <a:ext cx="46704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(Unir/Formar/Sintetizar (Anabolismo/Endergónico)</a:t>
            </a:r>
          </a:p>
        </p:txBody>
      </p:sp>
      <p:sp>
        <p:nvSpPr>
          <p:cNvPr id="151569" name="Text Box 42">
            <a:extLst>
              <a:ext uri="{FF2B5EF4-FFF2-40B4-BE49-F238E27FC236}">
                <a16:creationId xmlns:a16="http://schemas.microsoft.com/office/drawing/2014/main" id="{91222AEC-E393-462C-BFAE-769B5DB79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4513" y="2662238"/>
            <a:ext cx="4084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PR" altLang="en-US" b="1" i="1">
                <a:latin typeface="Times New Roman" panose="02020603050405020304" pitchFamily="18" charset="0"/>
              </a:rPr>
              <a:t>(Catabolismo- Libera </a:t>
            </a:r>
            <a:r>
              <a:rPr lang="es-PR" altLang="en-US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ENERGÍA</a:t>
            </a:r>
            <a:r>
              <a:rPr lang="es-PR" altLang="en-US" b="1" i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s-PR" altLang="en-US" b="1" i="1">
                <a:latin typeface="Times New Roman" panose="02020603050405020304" pitchFamily="18" charset="0"/>
              </a:rPr>
              <a:t>para:)</a:t>
            </a:r>
          </a:p>
        </p:txBody>
      </p:sp>
      <p:sp>
        <p:nvSpPr>
          <p:cNvPr id="151570" name="Line 12">
            <a:extLst>
              <a:ext uri="{FF2B5EF4-FFF2-40B4-BE49-F238E27FC236}">
                <a16:creationId xmlns:a16="http://schemas.microsoft.com/office/drawing/2014/main" id="{5C1BBD44-3475-4006-AA20-370578FF55E6}"/>
              </a:ext>
            </a:extLst>
          </p:cNvPr>
          <p:cNvSpPr>
            <a:spLocks noChangeShapeType="1"/>
          </p:cNvSpPr>
          <p:nvPr/>
        </p:nvSpPr>
        <p:spPr bwMode="auto">
          <a:xfrm>
            <a:off x="4319588" y="2667000"/>
            <a:ext cx="0" cy="33655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571" name="Line 12">
            <a:extLst>
              <a:ext uri="{FF2B5EF4-FFF2-40B4-BE49-F238E27FC236}">
                <a16:creationId xmlns:a16="http://schemas.microsoft.com/office/drawing/2014/main" id="{C169A711-9197-4898-97AC-0A4D06871DA6}"/>
              </a:ext>
            </a:extLst>
          </p:cNvPr>
          <p:cNvSpPr>
            <a:spLocks noChangeShapeType="1"/>
          </p:cNvSpPr>
          <p:nvPr/>
        </p:nvSpPr>
        <p:spPr bwMode="auto">
          <a:xfrm>
            <a:off x="4319588" y="3149600"/>
            <a:ext cx="0" cy="33655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51572" name="Elbow Connector 25">
            <a:extLst>
              <a:ext uri="{FF2B5EF4-FFF2-40B4-BE49-F238E27FC236}">
                <a16:creationId xmlns:a16="http://schemas.microsoft.com/office/drawing/2014/main" id="{3796DC59-BC15-4ABB-A8D9-99ABDFF6B0A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911350" y="3586163"/>
            <a:ext cx="914400" cy="914400"/>
          </a:xfrm>
          <a:prstGeom prst="bentConnector3">
            <a:avLst>
              <a:gd name="adj1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34" name="Down Arrow Callout 33">
            <a:extLst>
              <a:ext uri="{FF2B5EF4-FFF2-40B4-BE49-F238E27FC236}">
                <a16:creationId xmlns:a16="http://schemas.microsoft.com/office/drawing/2014/main" id="{CEA017C3-AB77-4D44-BB46-C926B65BBD70}"/>
              </a:ext>
            </a:extLst>
          </p:cNvPr>
          <p:cNvSpPr/>
          <p:nvPr/>
        </p:nvSpPr>
        <p:spPr bwMode="auto">
          <a:xfrm>
            <a:off x="2076450" y="3471863"/>
            <a:ext cx="4394200" cy="368300"/>
          </a:xfrm>
          <a:prstGeom prst="downArrowCallout">
            <a:avLst>
              <a:gd name="adj1" fmla="val 36971"/>
              <a:gd name="adj2" fmla="val 25000"/>
              <a:gd name="adj3" fmla="val 25000"/>
              <a:gd name="adj4" fmla="val 75000"/>
            </a:avLst>
          </a:prstGeom>
          <a:solidFill>
            <a:schemeClr val="accent1">
              <a:lumMod val="60000"/>
              <a:lumOff val="40000"/>
              <a:alpha val="38000"/>
            </a:schemeClr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PR" sz="1200" b="1" i="1">
              <a:latin typeface="Times New Roman" pitchFamily="18" charset="0"/>
            </a:endParaRPr>
          </a:p>
        </p:txBody>
      </p:sp>
      <p:sp>
        <p:nvSpPr>
          <p:cNvPr id="151574" name="Text Box 90">
            <a:extLst>
              <a:ext uri="{FF2B5EF4-FFF2-40B4-BE49-F238E27FC236}">
                <a16:creationId xmlns:a16="http://schemas.microsoft.com/office/drawing/2014/main" id="{556F6D4E-922D-4C24-BC07-74E3D353A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9013" y="6024563"/>
            <a:ext cx="15541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Arial Black" panose="020B0A04020102020204" pitchFamily="34" charset="0"/>
              </a:rPr>
              <a:t>Contracción</a:t>
            </a:r>
          </a:p>
          <a:p>
            <a:r>
              <a:rPr lang="en-US" altLang="en-US" sz="1600" b="1" i="1">
                <a:latin typeface="Arial Black" panose="020B0A04020102020204" pitchFamily="34" charset="0"/>
              </a:rPr>
              <a:t>Muscular</a:t>
            </a:r>
          </a:p>
        </p:txBody>
      </p:sp>
      <p:sp>
        <p:nvSpPr>
          <p:cNvPr id="151575" name="Line 12">
            <a:extLst>
              <a:ext uri="{FF2B5EF4-FFF2-40B4-BE49-F238E27FC236}">
                <a16:creationId xmlns:a16="http://schemas.microsoft.com/office/drawing/2014/main" id="{7C753BDE-28DB-42A0-8F7C-D5BD43CAE7F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8788" y="5080000"/>
            <a:ext cx="0" cy="33655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576" name="Line 12">
            <a:extLst>
              <a:ext uri="{FF2B5EF4-FFF2-40B4-BE49-F238E27FC236}">
                <a16:creationId xmlns:a16="http://schemas.microsoft.com/office/drawing/2014/main" id="{E0D1BE13-BF1F-4C7D-9D22-9B2D2ACA081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8788" y="4533900"/>
            <a:ext cx="0" cy="33655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577" name="Text Box 42">
            <a:extLst>
              <a:ext uri="{FF2B5EF4-FFF2-40B4-BE49-F238E27FC236}">
                <a16:creationId xmlns:a16="http://schemas.microsoft.com/office/drawing/2014/main" id="{9D63586B-27BA-4C31-8811-721F17FE0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6413" y="5748338"/>
            <a:ext cx="2533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PR" altLang="en-US" sz="2000" b="1" i="1">
                <a:latin typeface="Times New Roman" panose="02020603050405020304" pitchFamily="18" charset="0"/>
              </a:rPr>
              <a:t>(Catabolismo)</a:t>
            </a:r>
          </a:p>
        </p:txBody>
      </p:sp>
      <p:sp>
        <p:nvSpPr>
          <p:cNvPr id="151578" name="Line 12">
            <a:extLst>
              <a:ext uri="{FF2B5EF4-FFF2-40B4-BE49-F238E27FC236}">
                <a16:creationId xmlns:a16="http://schemas.microsoft.com/office/drawing/2014/main" id="{54BA53E6-C13C-4D5E-9DCC-8D2D493122E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1488" y="5791200"/>
            <a:ext cx="0" cy="33655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579" name="Text Box 85">
            <a:extLst>
              <a:ext uri="{FF2B5EF4-FFF2-40B4-BE49-F238E27FC236}">
                <a16:creationId xmlns:a16="http://schemas.microsoft.com/office/drawing/2014/main" id="{75DA1173-567D-4981-A772-3CAE60DB7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5363" y="6172200"/>
            <a:ext cx="1874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>
                <a:solidFill>
                  <a:srgbClr val="FF0000"/>
                </a:solidFill>
                <a:latin typeface="Arial Black" panose="020B0A04020102020204" pitchFamily="34" charset="0"/>
              </a:rPr>
              <a:t>Energía</a:t>
            </a:r>
            <a:r>
              <a:rPr lang="en-US" altLang="en-US">
                <a:latin typeface="Arial Black" panose="020B0A04020102020204" pitchFamily="34" charset="0"/>
              </a:rPr>
              <a:t> Libre</a:t>
            </a:r>
          </a:p>
        </p:txBody>
      </p:sp>
      <p:sp>
        <p:nvSpPr>
          <p:cNvPr id="49" name="Striped Right Arrow 48">
            <a:extLst>
              <a:ext uri="{FF2B5EF4-FFF2-40B4-BE49-F238E27FC236}">
                <a16:creationId xmlns:a16="http://schemas.microsoft.com/office/drawing/2014/main" id="{600848BF-EE61-4D3C-86AB-B0CC07539AE7}"/>
              </a:ext>
            </a:extLst>
          </p:cNvPr>
          <p:cNvSpPr/>
          <p:nvPr/>
        </p:nvSpPr>
        <p:spPr bwMode="auto">
          <a:xfrm>
            <a:off x="5340350" y="6080125"/>
            <a:ext cx="825500" cy="549275"/>
          </a:xfrm>
          <a:prstGeom prst="striped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PR" sz="1200" b="1" i="1">
              <a:latin typeface="Times New Roman" pitchFamily="18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198328FA-8C47-496B-9D8A-4071BF4156F5}"/>
              </a:ext>
            </a:extLst>
          </p:cNvPr>
          <p:cNvSpPr>
            <a:spLocks/>
          </p:cNvSpPr>
          <p:nvPr/>
        </p:nvSpPr>
        <p:spPr bwMode="auto">
          <a:xfrm>
            <a:off x="309563" y="454025"/>
            <a:ext cx="645160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sz="2800" dirty="0">
                <a:solidFill>
                  <a:srgbClr val="5324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VÍA ANAERÓBICA DEL ATP: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22DC2FD-5CF4-4D76-AE43-BD4B1DF48B0B}"/>
              </a:ext>
            </a:extLst>
          </p:cNvPr>
          <p:cNvSpPr>
            <a:spLocks/>
          </p:cNvSpPr>
          <p:nvPr/>
        </p:nvSpPr>
        <p:spPr bwMode="auto">
          <a:xfrm>
            <a:off x="6061075" y="501650"/>
            <a:ext cx="2020888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sz="2800" i="1" dirty="0">
                <a:solidFill>
                  <a:srgbClr val="BC1E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ATP-</a:t>
            </a:r>
            <a:r>
              <a:rPr lang="es-PR" altLang="es-PR" sz="2800" i="1" dirty="0" err="1">
                <a:solidFill>
                  <a:srgbClr val="BC1E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PCr</a:t>
            </a:r>
            <a:endParaRPr lang="es-PR" altLang="es-PR" sz="2800" i="1" dirty="0">
              <a:solidFill>
                <a:srgbClr val="BC1E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2" name="Title 5">
            <a:extLst>
              <a:ext uri="{FF2B5EF4-FFF2-40B4-BE49-F238E27FC236}">
                <a16:creationId xmlns:a16="http://schemas.microsoft.com/office/drawing/2014/main" id="{3135CE87-72FF-445A-8255-E85C62071C02}"/>
              </a:ext>
            </a:extLst>
          </p:cNvPr>
          <p:cNvSpPr txBox="1">
            <a:spLocks/>
          </p:cNvSpPr>
          <p:nvPr/>
        </p:nvSpPr>
        <p:spPr bwMode="auto">
          <a:xfrm>
            <a:off x="-161925" y="158750"/>
            <a:ext cx="91440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SISTEMAS ENERGÉTICOS BÁSICOS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Rectangle 2">
            <a:extLst>
              <a:ext uri="{FF2B5EF4-FFF2-40B4-BE49-F238E27FC236}">
                <a16:creationId xmlns:a16="http://schemas.microsoft.com/office/drawing/2014/main" id="{3A717A9D-E46E-407D-BDFC-DB1DA7216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1638" y="1371600"/>
            <a:ext cx="342900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000" b="0" i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METABOLISMO</a:t>
            </a:r>
          </a:p>
        </p:txBody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4AC969D1-E69E-41CD-875B-5E1195031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514600"/>
            <a:ext cx="10668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2900" b="1" dirty="0">
                <a:solidFill>
                  <a:srgbClr val="8C16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ATP</a:t>
            </a:r>
          </a:p>
        </p:txBody>
      </p:sp>
      <p:sp>
        <p:nvSpPr>
          <p:cNvPr id="175108" name="Rectangle 4">
            <a:extLst>
              <a:ext uri="{FF2B5EF4-FFF2-40B4-BE49-F238E27FC236}">
                <a16:creationId xmlns:a16="http://schemas.microsoft.com/office/drawing/2014/main" id="{F9553C30-5596-4670-88E3-B6349BC56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838200"/>
            <a:ext cx="14478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2800" b="1" dirty="0">
                <a:solidFill>
                  <a:srgbClr val="7E2A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CHO</a:t>
            </a:r>
          </a:p>
        </p:txBody>
      </p:sp>
      <p:sp>
        <p:nvSpPr>
          <p:cNvPr id="26629" name="Line 5">
            <a:extLst>
              <a:ext uri="{FF2B5EF4-FFF2-40B4-BE49-F238E27FC236}">
                <a16:creationId xmlns:a16="http://schemas.microsoft.com/office/drawing/2014/main" id="{D1682FE8-8722-4A5C-AEA3-50567BB7348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09800" y="1219200"/>
            <a:ext cx="83820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110" name="Rectangle 6">
            <a:extLst>
              <a:ext uri="{FF2B5EF4-FFF2-40B4-BE49-F238E27FC236}">
                <a16:creationId xmlns:a16="http://schemas.microsoft.com/office/drawing/2014/main" id="{2A0399A0-6647-4100-8723-80A0B56DE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3429000"/>
            <a:ext cx="18288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29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Energía</a:t>
            </a:r>
            <a:endParaRPr lang="en-US" altLang="en-US" sz="2900" b="1" dirty="0">
              <a:solidFill>
                <a:srgbClr val="D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6631" name="Rectangle 7">
            <a:extLst>
              <a:ext uri="{FF2B5EF4-FFF2-40B4-BE49-F238E27FC236}">
                <a16:creationId xmlns:a16="http://schemas.microsoft.com/office/drawing/2014/main" id="{B4D102B4-89DA-4B4F-9D29-816DBA250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029200"/>
            <a:ext cx="2438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Secreción de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Hormonas</a:t>
            </a:r>
          </a:p>
        </p:txBody>
      </p:sp>
      <p:sp>
        <p:nvSpPr>
          <p:cNvPr id="175112" name="Rectangle 8">
            <a:extLst>
              <a:ext uri="{FF2B5EF4-FFF2-40B4-BE49-F238E27FC236}">
                <a16:creationId xmlns:a16="http://schemas.microsoft.com/office/drawing/2014/main" id="{301CB752-9AD7-4FB0-954A-71148619B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325" y="508000"/>
            <a:ext cx="23622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2800" b="1" dirty="0">
                <a:solidFill>
                  <a:srgbClr val="7E2A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PROTEÍNAS</a:t>
            </a:r>
          </a:p>
        </p:txBody>
      </p:sp>
      <p:sp>
        <p:nvSpPr>
          <p:cNvPr id="26633" name="Line 9">
            <a:extLst>
              <a:ext uri="{FF2B5EF4-FFF2-40B4-BE49-F238E27FC236}">
                <a16:creationId xmlns:a16="http://schemas.microsoft.com/office/drawing/2014/main" id="{28D64100-9C58-4325-939C-B3DE3794031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19600" y="838200"/>
            <a:ext cx="0" cy="685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114" name="Rectangle 10">
            <a:extLst>
              <a:ext uri="{FF2B5EF4-FFF2-40B4-BE49-F238E27FC236}">
                <a16:creationId xmlns:a16="http://schemas.microsoft.com/office/drawing/2014/main" id="{C1CDF4EE-49E5-4E26-B2DA-19C726C82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5225" y="647700"/>
            <a:ext cx="19812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2800" b="1" dirty="0">
                <a:solidFill>
                  <a:srgbClr val="7E2A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GRASAS</a:t>
            </a:r>
          </a:p>
        </p:txBody>
      </p:sp>
      <p:sp>
        <p:nvSpPr>
          <p:cNvPr id="26635" name="Line 11">
            <a:extLst>
              <a:ext uri="{FF2B5EF4-FFF2-40B4-BE49-F238E27FC236}">
                <a16:creationId xmlns:a16="http://schemas.microsoft.com/office/drawing/2014/main" id="{DFBD6FF1-8FCA-4C2F-B8DE-9DF34953AD4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48400" y="990600"/>
            <a:ext cx="83820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6" name="Line 12">
            <a:extLst>
              <a:ext uri="{FF2B5EF4-FFF2-40B4-BE49-F238E27FC236}">
                <a16:creationId xmlns:a16="http://schemas.microsoft.com/office/drawing/2014/main" id="{305C65AE-2D12-4004-B450-1CDB6B75023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19812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7" name="Line 13">
            <a:extLst>
              <a:ext uri="{FF2B5EF4-FFF2-40B4-BE49-F238E27FC236}">
                <a16:creationId xmlns:a16="http://schemas.microsoft.com/office/drawing/2014/main" id="{3FCA5CF5-5044-4716-BE83-3419CB4F141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29718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8" name="Line 14">
            <a:extLst>
              <a:ext uri="{FF2B5EF4-FFF2-40B4-BE49-F238E27FC236}">
                <a16:creationId xmlns:a16="http://schemas.microsoft.com/office/drawing/2014/main" id="{EEAD4D78-41BC-4023-8434-597B40CFF43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38100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5119" name="Rectangle 15">
            <a:extLst>
              <a:ext uri="{FF2B5EF4-FFF2-40B4-BE49-F238E27FC236}">
                <a16:creationId xmlns:a16="http://schemas.microsoft.com/office/drawing/2014/main" id="{E393126F-0A10-48FA-A16A-B3F576907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4343400"/>
            <a:ext cx="53340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2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Trabajo</a:t>
            </a:r>
            <a:r>
              <a:rPr lang="en-US" altLang="en-US" sz="2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altLang="en-US" sz="2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Biológico</a:t>
            </a:r>
            <a:endParaRPr lang="en-US" altLang="en-US" sz="2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26640" name="Line 16">
            <a:extLst>
              <a:ext uri="{FF2B5EF4-FFF2-40B4-BE49-F238E27FC236}">
                <a16:creationId xmlns:a16="http://schemas.microsoft.com/office/drawing/2014/main" id="{BB1D42ED-135E-47CE-9C70-9D236C9E559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52600" y="4572000"/>
            <a:ext cx="1295400" cy="457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1" name="Rectangle 17">
            <a:extLst>
              <a:ext uri="{FF2B5EF4-FFF2-40B4-BE49-F238E27FC236}">
                <a16:creationId xmlns:a16="http://schemas.microsoft.com/office/drawing/2014/main" id="{83AB9A32-20C1-4A45-85FD-5D126494B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5638800"/>
            <a:ext cx="2438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Transmisión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Nerviosa</a:t>
            </a:r>
          </a:p>
        </p:txBody>
      </p:sp>
      <p:sp>
        <p:nvSpPr>
          <p:cNvPr id="26642" name="Line 18">
            <a:extLst>
              <a:ext uri="{FF2B5EF4-FFF2-40B4-BE49-F238E27FC236}">
                <a16:creationId xmlns:a16="http://schemas.microsoft.com/office/drawing/2014/main" id="{E6D08F96-FAC2-45FE-B00C-11BACBD099F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81400" y="4800600"/>
            <a:ext cx="0" cy="838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3" name="Rectangle 19">
            <a:extLst>
              <a:ext uri="{FF2B5EF4-FFF2-40B4-BE49-F238E27FC236}">
                <a16:creationId xmlns:a16="http://schemas.microsoft.com/office/drawing/2014/main" id="{F88D70E1-ED74-470E-AC85-F1BEC4EC5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58674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Respiración</a:t>
            </a:r>
          </a:p>
        </p:txBody>
      </p:sp>
      <p:sp>
        <p:nvSpPr>
          <p:cNvPr id="26644" name="Line 20">
            <a:extLst>
              <a:ext uri="{FF2B5EF4-FFF2-40B4-BE49-F238E27FC236}">
                <a16:creationId xmlns:a16="http://schemas.microsoft.com/office/drawing/2014/main" id="{BF744D54-4287-4A51-9E04-F3D606D368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34000" y="4800600"/>
            <a:ext cx="0" cy="1143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5" name="Rectangle 21">
            <a:extLst>
              <a:ext uri="{FF2B5EF4-FFF2-40B4-BE49-F238E27FC236}">
                <a16:creationId xmlns:a16="http://schemas.microsoft.com/office/drawing/2014/main" id="{53E865BE-0A82-4176-B5AB-E170429413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51054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Digestión</a:t>
            </a:r>
          </a:p>
        </p:txBody>
      </p:sp>
      <p:sp>
        <p:nvSpPr>
          <p:cNvPr id="26646" name="Line 22">
            <a:extLst>
              <a:ext uri="{FF2B5EF4-FFF2-40B4-BE49-F238E27FC236}">
                <a16:creationId xmlns:a16="http://schemas.microsoft.com/office/drawing/2014/main" id="{C4B80F00-CB9F-4F39-8164-7193B0B109D5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4572000"/>
            <a:ext cx="121920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471" name="Rectangle 23">
            <a:extLst>
              <a:ext uri="{FF2B5EF4-FFF2-40B4-BE49-F238E27FC236}">
                <a16:creationId xmlns:a16="http://schemas.microsoft.com/office/drawing/2014/main" id="{244A78E1-0B24-4D87-A5DD-6864EF25B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2209800"/>
            <a:ext cx="19050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2900" dirty="0" err="1">
                <a:solidFill>
                  <a:srgbClr val="612A8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Aeróbico</a:t>
            </a:r>
            <a:endParaRPr lang="en-US" altLang="en-US" sz="2900" dirty="0">
              <a:solidFill>
                <a:srgbClr val="612A8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6648" name="Line 24">
            <a:extLst>
              <a:ext uri="{FF2B5EF4-FFF2-40B4-BE49-F238E27FC236}">
                <a16:creationId xmlns:a16="http://schemas.microsoft.com/office/drawing/2014/main" id="{28FC8136-0EF5-4F54-9DC5-DB4FE2808F61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1981200"/>
            <a:ext cx="45720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473" name="Rectangle 25">
            <a:extLst>
              <a:ext uri="{FF2B5EF4-FFF2-40B4-BE49-F238E27FC236}">
                <a16:creationId xmlns:a16="http://schemas.microsoft.com/office/drawing/2014/main" id="{51D2A2F3-E94C-4614-A71D-EBE59CB2E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2209800"/>
            <a:ext cx="25146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2900" dirty="0" err="1">
                <a:solidFill>
                  <a:srgbClr val="612A8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Anaeróbico</a:t>
            </a:r>
            <a:endParaRPr lang="en-US" altLang="en-US" sz="2900" dirty="0">
              <a:solidFill>
                <a:srgbClr val="612A8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6650" name="Line 26">
            <a:extLst>
              <a:ext uri="{FF2B5EF4-FFF2-40B4-BE49-F238E27FC236}">
                <a16:creationId xmlns:a16="http://schemas.microsoft.com/office/drawing/2014/main" id="{A011C077-A8E9-4F99-B1D3-5E0C1E54F03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14600" y="1905000"/>
            <a:ext cx="533400" cy="304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44" name="Rectangle 8">
            <a:extLst>
              <a:ext uri="{FF2B5EF4-FFF2-40B4-BE49-F238E27FC236}">
                <a16:creationId xmlns:a16="http://schemas.microsoft.com/office/drawing/2014/main" id="{D0D5D34A-2B9A-4934-9765-89BF7A9F8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" y="882650"/>
            <a:ext cx="8970963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s-PR" sz="23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ACTIVIDAD MUSCULAR INTENSA/EXPLOSIVA (ANAERÓBICA) </a:t>
            </a:r>
          </a:p>
          <a:p>
            <a:pPr marL="342900" indent="-342900"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s-PR" sz="23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(Ej: Eventos de Velocidad, Salto a lo Alto)</a:t>
            </a:r>
            <a:endParaRPr lang="en-US" sz="2300" b="1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93545" name="Text Box 9">
            <a:extLst>
              <a:ext uri="{FF2B5EF4-FFF2-40B4-BE49-F238E27FC236}">
                <a16:creationId xmlns:a16="http://schemas.microsoft.com/office/drawing/2014/main" id="{BBC4B26A-02A7-44FE-9773-777D6D3C6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5813425"/>
            <a:ext cx="884555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1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Trabajo Biológico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1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(Ej: Contracción Muscular, Deportes Vigorosos de 3 - 15 Segundos)</a:t>
            </a:r>
          </a:p>
        </p:txBody>
      </p:sp>
      <p:sp>
        <p:nvSpPr>
          <p:cNvPr id="153604" name="Text Box 11">
            <a:extLst>
              <a:ext uri="{FF2B5EF4-FFF2-40B4-BE49-F238E27FC236}">
                <a16:creationId xmlns:a16="http://schemas.microsoft.com/office/drawing/2014/main" id="{0B1BC9C9-608D-47C7-B82E-49AEFF4EE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4122738"/>
            <a:ext cx="45196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s-PR" altLang="en-US" sz="1900" b="1">
                <a:solidFill>
                  <a:srgbClr val="000000"/>
                </a:solidFill>
                <a:latin typeface="Verdana" panose="020B0604030504040204" pitchFamily="34" charset="0"/>
              </a:rPr>
              <a:t>Utilizada para Restaurar el ATP</a:t>
            </a:r>
          </a:p>
        </p:txBody>
      </p:sp>
      <p:sp>
        <p:nvSpPr>
          <p:cNvPr id="153605" name="Line 12">
            <a:extLst>
              <a:ext uri="{FF2B5EF4-FFF2-40B4-BE49-F238E27FC236}">
                <a16:creationId xmlns:a16="http://schemas.microsoft.com/office/drawing/2014/main" id="{97BF7941-94DC-42F9-9DD9-F05F6E72BE84}"/>
              </a:ext>
            </a:extLst>
          </p:cNvPr>
          <p:cNvSpPr>
            <a:spLocks noChangeShapeType="1"/>
          </p:cNvSpPr>
          <p:nvPr/>
        </p:nvSpPr>
        <p:spPr bwMode="auto">
          <a:xfrm>
            <a:off x="4489450" y="1481138"/>
            <a:ext cx="0" cy="33655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9" name="Text Box 13">
            <a:extLst>
              <a:ext uri="{FF2B5EF4-FFF2-40B4-BE49-F238E27FC236}">
                <a16:creationId xmlns:a16="http://schemas.microsoft.com/office/drawing/2014/main" id="{C295914D-D278-44BC-AB5D-0DB02457A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5313" y="5351463"/>
            <a:ext cx="237807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2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Energía Libre</a:t>
            </a:r>
          </a:p>
        </p:txBody>
      </p:sp>
      <p:sp>
        <p:nvSpPr>
          <p:cNvPr id="193551" name="Text Box 15">
            <a:extLst>
              <a:ext uri="{FF2B5EF4-FFF2-40B4-BE49-F238E27FC236}">
                <a16:creationId xmlns:a16="http://schemas.microsoft.com/office/drawing/2014/main" id="{053D862D-CBEA-4B04-B742-9E1332F25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0" y="1752600"/>
            <a:ext cx="54975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0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Primeros pocos Segundos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(3 a 15 segundos)</a:t>
            </a:r>
            <a:endParaRPr lang="es-PR" sz="2000" b="1" i="1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53608" name="Line 21">
            <a:extLst>
              <a:ext uri="{FF2B5EF4-FFF2-40B4-BE49-F238E27FC236}">
                <a16:creationId xmlns:a16="http://schemas.microsoft.com/office/drawing/2014/main" id="{B9ACB237-65C8-42C3-81C6-35F28FD796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7700" y="2884488"/>
            <a:ext cx="0" cy="455612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09" name="Text Box 25">
            <a:extLst>
              <a:ext uri="{FF2B5EF4-FFF2-40B4-BE49-F238E27FC236}">
                <a16:creationId xmlns:a16="http://schemas.microsoft.com/office/drawing/2014/main" id="{6D187FFF-BB24-477C-B3A1-B744D16D4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7138" y="2554288"/>
            <a:ext cx="444182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s-PR" altLang="en-US" sz="2100" b="1" i="1">
                <a:solidFill>
                  <a:srgbClr val="000000"/>
                </a:solidFill>
                <a:latin typeface="Verdana" panose="020B0604030504040204" pitchFamily="34" charset="0"/>
              </a:rPr>
              <a:t>Fosfocreatina (PCr)</a:t>
            </a:r>
          </a:p>
        </p:txBody>
      </p:sp>
      <p:sp>
        <p:nvSpPr>
          <p:cNvPr id="153610" name="Line 26">
            <a:extLst>
              <a:ext uri="{FF2B5EF4-FFF2-40B4-BE49-F238E27FC236}">
                <a16:creationId xmlns:a16="http://schemas.microsoft.com/office/drawing/2014/main" id="{E4B72E34-8937-4B13-957B-329A701DCD55}"/>
              </a:ext>
            </a:extLst>
          </p:cNvPr>
          <p:cNvSpPr>
            <a:spLocks noChangeShapeType="1"/>
          </p:cNvSpPr>
          <p:nvPr/>
        </p:nvSpPr>
        <p:spPr bwMode="auto">
          <a:xfrm>
            <a:off x="4489450" y="2292350"/>
            <a:ext cx="0" cy="33655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11" name="Text Box 27">
            <a:extLst>
              <a:ext uri="{FF2B5EF4-FFF2-40B4-BE49-F238E27FC236}">
                <a16:creationId xmlns:a16="http://schemas.microsoft.com/office/drawing/2014/main" id="{84A28EBA-CA76-4138-8570-412AEB04D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675" y="3281363"/>
            <a:ext cx="70405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b="1">
                <a:latin typeface="Arial" panose="020B0604020202020204" pitchFamily="34" charset="0"/>
              </a:rPr>
              <a:t>[ PCr                                Pi   +   Creatina   +   Energía  ]</a:t>
            </a:r>
          </a:p>
        </p:txBody>
      </p:sp>
      <p:sp>
        <p:nvSpPr>
          <p:cNvPr id="153612" name="Line 28">
            <a:extLst>
              <a:ext uri="{FF2B5EF4-FFF2-40B4-BE49-F238E27FC236}">
                <a16:creationId xmlns:a16="http://schemas.microsoft.com/office/drawing/2014/main" id="{6D30BAA3-3CBF-4E4C-95F6-1A42CF66C84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41563" y="3495675"/>
            <a:ext cx="2132012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13" name="Text Box 29">
            <a:extLst>
              <a:ext uri="{FF2B5EF4-FFF2-40B4-BE49-F238E27FC236}">
                <a16:creationId xmlns:a16="http://schemas.microsoft.com/office/drawing/2014/main" id="{988CCBFD-873C-427C-A58C-7F2B7CE3D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1038" y="2857500"/>
            <a:ext cx="16367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 i="1">
                <a:latin typeface="Times New Roman" panose="02020603050405020304" pitchFamily="18" charset="0"/>
              </a:rPr>
              <a:t>(Catabolismo)</a:t>
            </a:r>
          </a:p>
        </p:txBody>
      </p:sp>
      <p:sp>
        <p:nvSpPr>
          <p:cNvPr id="153614" name="Text Box 30">
            <a:extLst>
              <a:ext uri="{FF2B5EF4-FFF2-40B4-BE49-F238E27FC236}">
                <a16:creationId xmlns:a16="http://schemas.microsoft.com/office/drawing/2014/main" id="{F3C36BE8-52E3-4AC4-BB2F-85C159A12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950" y="3189288"/>
            <a:ext cx="21526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 i="1">
                <a:latin typeface="Times New Roman" panose="02020603050405020304" pitchFamily="18" charset="0"/>
              </a:rPr>
              <a:t>Creatinacinasa (CK)</a:t>
            </a:r>
          </a:p>
        </p:txBody>
      </p:sp>
      <p:sp>
        <p:nvSpPr>
          <p:cNvPr id="153615" name="Oval 31">
            <a:extLst>
              <a:ext uri="{FF2B5EF4-FFF2-40B4-BE49-F238E27FC236}">
                <a16:creationId xmlns:a16="http://schemas.microsoft.com/office/drawing/2014/main" id="{86B529EB-9FA1-45EC-9B00-7E0E7A6DA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9263" y="3282950"/>
            <a:ext cx="1152525" cy="4111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153616" name="Freeform 33">
            <a:extLst>
              <a:ext uri="{FF2B5EF4-FFF2-40B4-BE49-F238E27FC236}">
                <a16:creationId xmlns:a16="http://schemas.microsoft.com/office/drawing/2014/main" id="{92BED3E1-7087-4F73-82AB-CA4CB36B57BE}"/>
              </a:ext>
            </a:extLst>
          </p:cNvPr>
          <p:cNvSpPr>
            <a:spLocks/>
          </p:cNvSpPr>
          <p:nvPr/>
        </p:nvSpPr>
        <p:spPr bwMode="auto">
          <a:xfrm>
            <a:off x="4478338" y="3719513"/>
            <a:ext cx="2743200" cy="463550"/>
          </a:xfrm>
          <a:custGeom>
            <a:avLst/>
            <a:gdLst>
              <a:gd name="T0" fmla="*/ 2147483646 w 1686"/>
              <a:gd name="T1" fmla="*/ 0 h 292"/>
              <a:gd name="T2" fmla="*/ 0 w 1686"/>
              <a:gd name="T3" fmla="*/ 2147483646 h 292"/>
              <a:gd name="T4" fmla="*/ 0 w 1686"/>
              <a:gd name="T5" fmla="*/ 2147483646 h 292"/>
              <a:gd name="T6" fmla="*/ 0 60000 65536"/>
              <a:gd name="T7" fmla="*/ 0 60000 65536"/>
              <a:gd name="T8" fmla="*/ 0 60000 65536"/>
              <a:gd name="T9" fmla="*/ 0 w 1686"/>
              <a:gd name="T10" fmla="*/ 0 h 292"/>
              <a:gd name="T11" fmla="*/ 1686 w 1686"/>
              <a:gd name="T12" fmla="*/ 292 h 2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6" h="292">
                <a:moveTo>
                  <a:pt x="1686" y="0"/>
                </a:moveTo>
                <a:lnTo>
                  <a:pt x="0" y="42"/>
                </a:lnTo>
                <a:lnTo>
                  <a:pt x="0" y="292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17" name="Text Box 34">
            <a:extLst>
              <a:ext uri="{FF2B5EF4-FFF2-40B4-BE49-F238E27FC236}">
                <a16:creationId xmlns:a16="http://schemas.microsoft.com/office/drawing/2014/main" id="{9E1E75FF-2E34-4D31-8F74-FE899D8D1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4748213"/>
            <a:ext cx="70405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b="1">
                <a:latin typeface="Arial" panose="020B0604020202020204" pitchFamily="34" charset="0"/>
              </a:rPr>
              <a:t>[ ADP    +    Pi   +    Energía                                 ATP ]</a:t>
            </a:r>
          </a:p>
        </p:txBody>
      </p:sp>
      <p:sp>
        <p:nvSpPr>
          <p:cNvPr id="153618" name="Line 35">
            <a:extLst>
              <a:ext uri="{FF2B5EF4-FFF2-40B4-BE49-F238E27FC236}">
                <a16:creationId xmlns:a16="http://schemas.microsoft.com/office/drawing/2014/main" id="{554D2937-84DB-4F8D-A977-4E3BF130474D}"/>
              </a:ext>
            </a:extLst>
          </p:cNvPr>
          <p:cNvSpPr>
            <a:spLocks noChangeShapeType="1"/>
          </p:cNvSpPr>
          <p:nvPr/>
        </p:nvSpPr>
        <p:spPr bwMode="auto">
          <a:xfrm>
            <a:off x="5051425" y="4962525"/>
            <a:ext cx="2132013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19" name="Text Box 36">
            <a:extLst>
              <a:ext uri="{FF2B5EF4-FFF2-40B4-BE49-F238E27FC236}">
                <a16:creationId xmlns:a16="http://schemas.microsoft.com/office/drawing/2014/main" id="{D8E9819B-C655-4F02-8C7C-9D0E2EAC5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9675" y="4656138"/>
            <a:ext cx="21526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 i="1">
                <a:latin typeface="Times New Roman" panose="02020603050405020304" pitchFamily="18" charset="0"/>
              </a:rPr>
              <a:t>ATPasa</a:t>
            </a:r>
          </a:p>
        </p:txBody>
      </p:sp>
      <p:sp>
        <p:nvSpPr>
          <p:cNvPr id="153620" name="Oval 37">
            <a:extLst>
              <a:ext uri="{FF2B5EF4-FFF2-40B4-BE49-F238E27FC236}">
                <a16:creationId xmlns:a16="http://schemas.microsoft.com/office/drawing/2014/main" id="{F0C39472-96C4-4EF5-9C79-5EB0320F2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4749800"/>
            <a:ext cx="1152525" cy="4111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153621" name="Line 38">
            <a:extLst>
              <a:ext uri="{FF2B5EF4-FFF2-40B4-BE49-F238E27FC236}">
                <a16:creationId xmlns:a16="http://schemas.microsoft.com/office/drawing/2014/main" id="{A6E94AF3-1214-4053-943F-B95690D06F24}"/>
              </a:ext>
            </a:extLst>
          </p:cNvPr>
          <p:cNvSpPr>
            <a:spLocks noChangeShapeType="1"/>
          </p:cNvSpPr>
          <p:nvPr/>
        </p:nvSpPr>
        <p:spPr bwMode="auto">
          <a:xfrm>
            <a:off x="4484688" y="5619750"/>
            <a:ext cx="0" cy="33655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22" name="Line 39">
            <a:extLst>
              <a:ext uri="{FF2B5EF4-FFF2-40B4-BE49-F238E27FC236}">
                <a16:creationId xmlns:a16="http://schemas.microsoft.com/office/drawing/2014/main" id="{60248F8C-2A5A-40DA-BDB0-CA202825CFC2}"/>
              </a:ext>
            </a:extLst>
          </p:cNvPr>
          <p:cNvSpPr>
            <a:spLocks noChangeShapeType="1"/>
          </p:cNvSpPr>
          <p:nvPr/>
        </p:nvSpPr>
        <p:spPr bwMode="auto">
          <a:xfrm>
            <a:off x="4479925" y="5157788"/>
            <a:ext cx="0" cy="33655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23" name="Line 40">
            <a:extLst>
              <a:ext uri="{FF2B5EF4-FFF2-40B4-BE49-F238E27FC236}">
                <a16:creationId xmlns:a16="http://schemas.microsoft.com/office/drawing/2014/main" id="{D8702DD0-EBEC-4F61-BBAB-F66214B6B005}"/>
              </a:ext>
            </a:extLst>
          </p:cNvPr>
          <p:cNvSpPr>
            <a:spLocks noChangeShapeType="1"/>
          </p:cNvSpPr>
          <p:nvPr/>
        </p:nvSpPr>
        <p:spPr bwMode="auto">
          <a:xfrm>
            <a:off x="4475163" y="4381500"/>
            <a:ext cx="0" cy="33655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F9ADA32-5560-4376-8584-400076772A77}"/>
              </a:ext>
            </a:extLst>
          </p:cNvPr>
          <p:cNvSpPr>
            <a:spLocks/>
          </p:cNvSpPr>
          <p:nvPr/>
        </p:nvSpPr>
        <p:spPr bwMode="auto">
          <a:xfrm>
            <a:off x="96838" y="234950"/>
            <a:ext cx="869950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SISTEMA DE: </a:t>
            </a:r>
            <a:r>
              <a:rPr lang="es-PR" altLang="es-PR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ATP-</a:t>
            </a:r>
            <a:r>
              <a:rPr lang="es-PR" altLang="es-PR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PCr</a:t>
            </a:r>
            <a:endParaRPr lang="es-PR" altLang="es-PR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3" name="Picture 7">
            <a:extLst>
              <a:ext uri="{FF2B5EF4-FFF2-40B4-BE49-F238E27FC236}">
                <a16:creationId xmlns:a16="http://schemas.microsoft.com/office/drawing/2014/main" id="{12877396-4BD4-4339-96BC-7AFB560F3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" t="21591" r="2737" b="22223"/>
          <a:stretch>
            <a:fillRect/>
          </a:stretch>
        </p:blipFill>
        <p:spPr bwMode="auto">
          <a:xfrm>
            <a:off x="233363" y="3006725"/>
            <a:ext cx="8677275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BE20C27-73CA-4684-9A84-3D2E3FE2937E}"/>
              </a:ext>
            </a:extLst>
          </p:cNvPr>
          <p:cNvSpPr>
            <a:spLocks/>
          </p:cNvSpPr>
          <p:nvPr/>
        </p:nvSpPr>
        <p:spPr bwMode="auto">
          <a:xfrm>
            <a:off x="66675" y="687388"/>
            <a:ext cx="8699500" cy="10779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RESTAURACIÓN DEL ATP:</a:t>
            </a:r>
          </a:p>
          <a:p>
            <a:pPr algn="ctr">
              <a:defRPr/>
            </a:pPr>
            <a:r>
              <a:rPr lang="es-PR" altLang="es-PR" sz="3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ENERGÍA DERIVADA DE LA </a:t>
            </a:r>
            <a:r>
              <a:rPr lang="es-PR" altLang="es-PR" sz="32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PCr</a:t>
            </a:r>
            <a:endParaRPr lang="es-PR" altLang="es-PR" sz="3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>
            <a:extLst>
              <a:ext uri="{FF2B5EF4-FFF2-40B4-BE49-F238E27FC236}">
                <a16:creationId xmlns:a16="http://schemas.microsoft.com/office/drawing/2014/main" id="{CCD5AD44-0A9B-4B1D-9E33-F09BA4E6E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33638"/>
            <a:ext cx="8712200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7547D63-E2FC-437C-9689-3B6CDDC59AF4}"/>
              </a:ext>
            </a:extLst>
          </p:cNvPr>
          <p:cNvSpPr>
            <a:spLocks/>
          </p:cNvSpPr>
          <p:nvPr/>
        </p:nvSpPr>
        <p:spPr bwMode="auto">
          <a:xfrm>
            <a:off x="66675" y="687388"/>
            <a:ext cx="8699500" cy="10779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RESTAURACIÓN DEL ATP:</a:t>
            </a:r>
          </a:p>
          <a:p>
            <a:pPr algn="ctr">
              <a:defRPr/>
            </a:pPr>
            <a:r>
              <a:rPr lang="es-PR" altLang="es-PR" sz="3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ENERGÍA DERIVADA DE LA </a:t>
            </a:r>
            <a:r>
              <a:rPr lang="es-PR" altLang="es-PR" sz="32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PCr</a:t>
            </a:r>
            <a:endParaRPr lang="es-PR" altLang="es-PR" sz="3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7700" name="Text Box 6">
            <a:extLst>
              <a:ext uri="{FF2B5EF4-FFF2-40B4-BE49-F238E27FC236}">
                <a16:creationId xmlns:a16="http://schemas.microsoft.com/office/drawing/2014/main" id="{D23C11F0-D0DB-4484-A1A5-544C920BA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>
            <a:extLst>
              <a:ext uri="{FF2B5EF4-FFF2-40B4-BE49-F238E27FC236}">
                <a16:creationId xmlns:a16="http://schemas.microsoft.com/office/drawing/2014/main" id="{B898159C-1255-475C-92BF-7C9DE0C04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7338"/>
            <a:ext cx="7924800" cy="628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3" name="Text Box 6">
            <a:extLst>
              <a:ext uri="{FF2B5EF4-FFF2-40B4-BE49-F238E27FC236}">
                <a16:creationId xmlns:a16="http://schemas.microsoft.com/office/drawing/2014/main" id="{C6EB2FEE-697E-42E0-A82F-D7CBB4CD5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4">
            <a:extLst>
              <a:ext uri="{FF2B5EF4-FFF2-40B4-BE49-F238E27FC236}">
                <a16:creationId xmlns:a16="http://schemas.microsoft.com/office/drawing/2014/main" id="{E039B2C6-4DFD-43EC-B4BA-9756C6476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38" y="1738313"/>
            <a:ext cx="8305800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b="1">
                <a:solidFill>
                  <a:srgbClr val="981833"/>
                </a:solidFill>
                <a:latin typeface="Arial" panose="020B0604020202020204" pitchFamily="34" charset="0"/>
              </a:rPr>
              <a:t>Glucólisis</a:t>
            </a:r>
            <a:r>
              <a:rPr lang="en-US" altLang="en-US" sz="2400">
                <a:latin typeface="Arial" panose="020B0604020202020204" pitchFamily="34" charset="0"/>
              </a:rPr>
              <a:t>—Degradamiento de la glucosa; puede ser anaeróbica o aeróbica</a:t>
            </a:r>
          </a:p>
        </p:txBody>
      </p:sp>
      <p:sp>
        <p:nvSpPr>
          <p:cNvPr id="21509" name="Text Box 5">
            <a:extLst>
              <a:ext uri="{FF2B5EF4-FFF2-40B4-BE49-F238E27FC236}">
                <a16:creationId xmlns:a16="http://schemas.microsoft.com/office/drawing/2014/main" id="{F2F72FA1-5226-4EC6-AF5E-89769398C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38" y="2611438"/>
            <a:ext cx="8382000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b="1">
                <a:solidFill>
                  <a:srgbClr val="981833"/>
                </a:solidFill>
                <a:latin typeface="Arial" panose="020B0604020202020204" pitchFamily="34" charset="0"/>
              </a:rPr>
              <a:t>Glucogénesis</a:t>
            </a:r>
            <a:r>
              <a:rPr lang="en-US" altLang="en-US" sz="2400">
                <a:latin typeface="Arial" panose="020B0604020202020204" pitchFamily="34" charset="0"/>
              </a:rPr>
              <a:t>—Proceso mediante el cual el glucógeno es sintetizado de la glucosa para ser almacenado en el hígado</a:t>
            </a:r>
            <a:endParaRPr lang="en-US" altLang="en-US" sz="2400" b="1">
              <a:latin typeface="Arial" panose="020B0604020202020204" pitchFamily="34" charset="0"/>
            </a:endParaRPr>
          </a:p>
        </p:txBody>
      </p:sp>
      <p:sp>
        <p:nvSpPr>
          <p:cNvPr id="21510" name="Text Box 6">
            <a:extLst>
              <a:ext uri="{FF2B5EF4-FFF2-40B4-BE49-F238E27FC236}">
                <a16:creationId xmlns:a16="http://schemas.microsoft.com/office/drawing/2014/main" id="{A76AB50F-2FF0-4D66-BB4D-ABB812DE1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38" y="3490913"/>
            <a:ext cx="838200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b="1">
                <a:solidFill>
                  <a:srgbClr val="981833"/>
                </a:solidFill>
                <a:latin typeface="Arial" panose="020B0604020202020204" pitchFamily="34" charset="0"/>
              </a:rPr>
              <a:t>Glucogenólisis</a:t>
            </a:r>
            <a:r>
              <a:rPr lang="en-US" altLang="en-US" sz="2400">
                <a:latin typeface="Arial" panose="020B0604020202020204" pitchFamily="34" charset="0"/>
              </a:rPr>
              <a:t>—Proceso mediante el cual el glucógeno es descompuesto en glucosa-1-fosfato para ser utilizado por los músculos</a:t>
            </a:r>
            <a:endParaRPr lang="en-US" altLang="en-US" sz="2400" b="1">
              <a:latin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AD3B212-F3F6-4053-A693-72DA1C3D5898}"/>
              </a:ext>
            </a:extLst>
          </p:cNvPr>
          <p:cNvSpPr>
            <a:spLocks/>
          </p:cNvSpPr>
          <p:nvPr/>
        </p:nvSpPr>
        <p:spPr bwMode="auto">
          <a:xfrm>
            <a:off x="185738" y="319088"/>
            <a:ext cx="8699500" cy="10779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DEGRADAMIENTO Y SÍNTESIS DEL </a:t>
            </a:r>
            <a:r>
              <a:rPr lang="es-PR" altLang="es-PR" sz="3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GLUCÓGENO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utoUpdateAnimBg="0"/>
      <p:bldP spid="21509" grpId="0" autoUpdateAnimBg="0"/>
      <p:bldP spid="21510" grpId="0" autoUpdateAnimBg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Line 10">
            <a:extLst>
              <a:ext uri="{FF2B5EF4-FFF2-40B4-BE49-F238E27FC236}">
                <a16:creationId xmlns:a16="http://schemas.microsoft.com/office/drawing/2014/main" id="{891DCC47-6EF1-4BBE-A904-B8A328772656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0075" y="1908175"/>
            <a:ext cx="0" cy="455613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0" name="Text Box 12">
            <a:extLst>
              <a:ext uri="{FF2B5EF4-FFF2-40B4-BE49-F238E27FC236}">
                <a16:creationId xmlns:a16="http://schemas.microsoft.com/office/drawing/2014/main" id="{10829FB0-C2E4-469E-8FC0-9D50F8DC2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663" y="3729038"/>
            <a:ext cx="682466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5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Glucólisis</a:t>
            </a:r>
            <a:endParaRPr lang="es-PR" sz="25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5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(Descomposición/Lisis de la Glucosa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5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mediante Enzimas Glucolíticas)</a:t>
            </a:r>
          </a:p>
        </p:txBody>
      </p:sp>
      <p:sp>
        <p:nvSpPr>
          <p:cNvPr id="161796" name="Line 14">
            <a:extLst>
              <a:ext uri="{FF2B5EF4-FFF2-40B4-BE49-F238E27FC236}">
                <a16:creationId xmlns:a16="http://schemas.microsoft.com/office/drawing/2014/main" id="{C507E3EC-B720-4E03-BC9C-E69D1E4D9772}"/>
              </a:ext>
            </a:extLst>
          </p:cNvPr>
          <p:cNvSpPr>
            <a:spLocks noChangeShapeType="1"/>
          </p:cNvSpPr>
          <p:nvPr/>
        </p:nvSpPr>
        <p:spPr bwMode="auto">
          <a:xfrm>
            <a:off x="4422775" y="2613025"/>
            <a:ext cx="0" cy="455613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1797" name="Line 15">
            <a:extLst>
              <a:ext uri="{FF2B5EF4-FFF2-40B4-BE49-F238E27FC236}">
                <a16:creationId xmlns:a16="http://schemas.microsoft.com/office/drawing/2014/main" id="{1F9B5156-2E76-4E85-BDC4-0C078C4ACC2F}"/>
              </a:ext>
            </a:extLst>
          </p:cNvPr>
          <p:cNvSpPr>
            <a:spLocks noChangeShapeType="1"/>
          </p:cNvSpPr>
          <p:nvPr/>
        </p:nvSpPr>
        <p:spPr bwMode="auto">
          <a:xfrm>
            <a:off x="4435475" y="3370263"/>
            <a:ext cx="0" cy="455612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1798" name="Line 16">
            <a:extLst>
              <a:ext uri="{FF2B5EF4-FFF2-40B4-BE49-F238E27FC236}">
                <a16:creationId xmlns:a16="http://schemas.microsoft.com/office/drawing/2014/main" id="{A66EB1C9-4AA9-45A7-97DE-428E5C0E861E}"/>
              </a:ext>
            </a:extLst>
          </p:cNvPr>
          <p:cNvSpPr>
            <a:spLocks noChangeShapeType="1"/>
          </p:cNvSpPr>
          <p:nvPr/>
        </p:nvSpPr>
        <p:spPr bwMode="auto">
          <a:xfrm>
            <a:off x="4435475" y="4645025"/>
            <a:ext cx="0" cy="455613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1799" name="Line 18">
            <a:extLst>
              <a:ext uri="{FF2B5EF4-FFF2-40B4-BE49-F238E27FC236}">
                <a16:creationId xmlns:a16="http://schemas.microsoft.com/office/drawing/2014/main" id="{4A496010-EF52-4A96-9AA2-1717C14426B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48175" y="5624513"/>
            <a:ext cx="0" cy="455612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7" name="Rectangle 19">
            <a:extLst>
              <a:ext uri="{FF2B5EF4-FFF2-40B4-BE49-F238E27FC236}">
                <a16:creationId xmlns:a16="http://schemas.microsoft.com/office/drawing/2014/main" id="{8968141A-F1E7-4C56-BD4B-C86ABFE6B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975" y="936625"/>
            <a:ext cx="7567613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fontAlgn="auto">
              <a:lnSpc>
                <a:spcPct val="6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s-PR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SISTEMA GLUCOLÍTICO</a:t>
            </a:r>
          </a:p>
          <a:p>
            <a:pPr marL="342900" indent="-342900" algn="ctr" fontAlgn="auto">
              <a:lnSpc>
                <a:spcPct val="6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(GLUCÓLISIS ANAERÓBICA)</a:t>
            </a:r>
          </a:p>
          <a:p>
            <a:pPr marL="342900" indent="-342900" algn="ctr" fontAlgn="auto">
              <a:lnSpc>
                <a:spcPct val="6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(1 - 3 minutos)</a:t>
            </a:r>
          </a:p>
        </p:txBody>
      </p:sp>
      <p:sp>
        <p:nvSpPr>
          <p:cNvPr id="161801" name="Rectangle 20">
            <a:extLst>
              <a:ext uri="{FF2B5EF4-FFF2-40B4-BE49-F238E27FC236}">
                <a16:creationId xmlns:a16="http://schemas.microsoft.com/office/drawing/2014/main" id="{9E5E6908-48AB-4FBD-B5B1-6C985CFF4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9388" y="2312988"/>
            <a:ext cx="3627437" cy="2984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20000"/>
              </a:spcBef>
            </a:pPr>
            <a:r>
              <a:rPr lang="es-PR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Alimentos (CHO)</a:t>
            </a:r>
          </a:p>
        </p:txBody>
      </p:sp>
      <p:sp>
        <p:nvSpPr>
          <p:cNvPr id="161802" name="Text Box 21">
            <a:extLst>
              <a:ext uri="{FF2B5EF4-FFF2-40B4-BE49-F238E27FC236}">
                <a16:creationId xmlns:a16="http://schemas.microsoft.com/office/drawing/2014/main" id="{F0D381A9-7FC7-4283-9360-A1D4D9C41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2588" y="3032125"/>
            <a:ext cx="5683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s-PR" altLang="en-US" sz="2500" b="1" i="1">
                <a:solidFill>
                  <a:srgbClr val="000000"/>
                </a:solidFill>
                <a:latin typeface="Verdana" panose="020B0604030504040204" pitchFamily="34" charset="0"/>
              </a:rPr>
              <a:t>Glucosa/Glucógeno</a:t>
            </a:r>
          </a:p>
        </p:txBody>
      </p:sp>
      <p:sp>
        <p:nvSpPr>
          <p:cNvPr id="22550" name="Text Box 22">
            <a:extLst>
              <a:ext uri="{FF2B5EF4-FFF2-40B4-BE49-F238E27FC236}">
                <a16:creationId xmlns:a16="http://schemas.microsoft.com/office/drawing/2014/main" id="{ECEE8E9B-1B39-4C53-8D19-928352D81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338" y="4997450"/>
            <a:ext cx="66071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4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Forma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200" b="1" i="1">
                <a:latin typeface="Verdana" pitchFamily="34" charset="0"/>
              </a:rPr>
              <a:t>(Vía Reacciones Acopladas)</a:t>
            </a:r>
            <a:r>
              <a:rPr lang="es-PR" sz="2400" b="1" i="1">
                <a:latin typeface="Verdana" pitchFamily="34" charset="0"/>
              </a:rPr>
              <a:t> </a:t>
            </a:r>
          </a:p>
        </p:txBody>
      </p:sp>
      <p:sp>
        <p:nvSpPr>
          <p:cNvPr id="22551" name="Text Box 23">
            <a:extLst>
              <a:ext uri="{FF2B5EF4-FFF2-40B4-BE49-F238E27FC236}">
                <a16:creationId xmlns:a16="http://schemas.microsoft.com/office/drawing/2014/main" id="{ABAA96C3-1819-4EAE-9CA3-8C235939C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6070600"/>
            <a:ext cx="4665663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9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ATP</a:t>
            </a:r>
            <a:endParaRPr lang="es-PR" sz="29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4B44860-FC68-416B-A0DC-B5DDEE43221D}"/>
              </a:ext>
            </a:extLst>
          </p:cNvPr>
          <p:cNvSpPr>
            <a:spLocks/>
          </p:cNvSpPr>
          <p:nvPr/>
        </p:nvSpPr>
        <p:spPr bwMode="auto">
          <a:xfrm>
            <a:off x="-22225" y="285750"/>
            <a:ext cx="9144000" cy="431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SISTEMA GLUCOLÍTICO</a:t>
            </a:r>
            <a:endParaRPr lang="es-PR" altLang="es-PR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>
            <a:extLst>
              <a:ext uri="{FF2B5EF4-FFF2-40B4-BE49-F238E27FC236}">
                <a16:creationId xmlns:a16="http://schemas.microsoft.com/office/drawing/2014/main" id="{5992CD52-C8A5-4BC5-AB05-3523EDD50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75" y="171450"/>
            <a:ext cx="4216400" cy="63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3" name="Text Box 6">
            <a:extLst>
              <a:ext uri="{FF2B5EF4-FFF2-40B4-BE49-F238E27FC236}">
                <a16:creationId xmlns:a16="http://schemas.microsoft.com/office/drawing/2014/main" id="{4022A3D1-05EC-49B8-833E-3274AADBF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3">
            <a:extLst>
              <a:ext uri="{FF2B5EF4-FFF2-40B4-BE49-F238E27FC236}">
                <a16:creationId xmlns:a16="http://schemas.microsoft.com/office/drawing/2014/main" id="{860DD368-3D02-468B-ABF8-1302F061E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3" y="149225"/>
            <a:ext cx="35179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7" name="Text Box 6">
            <a:extLst>
              <a:ext uri="{FF2B5EF4-FFF2-40B4-BE49-F238E27FC236}">
                <a16:creationId xmlns:a16="http://schemas.microsoft.com/office/drawing/2014/main" id="{276002B2-958D-48B2-A2B0-56CFC7A6B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>
            <a:extLst>
              <a:ext uri="{FF2B5EF4-FFF2-40B4-BE49-F238E27FC236}">
                <a16:creationId xmlns:a16="http://schemas.microsoft.com/office/drawing/2014/main" id="{32D421D9-89B4-4D48-AEA5-D13B8E81F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119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6">
            <a:extLst>
              <a:ext uri="{FF2B5EF4-FFF2-40B4-BE49-F238E27FC236}">
                <a16:creationId xmlns:a16="http://schemas.microsoft.com/office/drawing/2014/main" id="{516580CF-3D1C-46B4-B4BF-25E2759DE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40513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166915" name="Text Box 16">
            <a:extLst>
              <a:ext uri="{FF2B5EF4-FFF2-40B4-BE49-F238E27FC236}">
                <a16:creationId xmlns:a16="http://schemas.microsoft.com/office/drawing/2014/main" id="{272B63A1-8CAD-4E03-B836-A00C4FFC5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100" y="2003425"/>
            <a:ext cx="127000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Viaja por la</a:t>
            </a:r>
          </a:p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Sangre</a:t>
            </a:r>
          </a:p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(99%)</a:t>
            </a:r>
          </a:p>
        </p:txBody>
      </p:sp>
      <p:sp>
        <p:nvSpPr>
          <p:cNvPr id="166916" name="Text Box 17">
            <a:extLst>
              <a:ext uri="{FF2B5EF4-FFF2-40B4-BE49-F238E27FC236}">
                <a16:creationId xmlns:a16="http://schemas.microsoft.com/office/drawing/2014/main" id="{97A024D5-8C3F-443B-997F-E2C0CBB53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6738" y="1746250"/>
            <a:ext cx="24479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Glucosa-1-Fosfato </a:t>
            </a:r>
          </a:p>
        </p:txBody>
      </p:sp>
      <p:sp>
        <p:nvSpPr>
          <p:cNvPr id="142" name="Text Box 19">
            <a:extLst>
              <a:ext uri="{FF2B5EF4-FFF2-40B4-BE49-F238E27FC236}">
                <a16:creationId xmlns:a16="http://schemas.microsoft.com/office/drawing/2014/main" id="{C3EBAC79-0CB7-4169-8AD2-0FFA41B9A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38" y="58738"/>
            <a:ext cx="870108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Ejercicios de Intensidad Elevada (Anaeróbicos) (Ej:  Velocidad – 100 m)</a:t>
            </a:r>
          </a:p>
        </p:txBody>
      </p:sp>
      <p:sp>
        <p:nvSpPr>
          <p:cNvPr id="166918" name="Freeform 21">
            <a:extLst>
              <a:ext uri="{FF2B5EF4-FFF2-40B4-BE49-F238E27FC236}">
                <a16:creationId xmlns:a16="http://schemas.microsoft.com/office/drawing/2014/main" id="{9631466C-52DA-4910-9138-1784749734FA}"/>
              </a:ext>
            </a:extLst>
          </p:cNvPr>
          <p:cNvSpPr>
            <a:spLocks/>
          </p:cNvSpPr>
          <p:nvPr/>
        </p:nvSpPr>
        <p:spPr bwMode="auto">
          <a:xfrm rot="5400000" flipV="1">
            <a:off x="5558631" y="1547019"/>
            <a:ext cx="180975" cy="846138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19" name="Text Box 22">
            <a:extLst>
              <a:ext uri="{FF2B5EF4-FFF2-40B4-BE49-F238E27FC236}">
                <a16:creationId xmlns:a16="http://schemas.microsoft.com/office/drawing/2014/main" id="{AAE3020A-2C2D-4618-9C28-203F4344C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3713" y="1968500"/>
            <a:ext cx="379571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Glucogénesis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(Síntesis- </a:t>
            </a:r>
            <a:r>
              <a:rPr lang="en-US" altLang="en-US" sz="1600" b="1" i="1">
                <a:latin typeface="Times New Roman" panose="02020603050405020304" pitchFamily="18" charset="0"/>
              </a:rPr>
              <a:t>Anabolismo</a:t>
            </a:r>
            <a:r>
              <a:rPr lang="en-US" altLang="en-US" sz="1600" b="1">
                <a:latin typeface="Arial" panose="020B0604020202020204" pitchFamily="34" charset="0"/>
              </a:rPr>
              <a:t> - de Glucógeno)</a:t>
            </a:r>
          </a:p>
        </p:txBody>
      </p:sp>
      <p:sp>
        <p:nvSpPr>
          <p:cNvPr id="166920" name="Text Box 30">
            <a:extLst>
              <a:ext uri="{FF2B5EF4-FFF2-40B4-BE49-F238E27FC236}">
                <a16:creationId xmlns:a16="http://schemas.microsoft.com/office/drawing/2014/main" id="{50C2DD77-2CE3-4822-B7FF-F23CB9ABE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00" y="439738"/>
            <a:ext cx="63436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b="1">
                <a:latin typeface="Arial" panose="020B0604020202020204" pitchFamily="34" charset="0"/>
              </a:rPr>
              <a:t>Primeros Minutos (1 - 3 minutos)</a:t>
            </a:r>
          </a:p>
        </p:txBody>
      </p:sp>
      <p:sp>
        <p:nvSpPr>
          <p:cNvPr id="166921" name="Text Box 40">
            <a:extLst>
              <a:ext uri="{FF2B5EF4-FFF2-40B4-BE49-F238E27FC236}">
                <a16:creationId xmlns:a16="http://schemas.microsoft.com/office/drawing/2014/main" id="{A3193BA7-65E8-4CF5-AF53-619AA5DD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1988" y="4465638"/>
            <a:ext cx="3803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latin typeface="Arial" panose="020B0604020202020204" pitchFamily="34" charset="0"/>
              </a:rPr>
              <a:t>[ADP + Pi + </a:t>
            </a:r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</a:rPr>
              <a:t>Energía</a:t>
            </a:r>
            <a:r>
              <a:rPr lang="en-US" altLang="en-US" b="1">
                <a:latin typeface="Arial" panose="020B0604020202020204" pitchFamily="34" charset="0"/>
              </a:rPr>
              <a:t>               ATP]</a:t>
            </a:r>
          </a:p>
        </p:txBody>
      </p:sp>
      <p:sp>
        <p:nvSpPr>
          <p:cNvPr id="166922" name="Line 41">
            <a:extLst>
              <a:ext uri="{FF2B5EF4-FFF2-40B4-BE49-F238E27FC236}">
                <a16:creationId xmlns:a16="http://schemas.microsoft.com/office/drawing/2014/main" id="{815F50CE-576A-4BAC-B0EB-08449F7901B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97663" y="4654550"/>
            <a:ext cx="939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23" name="Text Box 42">
            <a:extLst>
              <a:ext uri="{FF2B5EF4-FFF2-40B4-BE49-F238E27FC236}">
                <a16:creationId xmlns:a16="http://schemas.microsoft.com/office/drawing/2014/main" id="{00D7C867-FE07-40BA-88E6-A73209849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3063" y="4386263"/>
            <a:ext cx="908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ATPasa</a:t>
            </a:r>
          </a:p>
        </p:txBody>
      </p:sp>
      <p:sp>
        <p:nvSpPr>
          <p:cNvPr id="166924" name="Line 51">
            <a:extLst>
              <a:ext uri="{FF2B5EF4-FFF2-40B4-BE49-F238E27FC236}">
                <a16:creationId xmlns:a16="http://schemas.microsoft.com/office/drawing/2014/main" id="{C094024E-A5C4-4FD0-A171-6D424742C956}"/>
              </a:ext>
            </a:extLst>
          </p:cNvPr>
          <p:cNvSpPr>
            <a:spLocks noChangeShapeType="1"/>
          </p:cNvSpPr>
          <p:nvPr/>
        </p:nvSpPr>
        <p:spPr bwMode="auto">
          <a:xfrm>
            <a:off x="4310063" y="33972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25" name="Text Box 55">
            <a:extLst>
              <a:ext uri="{FF2B5EF4-FFF2-40B4-BE49-F238E27FC236}">
                <a16:creationId xmlns:a16="http://schemas.microsoft.com/office/drawing/2014/main" id="{1BB51864-139F-4F35-B855-7708BF49D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5313" y="806450"/>
            <a:ext cx="48275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b="1">
                <a:latin typeface="Arial" panose="020B0604020202020204" pitchFamily="34" charset="0"/>
              </a:rPr>
              <a:t>Alimentos (CHO)</a:t>
            </a:r>
          </a:p>
        </p:txBody>
      </p:sp>
      <p:sp>
        <p:nvSpPr>
          <p:cNvPr id="166926" name="Line 56">
            <a:extLst>
              <a:ext uri="{FF2B5EF4-FFF2-40B4-BE49-F238E27FC236}">
                <a16:creationId xmlns:a16="http://schemas.microsoft.com/office/drawing/2014/main" id="{3D6A3647-9E0F-4D35-BF3A-24E3B89E287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05300" y="72072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27" name="Text Box 57">
            <a:extLst>
              <a:ext uri="{FF2B5EF4-FFF2-40B4-BE49-F238E27FC236}">
                <a16:creationId xmlns:a16="http://schemas.microsoft.com/office/drawing/2014/main" id="{4ABB7502-D217-44E3-9C62-964535EB7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0725" y="1344613"/>
            <a:ext cx="48275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b="1">
                <a:latin typeface="Arial" panose="020B0604020202020204" pitchFamily="34" charset="0"/>
              </a:rPr>
              <a:t>Forma/Sintetiza </a:t>
            </a:r>
            <a:r>
              <a:rPr lang="en-US" altLang="en-US" sz="1400" b="1" i="1">
                <a:latin typeface="Arial" panose="020B0604020202020204" pitchFamily="34" charset="0"/>
              </a:rPr>
              <a:t>(Anabolismo)</a:t>
            </a:r>
            <a:r>
              <a:rPr lang="en-US" altLang="en-US" sz="1400" b="1" i="1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66928" name="Line 59">
            <a:extLst>
              <a:ext uri="{FF2B5EF4-FFF2-40B4-BE49-F238E27FC236}">
                <a16:creationId xmlns:a16="http://schemas.microsoft.com/office/drawing/2014/main" id="{6D87612A-DB08-4946-A673-D20382DE1E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316413" y="1112838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29" name="Text Box 60">
            <a:extLst>
              <a:ext uri="{FF2B5EF4-FFF2-40B4-BE49-F238E27FC236}">
                <a16:creationId xmlns:a16="http://schemas.microsoft.com/office/drawing/2014/main" id="{2DD999CD-6E54-4362-9FB9-744306521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4188" y="1076325"/>
            <a:ext cx="2559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(Se Digieren y Catabolizan)</a:t>
            </a:r>
          </a:p>
        </p:txBody>
      </p:sp>
      <p:sp>
        <p:nvSpPr>
          <p:cNvPr id="166930" name="Line 61">
            <a:extLst>
              <a:ext uri="{FF2B5EF4-FFF2-40B4-BE49-F238E27FC236}">
                <a16:creationId xmlns:a16="http://schemas.microsoft.com/office/drawing/2014/main" id="{A7EBE317-02AE-4EF2-ADD4-FD4B67EC16A3}"/>
              </a:ext>
            </a:extLst>
          </p:cNvPr>
          <p:cNvSpPr>
            <a:spLocks noChangeShapeType="1"/>
          </p:cNvSpPr>
          <p:nvPr/>
        </p:nvSpPr>
        <p:spPr bwMode="auto">
          <a:xfrm>
            <a:off x="4314825" y="1601788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31" name="Freeform 62">
            <a:extLst>
              <a:ext uri="{FF2B5EF4-FFF2-40B4-BE49-F238E27FC236}">
                <a16:creationId xmlns:a16="http://schemas.microsoft.com/office/drawing/2014/main" id="{3E29DE09-E541-4F83-9828-B23A012D8A35}"/>
              </a:ext>
            </a:extLst>
          </p:cNvPr>
          <p:cNvSpPr>
            <a:spLocks/>
          </p:cNvSpPr>
          <p:nvPr/>
        </p:nvSpPr>
        <p:spPr bwMode="auto">
          <a:xfrm rot="-5400000" flipH="1" flipV="1">
            <a:off x="2341562" y="1057276"/>
            <a:ext cx="207963" cy="1871662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32" name="Line 64">
            <a:extLst>
              <a:ext uri="{FF2B5EF4-FFF2-40B4-BE49-F238E27FC236}">
                <a16:creationId xmlns:a16="http://schemas.microsoft.com/office/drawing/2014/main" id="{FB645CD3-73F6-4522-A34D-64A3B6F1760F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7524750" y="1543050"/>
            <a:ext cx="0" cy="12065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33" name="Text Box 65">
            <a:extLst>
              <a:ext uri="{FF2B5EF4-FFF2-40B4-BE49-F238E27FC236}">
                <a16:creationId xmlns:a16="http://schemas.microsoft.com/office/drawing/2014/main" id="{C6FD9E0B-FD34-430D-804A-8C3F0E573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3388" y="2019300"/>
            <a:ext cx="804862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Forma</a:t>
            </a:r>
          </a:p>
        </p:txBody>
      </p:sp>
      <p:sp>
        <p:nvSpPr>
          <p:cNvPr id="166934" name="Text Box 66">
            <a:extLst>
              <a:ext uri="{FF2B5EF4-FFF2-40B4-BE49-F238E27FC236}">
                <a16:creationId xmlns:a16="http://schemas.microsoft.com/office/drawing/2014/main" id="{B12A3FA6-8ACD-49DC-87BB-6605D9264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3322638"/>
            <a:ext cx="3698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latin typeface="Arial" panose="020B0604020202020204" pitchFamily="34" charset="0"/>
              </a:rPr>
              <a:t>[ATP            ADP + Pi + </a:t>
            </a:r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</a:rPr>
              <a:t>Energía</a:t>
            </a:r>
            <a:r>
              <a:rPr lang="en-US" altLang="en-US" b="1"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166935" name="Line 67">
            <a:extLst>
              <a:ext uri="{FF2B5EF4-FFF2-40B4-BE49-F238E27FC236}">
                <a16:creationId xmlns:a16="http://schemas.microsoft.com/office/drawing/2014/main" id="{4C297CC4-6643-4B8D-B684-D67593F3F6A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0250" y="3536950"/>
            <a:ext cx="7762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36" name="Text Box 68">
            <a:extLst>
              <a:ext uri="{FF2B5EF4-FFF2-40B4-BE49-F238E27FC236}">
                <a16:creationId xmlns:a16="http://schemas.microsoft.com/office/drawing/2014/main" id="{1507B94F-2667-4293-B93F-0D932A868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" y="3254375"/>
            <a:ext cx="908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ATPasa</a:t>
            </a:r>
          </a:p>
        </p:txBody>
      </p:sp>
      <p:sp>
        <p:nvSpPr>
          <p:cNvPr id="166937" name="Line 70">
            <a:extLst>
              <a:ext uri="{FF2B5EF4-FFF2-40B4-BE49-F238E27FC236}">
                <a16:creationId xmlns:a16="http://schemas.microsoft.com/office/drawing/2014/main" id="{ACE37244-763F-4E39-AFA5-41F3CEAA035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6950" y="2370138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38" name="Text Box 71">
            <a:extLst>
              <a:ext uri="{FF2B5EF4-FFF2-40B4-BE49-F238E27FC236}">
                <a16:creationId xmlns:a16="http://schemas.microsoft.com/office/drawing/2014/main" id="{F32DEC73-C817-4621-9291-9339521A1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2188" y="2500313"/>
            <a:ext cx="306228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Glucógeno Hepático (Hígado)</a:t>
            </a:r>
          </a:p>
        </p:txBody>
      </p:sp>
      <p:sp>
        <p:nvSpPr>
          <p:cNvPr id="166939" name="Line 72">
            <a:extLst>
              <a:ext uri="{FF2B5EF4-FFF2-40B4-BE49-F238E27FC236}">
                <a16:creationId xmlns:a16="http://schemas.microsoft.com/office/drawing/2014/main" id="{14CFE7C6-FCD4-4139-B902-8BEE3B119FD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80125" y="2768600"/>
            <a:ext cx="0" cy="3317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40" name="Text Box 73">
            <a:extLst>
              <a:ext uri="{FF2B5EF4-FFF2-40B4-BE49-F238E27FC236}">
                <a16:creationId xmlns:a16="http://schemas.microsoft.com/office/drawing/2014/main" id="{56DBF969-3755-4E1C-A429-CE793139A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7900" y="2703513"/>
            <a:ext cx="26939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(cuando se necesita Energía)</a:t>
            </a:r>
          </a:p>
        </p:txBody>
      </p:sp>
      <p:sp>
        <p:nvSpPr>
          <p:cNvPr id="166941" name="Line 80">
            <a:extLst>
              <a:ext uri="{FF2B5EF4-FFF2-40B4-BE49-F238E27FC236}">
                <a16:creationId xmlns:a16="http://schemas.microsoft.com/office/drawing/2014/main" id="{FE6F68B8-1145-4353-9B76-1CC3CB0B07EF}"/>
              </a:ext>
            </a:extLst>
          </p:cNvPr>
          <p:cNvSpPr>
            <a:spLocks noChangeShapeType="1"/>
          </p:cNvSpPr>
          <p:nvPr/>
        </p:nvSpPr>
        <p:spPr bwMode="auto">
          <a:xfrm>
            <a:off x="6080125" y="3468688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42" name="Text Box 81">
            <a:extLst>
              <a:ext uri="{FF2B5EF4-FFF2-40B4-BE49-F238E27FC236}">
                <a16:creationId xmlns:a16="http://schemas.microsoft.com/office/drawing/2014/main" id="{112E4A0F-F22A-415B-926D-F47025B88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7900" y="3432175"/>
            <a:ext cx="14938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(Forma)</a:t>
            </a:r>
          </a:p>
        </p:txBody>
      </p:sp>
      <p:sp>
        <p:nvSpPr>
          <p:cNvPr id="166943" name="Text Box 82">
            <a:extLst>
              <a:ext uri="{FF2B5EF4-FFF2-40B4-BE49-F238E27FC236}">
                <a16:creationId xmlns:a16="http://schemas.microsoft.com/office/drawing/2014/main" id="{BF09B02D-DAE3-4870-A1CC-951C8E759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0" y="3732213"/>
            <a:ext cx="239395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Glucosa-1-Fosfato </a:t>
            </a:r>
          </a:p>
        </p:txBody>
      </p:sp>
      <p:sp>
        <p:nvSpPr>
          <p:cNvPr id="166944" name="Freeform 83">
            <a:extLst>
              <a:ext uri="{FF2B5EF4-FFF2-40B4-BE49-F238E27FC236}">
                <a16:creationId xmlns:a16="http://schemas.microsoft.com/office/drawing/2014/main" id="{62AAF2D6-F0F0-4F7B-90A9-4B76F0875CE9}"/>
              </a:ext>
            </a:extLst>
          </p:cNvPr>
          <p:cNvSpPr>
            <a:spLocks/>
          </p:cNvSpPr>
          <p:nvPr/>
        </p:nvSpPr>
        <p:spPr bwMode="auto">
          <a:xfrm>
            <a:off x="4321175" y="1951038"/>
            <a:ext cx="966788" cy="1909762"/>
          </a:xfrm>
          <a:custGeom>
            <a:avLst/>
            <a:gdLst>
              <a:gd name="T0" fmla="*/ 2147483646 w 318"/>
              <a:gd name="T1" fmla="*/ 2147483646 h 1487"/>
              <a:gd name="T2" fmla="*/ 0 w 318"/>
              <a:gd name="T3" fmla="*/ 2147483646 h 1487"/>
              <a:gd name="T4" fmla="*/ 0 w 318"/>
              <a:gd name="T5" fmla="*/ 0 h 1487"/>
              <a:gd name="T6" fmla="*/ 0 60000 65536"/>
              <a:gd name="T7" fmla="*/ 0 60000 65536"/>
              <a:gd name="T8" fmla="*/ 0 60000 65536"/>
              <a:gd name="T9" fmla="*/ 0 w 318"/>
              <a:gd name="T10" fmla="*/ 0 h 1487"/>
              <a:gd name="T11" fmla="*/ 318 w 318"/>
              <a:gd name="T12" fmla="*/ 1487 h 14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8" h="1487">
                <a:moveTo>
                  <a:pt x="318" y="1487"/>
                </a:moveTo>
                <a:lnTo>
                  <a:pt x="0" y="1487"/>
                </a:lnTo>
                <a:lnTo>
                  <a:pt x="0" y="0"/>
                </a:ln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45" name="Text Box 84">
            <a:extLst>
              <a:ext uri="{FF2B5EF4-FFF2-40B4-BE49-F238E27FC236}">
                <a16:creationId xmlns:a16="http://schemas.microsoft.com/office/drawing/2014/main" id="{DAECA6D7-5FC4-453F-AA8C-F8CD6435B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2900" y="3998913"/>
            <a:ext cx="239395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Glucosa-6-Fosfato </a:t>
            </a:r>
          </a:p>
        </p:txBody>
      </p:sp>
      <p:sp>
        <p:nvSpPr>
          <p:cNvPr id="166946" name="Line 85">
            <a:extLst>
              <a:ext uri="{FF2B5EF4-FFF2-40B4-BE49-F238E27FC236}">
                <a16:creationId xmlns:a16="http://schemas.microsoft.com/office/drawing/2014/main" id="{6D328C5F-B39E-4430-BD08-7F1CA01FACE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9938" y="3657600"/>
            <a:ext cx="906462" cy="384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47" name="Line 88">
            <a:extLst>
              <a:ext uri="{FF2B5EF4-FFF2-40B4-BE49-F238E27FC236}">
                <a16:creationId xmlns:a16="http://schemas.microsoft.com/office/drawing/2014/main" id="{AEA7B957-5D4F-4DAD-B091-439950B6B23C}"/>
              </a:ext>
            </a:extLst>
          </p:cNvPr>
          <p:cNvSpPr>
            <a:spLocks noChangeShapeType="1"/>
          </p:cNvSpPr>
          <p:nvPr/>
        </p:nvSpPr>
        <p:spPr bwMode="auto">
          <a:xfrm>
            <a:off x="4448175" y="4210050"/>
            <a:ext cx="1493838" cy="3286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48" name="Text Box 89">
            <a:extLst>
              <a:ext uri="{FF2B5EF4-FFF2-40B4-BE49-F238E27FC236}">
                <a16:creationId xmlns:a16="http://schemas.microsoft.com/office/drawing/2014/main" id="{BC5CB778-8ECE-44E1-B1D3-6604CE551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0188" y="4152900"/>
            <a:ext cx="1438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(Anabolismo)</a:t>
            </a:r>
          </a:p>
        </p:txBody>
      </p:sp>
      <p:sp>
        <p:nvSpPr>
          <p:cNvPr id="166949" name="Line 90">
            <a:extLst>
              <a:ext uri="{FF2B5EF4-FFF2-40B4-BE49-F238E27FC236}">
                <a16:creationId xmlns:a16="http://schemas.microsoft.com/office/drawing/2014/main" id="{773A0854-70D7-4F5D-BE67-80E0F616F6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321175" y="4194175"/>
            <a:ext cx="0" cy="7127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50" name="Text Box 91">
            <a:extLst>
              <a:ext uri="{FF2B5EF4-FFF2-40B4-BE49-F238E27FC236}">
                <a16:creationId xmlns:a16="http://schemas.microsoft.com/office/drawing/2014/main" id="{B96EBEB5-677E-4A1D-9D39-1183D87DF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9613" y="4235450"/>
            <a:ext cx="111283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90000"/>
              </a:lnSpc>
            </a:pPr>
            <a:r>
              <a:rPr lang="en-US" altLang="en-US" sz="1600" b="1" i="1">
                <a:latin typeface="Times New Roman" panose="02020603050405020304" pitchFamily="18" charset="0"/>
              </a:rPr>
              <a:t>(Enzimas Aeróbicas)</a:t>
            </a:r>
          </a:p>
        </p:txBody>
      </p:sp>
      <p:sp>
        <p:nvSpPr>
          <p:cNvPr id="166951" name="Text Box 92">
            <a:extLst>
              <a:ext uri="{FF2B5EF4-FFF2-40B4-BE49-F238E27FC236}">
                <a16:creationId xmlns:a16="http://schemas.microsoft.com/office/drawing/2014/main" id="{06AC4EC5-6EAA-4CA9-9BBA-CADBA09D7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9588" y="4851400"/>
            <a:ext cx="239395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Ácido Pirúvico</a:t>
            </a:r>
          </a:p>
        </p:txBody>
      </p:sp>
      <p:sp>
        <p:nvSpPr>
          <p:cNvPr id="166952" name="Freeform 95">
            <a:extLst>
              <a:ext uri="{FF2B5EF4-FFF2-40B4-BE49-F238E27FC236}">
                <a16:creationId xmlns:a16="http://schemas.microsoft.com/office/drawing/2014/main" id="{6EA918A7-266B-4EEF-9140-058240182DA7}"/>
              </a:ext>
            </a:extLst>
          </p:cNvPr>
          <p:cNvSpPr>
            <a:spLocks/>
          </p:cNvSpPr>
          <p:nvPr/>
        </p:nvSpPr>
        <p:spPr bwMode="auto">
          <a:xfrm>
            <a:off x="4978400" y="2173288"/>
            <a:ext cx="3930650" cy="1951037"/>
          </a:xfrm>
          <a:custGeom>
            <a:avLst/>
            <a:gdLst>
              <a:gd name="T0" fmla="*/ 2147483646 w 2476"/>
              <a:gd name="T1" fmla="*/ 0 h 1427"/>
              <a:gd name="T2" fmla="*/ 2147483646 w 2476"/>
              <a:gd name="T3" fmla="*/ 0 h 1427"/>
              <a:gd name="T4" fmla="*/ 2147483646 w 2476"/>
              <a:gd name="T5" fmla="*/ 2147483646 h 1427"/>
              <a:gd name="T6" fmla="*/ 0 w 2476"/>
              <a:gd name="T7" fmla="*/ 2147483646 h 1427"/>
              <a:gd name="T8" fmla="*/ 0 60000 65536"/>
              <a:gd name="T9" fmla="*/ 0 60000 65536"/>
              <a:gd name="T10" fmla="*/ 0 60000 65536"/>
              <a:gd name="T11" fmla="*/ 0 60000 65536"/>
              <a:gd name="T12" fmla="*/ 0 w 2476"/>
              <a:gd name="T13" fmla="*/ 0 h 1427"/>
              <a:gd name="T14" fmla="*/ 2476 w 2476"/>
              <a:gd name="T15" fmla="*/ 1427 h 142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76" h="1427">
                <a:moveTo>
                  <a:pt x="2381" y="0"/>
                </a:moveTo>
                <a:lnTo>
                  <a:pt x="2476" y="0"/>
                </a:lnTo>
                <a:lnTo>
                  <a:pt x="2476" y="1427"/>
                </a:lnTo>
                <a:lnTo>
                  <a:pt x="0" y="1427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53" name="Text Box 96">
            <a:extLst>
              <a:ext uri="{FF2B5EF4-FFF2-40B4-BE49-F238E27FC236}">
                <a16:creationId xmlns:a16="http://schemas.microsoft.com/office/drawing/2014/main" id="{F6F902ED-1D86-41A2-92F5-0067EF1D5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8150" y="3041650"/>
            <a:ext cx="47371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                    Glucogenólisis</a:t>
            </a:r>
          </a:p>
          <a:p>
            <a:pPr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  (Degradamiento- </a:t>
            </a:r>
            <a:r>
              <a:rPr lang="en-US" altLang="en-US" sz="1600" b="1" i="1">
                <a:latin typeface="Times New Roman" panose="02020603050405020304" pitchFamily="18" charset="0"/>
              </a:rPr>
              <a:t>Catabolismo</a:t>
            </a:r>
            <a:r>
              <a:rPr lang="en-US" altLang="en-US" sz="1600" b="1">
                <a:latin typeface="Arial" panose="020B0604020202020204" pitchFamily="34" charset="0"/>
              </a:rPr>
              <a:t> - del Glucógeno)</a:t>
            </a:r>
          </a:p>
        </p:txBody>
      </p:sp>
      <p:sp>
        <p:nvSpPr>
          <p:cNvPr id="166954" name="Text Box 97">
            <a:extLst>
              <a:ext uri="{FF2B5EF4-FFF2-40B4-BE49-F238E27FC236}">
                <a16:creationId xmlns:a16="http://schemas.microsoft.com/office/drawing/2014/main" id="{80C0FE76-4097-4FC0-AA04-8C34FF6FC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8600" y="4865688"/>
            <a:ext cx="85090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Sin O</a:t>
            </a:r>
            <a:r>
              <a:rPr lang="en-US" altLang="en-US" sz="1600" b="1" i="1" baseline="-250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66955" name="Text Box 99">
            <a:extLst>
              <a:ext uri="{FF2B5EF4-FFF2-40B4-BE49-F238E27FC236}">
                <a16:creationId xmlns:a16="http://schemas.microsoft.com/office/drawing/2014/main" id="{15099384-107C-44CF-BDE4-26C117FAF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0575" y="5232400"/>
            <a:ext cx="21748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Ácido Láctico</a:t>
            </a:r>
          </a:p>
        </p:txBody>
      </p:sp>
      <p:sp>
        <p:nvSpPr>
          <p:cNvPr id="166956" name="Freeform 100">
            <a:extLst>
              <a:ext uri="{FF2B5EF4-FFF2-40B4-BE49-F238E27FC236}">
                <a16:creationId xmlns:a16="http://schemas.microsoft.com/office/drawing/2014/main" id="{4F4F4CE8-A1F3-4AD9-9F05-91B2E50D4B35}"/>
              </a:ext>
            </a:extLst>
          </p:cNvPr>
          <p:cNvSpPr>
            <a:spLocks/>
          </p:cNvSpPr>
          <p:nvPr/>
        </p:nvSpPr>
        <p:spPr bwMode="auto">
          <a:xfrm>
            <a:off x="1962150" y="4097338"/>
            <a:ext cx="6932613" cy="1444625"/>
          </a:xfrm>
          <a:custGeom>
            <a:avLst/>
            <a:gdLst>
              <a:gd name="T0" fmla="*/ 2147483646 w 3860"/>
              <a:gd name="T1" fmla="*/ 2147483646 h 1281"/>
              <a:gd name="T2" fmla="*/ 2147483646 w 3860"/>
              <a:gd name="T3" fmla="*/ 2147483646 h 1281"/>
              <a:gd name="T4" fmla="*/ 2147483646 w 3860"/>
              <a:gd name="T5" fmla="*/ 2147483646 h 1281"/>
              <a:gd name="T6" fmla="*/ 0 w 3860"/>
              <a:gd name="T7" fmla="*/ 2147483646 h 1281"/>
              <a:gd name="T8" fmla="*/ 0 w 3860"/>
              <a:gd name="T9" fmla="*/ 0 h 1281"/>
              <a:gd name="T10" fmla="*/ 2147483646 w 3860"/>
              <a:gd name="T11" fmla="*/ 0 h 128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860"/>
              <a:gd name="T19" fmla="*/ 0 h 1281"/>
              <a:gd name="T20" fmla="*/ 3860 w 3860"/>
              <a:gd name="T21" fmla="*/ 1281 h 128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860" h="1281">
                <a:moveTo>
                  <a:pt x="2416" y="120"/>
                </a:moveTo>
                <a:lnTo>
                  <a:pt x="3860" y="120"/>
                </a:lnTo>
                <a:lnTo>
                  <a:pt x="3860" y="1281"/>
                </a:lnTo>
                <a:lnTo>
                  <a:pt x="0" y="1281"/>
                </a:lnTo>
                <a:lnTo>
                  <a:pt x="0" y="0"/>
                </a:lnTo>
                <a:lnTo>
                  <a:pt x="628" y="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57" name="Line 102">
            <a:extLst>
              <a:ext uri="{FF2B5EF4-FFF2-40B4-BE49-F238E27FC236}">
                <a16:creationId xmlns:a16="http://schemas.microsoft.com/office/drawing/2014/main" id="{88B75477-967C-496E-9015-3D57CACE9A3E}"/>
              </a:ext>
            </a:extLst>
          </p:cNvPr>
          <p:cNvSpPr>
            <a:spLocks noChangeShapeType="1"/>
          </p:cNvSpPr>
          <p:nvPr/>
        </p:nvSpPr>
        <p:spPr bwMode="auto">
          <a:xfrm>
            <a:off x="4325938" y="5548313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58" name="Text Box 103">
            <a:extLst>
              <a:ext uri="{FF2B5EF4-FFF2-40B4-BE49-F238E27FC236}">
                <a16:creationId xmlns:a16="http://schemas.microsoft.com/office/drawing/2014/main" id="{AA682BB9-D2ED-4A09-91C2-6690D0478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813" y="5661025"/>
            <a:ext cx="21748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Ganancia Neta</a:t>
            </a:r>
          </a:p>
        </p:txBody>
      </p:sp>
      <p:sp>
        <p:nvSpPr>
          <p:cNvPr id="166959" name="Freeform 104">
            <a:extLst>
              <a:ext uri="{FF2B5EF4-FFF2-40B4-BE49-F238E27FC236}">
                <a16:creationId xmlns:a16="http://schemas.microsoft.com/office/drawing/2014/main" id="{5F1B4B84-8046-4F04-9D48-10C5679E9ED7}"/>
              </a:ext>
            </a:extLst>
          </p:cNvPr>
          <p:cNvSpPr>
            <a:spLocks/>
          </p:cNvSpPr>
          <p:nvPr/>
        </p:nvSpPr>
        <p:spPr bwMode="auto">
          <a:xfrm rot="5400000" flipV="1">
            <a:off x="5846763" y="5086350"/>
            <a:ext cx="196850" cy="160972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60" name="Text Box 105">
            <a:extLst>
              <a:ext uri="{FF2B5EF4-FFF2-40B4-BE49-F238E27FC236}">
                <a16:creationId xmlns:a16="http://schemas.microsoft.com/office/drawing/2014/main" id="{5AB7297F-9C26-41DA-BB59-1AAED3741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3863" y="5873750"/>
            <a:ext cx="2606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b="1">
                <a:latin typeface="Arial" panose="020B0604020202020204" pitchFamily="34" charset="0"/>
              </a:rPr>
              <a:t>1 Mol de Glucógeno</a:t>
            </a:r>
          </a:p>
        </p:txBody>
      </p:sp>
      <p:sp>
        <p:nvSpPr>
          <p:cNvPr id="166961" name="Line 108">
            <a:extLst>
              <a:ext uri="{FF2B5EF4-FFF2-40B4-BE49-F238E27FC236}">
                <a16:creationId xmlns:a16="http://schemas.microsoft.com/office/drawing/2014/main" id="{C06F8550-A5FD-4466-A454-6CE3C5D1D0E0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5205413" y="4779962"/>
            <a:ext cx="0" cy="4413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62" name="Line 109">
            <a:extLst>
              <a:ext uri="{FF2B5EF4-FFF2-40B4-BE49-F238E27FC236}">
                <a16:creationId xmlns:a16="http://schemas.microsoft.com/office/drawing/2014/main" id="{3377E29F-4F42-469A-ADD0-9913648A7E98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9438" y="507682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63" name="Text Box 110">
            <a:extLst>
              <a:ext uri="{FF2B5EF4-FFF2-40B4-BE49-F238E27FC236}">
                <a16:creationId xmlns:a16="http://schemas.microsoft.com/office/drawing/2014/main" id="{E7E91EC7-22E7-43C4-9065-BE8ADE944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8975" y="6397625"/>
            <a:ext cx="2241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b="1">
                <a:latin typeface="Arial" panose="020B0604020202020204" pitchFamily="34" charset="0"/>
              </a:rPr>
              <a:t>3 Moles de ATP</a:t>
            </a:r>
          </a:p>
        </p:txBody>
      </p:sp>
      <p:sp>
        <p:nvSpPr>
          <p:cNvPr id="166964" name="Line 112">
            <a:extLst>
              <a:ext uri="{FF2B5EF4-FFF2-40B4-BE49-F238E27FC236}">
                <a16:creationId xmlns:a16="http://schemas.microsoft.com/office/drawing/2014/main" id="{D5B775C5-9F8B-4956-AF0E-4B09B00C36D4}"/>
              </a:ext>
            </a:extLst>
          </p:cNvPr>
          <p:cNvSpPr>
            <a:spLocks noChangeShapeType="1"/>
          </p:cNvSpPr>
          <p:nvPr/>
        </p:nvSpPr>
        <p:spPr bwMode="auto">
          <a:xfrm>
            <a:off x="6770688" y="6189663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65" name="Text Box 113">
            <a:extLst>
              <a:ext uri="{FF2B5EF4-FFF2-40B4-BE49-F238E27FC236}">
                <a16:creationId xmlns:a16="http://schemas.microsoft.com/office/drawing/2014/main" id="{8670CF65-DEB9-409C-9FB6-28885C075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8463" y="6153150"/>
            <a:ext cx="14938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(Catabolizado)</a:t>
            </a:r>
          </a:p>
        </p:txBody>
      </p:sp>
      <p:sp>
        <p:nvSpPr>
          <p:cNvPr id="166966" name="Freeform 114">
            <a:extLst>
              <a:ext uri="{FF2B5EF4-FFF2-40B4-BE49-F238E27FC236}">
                <a16:creationId xmlns:a16="http://schemas.microsoft.com/office/drawing/2014/main" id="{C6E8CCF9-4EFC-4D53-B1EC-1E2F850EAF46}"/>
              </a:ext>
            </a:extLst>
          </p:cNvPr>
          <p:cNvSpPr>
            <a:spLocks/>
          </p:cNvSpPr>
          <p:nvPr/>
        </p:nvSpPr>
        <p:spPr bwMode="auto">
          <a:xfrm>
            <a:off x="6573838" y="4325938"/>
            <a:ext cx="1625600" cy="546100"/>
          </a:xfrm>
          <a:custGeom>
            <a:avLst/>
            <a:gdLst>
              <a:gd name="T0" fmla="*/ 0 w 903"/>
              <a:gd name="T1" fmla="*/ 0 h 352"/>
              <a:gd name="T2" fmla="*/ 2147483646 w 903"/>
              <a:gd name="T3" fmla="*/ 0 h 352"/>
              <a:gd name="T4" fmla="*/ 2147483646 w 903"/>
              <a:gd name="T5" fmla="*/ 2147483646 h 352"/>
              <a:gd name="T6" fmla="*/ 2147483646 w 903"/>
              <a:gd name="T7" fmla="*/ 2147483646 h 352"/>
              <a:gd name="T8" fmla="*/ 0 60000 65536"/>
              <a:gd name="T9" fmla="*/ 0 60000 65536"/>
              <a:gd name="T10" fmla="*/ 0 60000 65536"/>
              <a:gd name="T11" fmla="*/ 0 60000 65536"/>
              <a:gd name="T12" fmla="*/ 0 w 903"/>
              <a:gd name="T13" fmla="*/ 0 h 352"/>
              <a:gd name="T14" fmla="*/ 903 w 903"/>
              <a:gd name="T15" fmla="*/ 352 h 3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03" h="352">
                <a:moveTo>
                  <a:pt x="0" y="0"/>
                </a:moveTo>
                <a:lnTo>
                  <a:pt x="903" y="0"/>
                </a:lnTo>
                <a:lnTo>
                  <a:pt x="903" y="352"/>
                </a:lnTo>
                <a:lnTo>
                  <a:pt x="499" y="352"/>
                </a:lnTo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67" name="Text Box 115">
            <a:extLst>
              <a:ext uri="{FF2B5EF4-FFF2-40B4-BE49-F238E27FC236}">
                <a16:creationId xmlns:a16="http://schemas.microsoft.com/office/drawing/2014/main" id="{1EEB15E7-D634-442B-8B20-2F70894E4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7050" y="4443413"/>
            <a:ext cx="86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000" b="1" i="1">
                <a:solidFill>
                  <a:schemeClr val="accent2"/>
                </a:solidFill>
                <a:latin typeface="Times New Roman" panose="02020603050405020304" pitchFamily="18" charset="0"/>
              </a:rPr>
              <a:t>Reacciones</a:t>
            </a:r>
          </a:p>
          <a:p>
            <a:r>
              <a:rPr lang="en-US" altLang="en-US" sz="1000" b="1" i="1">
                <a:solidFill>
                  <a:schemeClr val="accent2"/>
                </a:solidFill>
                <a:latin typeface="Times New Roman" panose="02020603050405020304" pitchFamily="18" charset="0"/>
              </a:rPr>
              <a:t>Acopladas</a:t>
            </a:r>
          </a:p>
        </p:txBody>
      </p:sp>
      <p:sp>
        <p:nvSpPr>
          <p:cNvPr id="166968" name="Freeform 116">
            <a:extLst>
              <a:ext uri="{FF2B5EF4-FFF2-40B4-BE49-F238E27FC236}">
                <a16:creationId xmlns:a16="http://schemas.microsoft.com/office/drawing/2014/main" id="{2924378A-AAC6-4534-BA59-2C5C8F8F86CE}"/>
              </a:ext>
            </a:extLst>
          </p:cNvPr>
          <p:cNvSpPr>
            <a:spLocks/>
          </p:cNvSpPr>
          <p:nvPr/>
        </p:nvSpPr>
        <p:spPr bwMode="auto">
          <a:xfrm rot="-5400000" flipH="1" flipV="1">
            <a:off x="2755901" y="5081587"/>
            <a:ext cx="196850" cy="160972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69" name="Text Box 117">
            <a:extLst>
              <a:ext uri="{FF2B5EF4-FFF2-40B4-BE49-F238E27FC236}">
                <a16:creationId xmlns:a16="http://schemas.microsoft.com/office/drawing/2014/main" id="{96EA7674-1C4A-44C9-AF94-5C8FE180C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8" y="5868988"/>
            <a:ext cx="2606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b="1">
                <a:latin typeface="Arial" panose="020B0604020202020204" pitchFamily="34" charset="0"/>
              </a:rPr>
              <a:t>1 Mol de Glucosa</a:t>
            </a:r>
          </a:p>
        </p:txBody>
      </p:sp>
      <p:sp>
        <p:nvSpPr>
          <p:cNvPr id="166970" name="Text Box 118">
            <a:extLst>
              <a:ext uri="{FF2B5EF4-FFF2-40B4-BE49-F238E27FC236}">
                <a16:creationId xmlns:a16="http://schemas.microsoft.com/office/drawing/2014/main" id="{17DFE3FD-A266-45F9-8CF6-AE0AD3174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050" y="6392863"/>
            <a:ext cx="2241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b="1">
                <a:latin typeface="Arial" panose="020B0604020202020204" pitchFamily="34" charset="0"/>
              </a:rPr>
              <a:t>2 Moles de ATP</a:t>
            </a:r>
          </a:p>
        </p:txBody>
      </p:sp>
      <p:sp>
        <p:nvSpPr>
          <p:cNvPr id="166971" name="Line 119">
            <a:extLst>
              <a:ext uri="{FF2B5EF4-FFF2-40B4-BE49-F238E27FC236}">
                <a16:creationId xmlns:a16="http://schemas.microsoft.com/office/drawing/2014/main" id="{B2BF8DDF-EEE5-465D-8225-C1812454B19D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6763" y="6184900"/>
            <a:ext cx="0" cy="3317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72" name="Text Box 120">
            <a:extLst>
              <a:ext uri="{FF2B5EF4-FFF2-40B4-BE49-F238E27FC236}">
                <a16:creationId xmlns:a16="http://schemas.microsoft.com/office/drawing/2014/main" id="{F9969759-261D-49F1-9C88-FC70DB959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4538" y="6148388"/>
            <a:ext cx="14938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(Catabolizado)</a:t>
            </a:r>
          </a:p>
        </p:txBody>
      </p:sp>
      <p:sp>
        <p:nvSpPr>
          <p:cNvPr id="166973" name="Line 123">
            <a:extLst>
              <a:ext uri="{FF2B5EF4-FFF2-40B4-BE49-F238E27FC236}">
                <a16:creationId xmlns:a16="http://schemas.microsoft.com/office/drawing/2014/main" id="{5EABD4F4-F44A-43BA-B621-A0F39EDC95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78050" y="2576513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74" name="Text Box 124">
            <a:extLst>
              <a:ext uri="{FF2B5EF4-FFF2-40B4-BE49-F238E27FC236}">
                <a16:creationId xmlns:a16="http://schemas.microsoft.com/office/drawing/2014/main" id="{C801ACEB-38ED-41F0-8980-A66A580F1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875" y="1925638"/>
            <a:ext cx="14541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Times New Roman" panose="02020603050405020304" pitchFamily="18" charset="0"/>
              </a:rPr>
              <a:t>(Su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Times New Roman" panose="02020603050405020304" pitchFamily="18" charset="0"/>
              </a:rPr>
              <a:t>Catabolismo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Times New Roman" panose="02020603050405020304" pitchFamily="18" charset="0"/>
              </a:rPr>
              <a:t>Foma)</a:t>
            </a:r>
          </a:p>
        </p:txBody>
      </p:sp>
      <p:sp>
        <p:nvSpPr>
          <p:cNvPr id="166975" name="Freeform 126">
            <a:extLst>
              <a:ext uri="{FF2B5EF4-FFF2-40B4-BE49-F238E27FC236}">
                <a16:creationId xmlns:a16="http://schemas.microsoft.com/office/drawing/2014/main" id="{EBE90E9A-BDDF-47F6-A5C3-AA245FA0328A}"/>
              </a:ext>
            </a:extLst>
          </p:cNvPr>
          <p:cNvSpPr>
            <a:spLocks/>
          </p:cNvSpPr>
          <p:nvPr/>
        </p:nvSpPr>
        <p:spPr bwMode="auto">
          <a:xfrm>
            <a:off x="1816100" y="2035175"/>
            <a:ext cx="369888" cy="654050"/>
          </a:xfrm>
          <a:custGeom>
            <a:avLst/>
            <a:gdLst>
              <a:gd name="T0" fmla="*/ 2147483646 w 164"/>
              <a:gd name="T1" fmla="*/ 0 h 636"/>
              <a:gd name="T2" fmla="*/ 2147483646 w 164"/>
              <a:gd name="T3" fmla="*/ 0 h 636"/>
              <a:gd name="T4" fmla="*/ 2147483646 w 164"/>
              <a:gd name="T5" fmla="*/ 2147483646 h 636"/>
              <a:gd name="T6" fmla="*/ 0 w 164"/>
              <a:gd name="T7" fmla="*/ 2147483646 h 636"/>
              <a:gd name="T8" fmla="*/ 0 60000 65536"/>
              <a:gd name="T9" fmla="*/ 0 60000 65536"/>
              <a:gd name="T10" fmla="*/ 0 60000 65536"/>
              <a:gd name="T11" fmla="*/ 0 60000 65536"/>
              <a:gd name="T12" fmla="*/ 0 w 164"/>
              <a:gd name="T13" fmla="*/ 0 h 636"/>
              <a:gd name="T14" fmla="*/ 164 w 164"/>
              <a:gd name="T15" fmla="*/ 636 h 6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4" h="636">
                <a:moveTo>
                  <a:pt x="9" y="0"/>
                </a:moveTo>
                <a:lnTo>
                  <a:pt x="164" y="0"/>
                </a:lnTo>
                <a:lnTo>
                  <a:pt x="164" y="636"/>
                </a:lnTo>
                <a:lnTo>
                  <a:pt x="0" y="636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76" name="Text Box 127">
            <a:extLst>
              <a:ext uri="{FF2B5EF4-FFF2-40B4-BE49-F238E27FC236}">
                <a16:creationId xmlns:a16="http://schemas.microsoft.com/office/drawing/2014/main" id="{FA7065A9-6726-4169-898A-E6760005C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6113" y="2414588"/>
            <a:ext cx="7604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b="1">
                <a:latin typeface="Arial" panose="020B0604020202020204" pitchFamily="34" charset="0"/>
              </a:rPr>
              <a:t>ATP</a:t>
            </a:r>
          </a:p>
        </p:txBody>
      </p:sp>
      <p:sp>
        <p:nvSpPr>
          <p:cNvPr id="166977" name="Line 128">
            <a:extLst>
              <a:ext uri="{FF2B5EF4-FFF2-40B4-BE49-F238E27FC236}">
                <a16:creationId xmlns:a16="http://schemas.microsoft.com/office/drawing/2014/main" id="{42CEA429-9D9F-4961-AC3E-7F37E2480D6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6625" y="2674938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78" name="Text Box 129">
            <a:extLst>
              <a:ext uri="{FF2B5EF4-FFF2-40B4-BE49-F238E27FC236}">
                <a16:creationId xmlns:a16="http://schemas.microsoft.com/office/drawing/2014/main" id="{E290E8E7-CCB3-4CEE-B938-F5BC6BBFB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5263" y="2801938"/>
            <a:ext cx="145415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Times New Roman" panose="02020603050405020304" pitchFamily="18" charset="0"/>
              </a:rPr>
              <a:t>(Catabolismo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Times New Roman" panose="02020603050405020304" pitchFamily="18" charset="0"/>
              </a:rPr>
              <a:t>del ATP)</a:t>
            </a:r>
          </a:p>
        </p:txBody>
      </p:sp>
      <p:sp>
        <p:nvSpPr>
          <p:cNvPr id="166979" name="Text Box 130">
            <a:extLst>
              <a:ext uri="{FF2B5EF4-FFF2-40B4-BE49-F238E27FC236}">
                <a16:creationId xmlns:a16="http://schemas.microsoft.com/office/drawing/2014/main" id="{7F8DE1CE-DC04-4F26-9853-E0DFAF496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025" y="3665538"/>
            <a:ext cx="1343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en-US" altLang="en-US" sz="1600" b="1" i="1">
                <a:latin typeface="Times New Roman" panose="02020603050405020304" pitchFamily="18" charset="0"/>
              </a:rPr>
              <a:t>(Anabolismo)</a:t>
            </a:r>
          </a:p>
        </p:txBody>
      </p:sp>
      <p:sp>
        <p:nvSpPr>
          <p:cNvPr id="166980" name="Line 131">
            <a:extLst>
              <a:ext uri="{FF2B5EF4-FFF2-40B4-BE49-F238E27FC236}">
                <a16:creationId xmlns:a16="http://schemas.microsoft.com/office/drawing/2014/main" id="{FA860F6A-56C9-4767-8C34-2DD27159782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84288" y="3252788"/>
            <a:ext cx="2136775" cy="111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81" name="Text Box 60">
            <a:extLst>
              <a:ext uri="{FF2B5EF4-FFF2-40B4-BE49-F238E27FC236}">
                <a16:creationId xmlns:a16="http://schemas.microsoft.com/office/drawing/2014/main" id="{18F5434D-6F0F-4D0E-A19B-F5357819C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9488" y="1660525"/>
            <a:ext cx="11795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(Insulina)</a:t>
            </a:r>
          </a:p>
        </p:txBody>
      </p:sp>
      <p:sp>
        <p:nvSpPr>
          <p:cNvPr id="166982" name="Text Box 60">
            <a:extLst>
              <a:ext uri="{FF2B5EF4-FFF2-40B4-BE49-F238E27FC236}">
                <a16:creationId xmlns:a16="http://schemas.microsoft.com/office/drawing/2014/main" id="{4BC8C25E-AE04-4AF4-85A1-48E22F06E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9588" y="2981325"/>
            <a:ext cx="11795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(Glucagón)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2">
            <a:extLst>
              <a:ext uri="{FF2B5EF4-FFF2-40B4-BE49-F238E27FC236}">
                <a16:creationId xmlns:a16="http://schemas.microsoft.com/office/drawing/2014/main" id="{A3B94166-62BC-4B1F-B5DC-83611609B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81000"/>
            <a:ext cx="50292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6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REACCIONES ACOPLADAS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5D446169-B237-49E1-8BFE-126AB8621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667000"/>
            <a:ext cx="4114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2500" b="1">
                <a:latin typeface="Arial" panose="020B0604020202020204" pitchFamily="34" charset="0"/>
              </a:rPr>
              <a:t>Reacciones Exergónicas</a:t>
            </a: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87E1F5D8-1DD5-4E68-902C-F7CA6813E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429000"/>
            <a:ext cx="2133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500" b="1">
                <a:latin typeface="Times New Roman" panose="02020603050405020304" pitchFamily="18" charset="0"/>
              </a:rPr>
              <a:t>Energía Libre</a:t>
            </a:r>
          </a:p>
        </p:txBody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7B416028-0D11-4C3A-898D-275A43FDFE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791200"/>
            <a:ext cx="3276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i="1">
                <a:solidFill>
                  <a:srgbClr val="00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>
                <a:latin typeface="Arial" panose="020B0604020202020204" pitchFamily="34" charset="0"/>
              </a:rPr>
              <a:t>Reacciones Liberadoras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1">
                <a:latin typeface="Arial" panose="020B0604020202020204" pitchFamily="34" charset="0"/>
              </a:rPr>
              <a:t>de Energía</a:t>
            </a:r>
            <a:endParaRPr lang="en-US" altLang="en-US" sz="2000" b="1" i="1">
              <a:latin typeface="Times New Roman" panose="02020603050405020304" pitchFamily="18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42670419-4354-4242-BB85-C1910BF26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143000"/>
            <a:ext cx="86106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500" b="1">
                <a:latin typeface="Arial" panose="020B0604020202020204" pitchFamily="34" charset="0"/>
              </a:rPr>
              <a:t>Reacciones Asociadas, en la cual la Energía Libre de una Reacción (Exergónica) es utilizada para Conducir/Dirigir una Segunda Reacción (Endergónica)</a:t>
            </a:r>
          </a:p>
        </p:txBody>
      </p:sp>
      <p:sp>
        <p:nvSpPr>
          <p:cNvPr id="27655" name="Line 7">
            <a:extLst>
              <a:ext uri="{FF2B5EF4-FFF2-40B4-BE49-F238E27FC236}">
                <a16:creationId xmlns:a16="http://schemas.microsoft.com/office/drawing/2014/main" id="{159B6938-CD81-41C4-864E-2F8AE51937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43400" y="762000"/>
            <a:ext cx="0" cy="457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6" name="Line 8">
            <a:extLst>
              <a:ext uri="{FF2B5EF4-FFF2-40B4-BE49-F238E27FC236}">
                <a16:creationId xmlns:a16="http://schemas.microsoft.com/office/drawing/2014/main" id="{920F9220-3F45-41EF-86EF-2C0B65AF045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57600" y="33528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7" name="Line 9">
            <a:extLst>
              <a:ext uri="{FF2B5EF4-FFF2-40B4-BE49-F238E27FC236}">
                <a16:creationId xmlns:a16="http://schemas.microsoft.com/office/drawing/2014/main" id="{6552A3EE-F4C1-4AB8-AE67-447A373E0F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72000" y="3124200"/>
            <a:ext cx="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8" name="Line 10">
            <a:extLst>
              <a:ext uri="{FF2B5EF4-FFF2-40B4-BE49-F238E27FC236}">
                <a16:creationId xmlns:a16="http://schemas.microsoft.com/office/drawing/2014/main" id="{BA858234-C6A6-486F-8903-4695EDDC5D4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48200" y="3886200"/>
            <a:ext cx="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9" name="Rectangle 11">
            <a:extLst>
              <a:ext uri="{FF2B5EF4-FFF2-40B4-BE49-F238E27FC236}">
                <a16:creationId xmlns:a16="http://schemas.microsoft.com/office/drawing/2014/main" id="{0D8015DB-0511-426F-8ECA-BAC4AF17F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191000"/>
            <a:ext cx="3505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500" b="1">
                <a:latin typeface="Times New Roman" panose="02020603050405020304" pitchFamily="18" charset="0"/>
              </a:rPr>
              <a:t>Dirigida a Conducir las</a:t>
            </a:r>
          </a:p>
        </p:txBody>
      </p:sp>
      <p:sp>
        <p:nvSpPr>
          <p:cNvPr id="27660" name="Line 12">
            <a:extLst>
              <a:ext uri="{FF2B5EF4-FFF2-40B4-BE49-F238E27FC236}">
                <a16:creationId xmlns:a16="http://schemas.microsoft.com/office/drawing/2014/main" id="{E4B2A589-1D03-4417-9E1F-81ADF57F84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48200" y="4572000"/>
            <a:ext cx="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1" name="Rectangle 13">
            <a:extLst>
              <a:ext uri="{FF2B5EF4-FFF2-40B4-BE49-F238E27FC236}">
                <a16:creationId xmlns:a16="http://schemas.microsoft.com/office/drawing/2014/main" id="{BBA2918E-251E-4D5F-87F0-777918613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4876800"/>
            <a:ext cx="4343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500" b="1">
                <a:latin typeface="Arial" panose="020B0604020202020204" pitchFamily="34" charset="0"/>
              </a:rPr>
              <a:t>Reacciones Endergónicas</a:t>
            </a:r>
          </a:p>
        </p:txBody>
      </p:sp>
      <p:sp>
        <p:nvSpPr>
          <p:cNvPr id="27662" name="Line 14">
            <a:extLst>
              <a:ext uri="{FF2B5EF4-FFF2-40B4-BE49-F238E27FC236}">
                <a16:creationId xmlns:a16="http://schemas.microsoft.com/office/drawing/2014/main" id="{73DC76C1-90EC-4938-A552-B3F4DD276CE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6096000"/>
            <a:ext cx="547688" cy="15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3" name="Rectangle 15">
            <a:extLst>
              <a:ext uri="{FF2B5EF4-FFF2-40B4-BE49-F238E27FC236}">
                <a16:creationId xmlns:a16="http://schemas.microsoft.com/office/drawing/2014/main" id="{547E1B8A-DB0C-438A-BF95-ABB024270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5943600"/>
            <a:ext cx="1600200" cy="4572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300" b="1" i="1">
                <a:solidFill>
                  <a:srgbClr val="00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i="1">
                <a:latin typeface="Times New Roman" panose="02020603050405020304" pitchFamily="18" charset="0"/>
              </a:rPr>
              <a:t>Acoplada</a:t>
            </a:r>
            <a:r>
              <a:rPr lang="en-US" altLang="en-US" sz="2300" b="1">
                <a:latin typeface="Times New Roman" panose="02020603050405020304" pitchFamily="18" charset="0"/>
              </a:rPr>
              <a:t>s</a:t>
            </a:r>
            <a:endParaRPr lang="en-US" altLang="en-US" sz="2300" b="1" i="1">
              <a:latin typeface="Times New Roman" panose="02020603050405020304" pitchFamily="18" charset="0"/>
            </a:endParaRPr>
          </a:p>
        </p:txBody>
      </p:sp>
      <p:sp>
        <p:nvSpPr>
          <p:cNvPr id="27664" name="Rectangle 16">
            <a:extLst>
              <a:ext uri="{FF2B5EF4-FFF2-40B4-BE49-F238E27FC236}">
                <a16:creationId xmlns:a16="http://schemas.microsoft.com/office/drawing/2014/main" id="{074478F9-6A43-4EA1-AAE4-42C8ECAB7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791200"/>
            <a:ext cx="2743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i="1">
                <a:solidFill>
                  <a:srgbClr val="00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>
                <a:latin typeface="Arial" panose="020B0604020202020204" pitchFamily="34" charset="0"/>
              </a:rPr>
              <a:t>Reacciones que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1">
                <a:latin typeface="Arial" panose="020B0604020202020204" pitchFamily="34" charset="0"/>
              </a:rPr>
              <a:t>Requieren Energía</a:t>
            </a:r>
            <a:endParaRPr lang="en-US" altLang="en-US" sz="2000" b="1" i="1">
              <a:latin typeface="Times New Roman" panose="02020603050405020304" pitchFamily="18" charset="0"/>
            </a:endParaRPr>
          </a:p>
        </p:txBody>
      </p:sp>
      <p:sp>
        <p:nvSpPr>
          <p:cNvPr id="27665" name="Line 17">
            <a:extLst>
              <a:ext uri="{FF2B5EF4-FFF2-40B4-BE49-F238E27FC236}">
                <a16:creationId xmlns:a16="http://schemas.microsoft.com/office/drawing/2014/main" id="{B62A17D4-F722-4D31-8296-FFCD8EB7CA6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29313" y="6096000"/>
            <a:ext cx="547687" cy="15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6" name="Text Box 4">
            <a:extLst>
              <a:ext uri="{FF2B5EF4-FFF2-40B4-BE49-F238E27FC236}">
                <a16:creationId xmlns:a16="http://schemas.microsoft.com/office/drawing/2014/main" id="{95CCC726-21CB-4A24-9951-0BB94A8C9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375" y="144463"/>
            <a:ext cx="3324225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SISTEMA GLUCOLÍTICO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(GLUCÓLISIS ANAERÓBICA</a:t>
            </a:r>
          </a:p>
        </p:txBody>
      </p:sp>
      <p:sp>
        <p:nvSpPr>
          <p:cNvPr id="168963" name="Text Box 14">
            <a:extLst>
              <a:ext uri="{FF2B5EF4-FFF2-40B4-BE49-F238E27FC236}">
                <a16:creationId xmlns:a16="http://schemas.microsoft.com/office/drawing/2014/main" id="{5A899D9D-E235-4765-B07D-A401FB8C8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125" y="1758950"/>
            <a:ext cx="1906588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Ausencia de O</a:t>
            </a:r>
            <a:r>
              <a:rPr lang="en-US" altLang="en-US" sz="1600" b="1" i="1" baseline="-250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68964" name="Text Box 32">
            <a:extLst>
              <a:ext uri="{FF2B5EF4-FFF2-40B4-BE49-F238E27FC236}">
                <a16:creationId xmlns:a16="http://schemas.microsoft.com/office/drawing/2014/main" id="{3AA69F3E-8CD9-4B94-81E7-2BC03C50C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188" y="936625"/>
            <a:ext cx="239395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Glucosa-6-Fosfato </a:t>
            </a:r>
          </a:p>
        </p:txBody>
      </p:sp>
      <p:sp>
        <p:nvSpPr>
          <p:cNvPr id="168965" name="Text Box 69">
            <a:extLst>
              <a:ext uri="{FF2B5EF4-FFF2-40B4-BE49-F238E27FC236}">
                <a16:creationId xmlns:a16="http://schemas.microsoft.com/office/drawing/2014/main" id="{5DBE2456-5AB0-4A43-A301-588650DEE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3425" y="1446213"/>
            <a:ext cx="239395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Ácido Pirúvico</a:t>
            </a:r>
          </a:p>
        </p:txBody>
      </p:sp>
      <p:sp>
        <p:nvSpPr>
          <p:cNvPr id="168966" name="Line 71">
            <a:extLst>
              <a:ext uri="{FF2B5EF4-FFF2-40B4-BE49-F238E27FC236}">
                <a16:creationId xmlns:a16="http://schemas.microsoft.com/office/drawing/2014/main" id="{FBA9FF95-9B41-4335-99B1-BF4ED83640AA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7700" y="1658938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67" name="Text Box 72">
            <a:extLst>
              <a:ext uri="{FF2B5EF4-FFF2-40B4-BE49-F238E27FC236}">
                <a16:creationId xmlns:a16="http://schemas.microsoft.com/office/drawing/2014/main" id="{1CD58E72-45CF-49BD-9D6A-1E7D07469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375" y="2668588"/>
            <a:ext cx="1947863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Se Acumula en</a:t>
            </a:r>
            <a:endParaRPr lang="en-US" altLang="en-US" sz="1600" b="1" baseline="-25000">
              <a:latin typeface="Arial" panose="020B0604020202020204" pitchFamily="34" charset="0"/>
            </a:endParaRPr>
          </a:p>
        </p:txBody>
      </p:sp>
      <p:sp>
        <p:nvSpPr>
          <p:cNvPr id="168968" name="Freeform 75">
            <a:extLst>
              <a:ext uri="{FF2B5EF4-FFF2-40B4-BE49-F238E27FC236}">
                <a16:creationId xmlns:a16="http://schemas.microsoft.com/office/drawing/2014/main" id="{8CFB80AE-2B79-4FC6-B5BB-940C4E5EEDDD}"/>
              </a:ext>
            </a:extLst>
          </p:cNvPr>
          <p:cNvSpPr>
            <a:spLocks/>
          </p:cNvSpPr>
          <p:nvPr/>
        </p:nvSpPr>
        <p:spPr bwMode="auto">
          <a:xfrm rot="5400000" flipV="1">
            <a:off x="5935663" y="2133600"/>
            <a:ext cx="196850" cy="160972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69" name="Freeform 80">
            <a:extLst>
              <a:ext uri="{FF2B5EF4-FFF2-40B4-BE49-F238E27FC236}">
                <a16:creationId xmlns:a16="http://schemas.microsoft.com/office/drawing/2014/main" id="{BEF0F354-6CDF-423E-A9CE-3DB11F99FB2B}"/>
              </a:ext>
            </a:extLst>
          </p:cNvPr>
          <p:cNvSpPr>
            <a:spLocks/>
          </p:cNvSpPr>
          <p:nvPr/>
        </p:nvSpPr>
        <p:spPr bwMode="auto">
          <a:xfrm rot="-5400000" flipH="1" flipV="1">
            <a:off x="2830513" y="2128837"/>
            <a:ext cx="196850" cy="160972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70" name="Text Box 81">
            <a:extLst>
              <a:ext uri="{FF2B5EF4-FFF2-40B4-BE49-F238E27FC236}">
                <a16:creationId xmlns:a16="http://schemas.microsoft.com/office/drawing/2014/main" id="{249F4900-FDF3-49E1-B5A7-CC8C8E05C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" y="2944813"/>
            <a:ext cx="30162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Músculos Esqueletales</a:t>
            </a:r>
          </a:p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(Intramuscular)</a:t>
            </a:r>
          </a:p>
        </p:txBody>
      </p:sp>
      <p:sp>
        <p:nvSpPr>
          <p:cNvPr id="168971" name="Text Box 85">
            <a:extLst>
              <a:ext uri="{FF2B5EF4-FFF2-40B4-BE49-F238E27FC236}">
                <a16:creationId xmlns:a16="http://schemas.microsoft.com/office/drawing/2014/main" id="{D7C63127-389D-4413-96D3-32DDB646D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7963" y="2925763"/>
            <a:ext cx="29337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Líquidos Corporales</a:t>
            </a:r>
          </a:p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(Ej: Sangre)</a:t>
            </a:r>
          </a:p>
        </p:txBody>
      </p:sp>
      <p:sp>
        <p:nvSpPr>
          <p:cNvPr id="168972" name="Freeform 87">
            <a:extLst>
              <a:ext uri="{FF2B5EF4-FFF2-40B4-BE49-F238E27FC236}">
                <a16:creationId xmlns:a16="http://schemas.microsoft.com/office/drawing/2014/main" id="{2C6585E4-A385-4FC4-947B-A2D86B36B024}"/>
              </a:ext>
            </a:extLst>
          </p:cNvPr>
          <p:cNvSpPr>
            <a:spLocks/>
          </p:cNvSpPr>
          <p:nvPr/>
        </p:nvSpPr>
        <p:spPr bwMode="auto">
          <a:xfrm flipV="1">
            <a:off x="2155825" y="3384550"/>
            <a:ext cx="4600575" cy="150813"/>
          </a:xfrm>
          <a:custGeom>
            <a:avLst/>
            <a:gdLst>
              <a:gd name="T0" fmla="*/ 0 w 1677"/>
              <a:gd name="T1" fmla="*/ 2147483646 h 181"/>
              <a:gd name="T2" fmla="*/ 0 w 1677"/>
              <a:gd name="T3" fmla="*/ 0 h 181"/>
              <a:gd name="T4" fmla="*/ 2147483646 w 1677"/>
              <a:gd name="T5" fmla="*/ 0 h 181"/>
              <a:gd name="T6" fmla="*/ 2147483646 w 1677"/>
              <a:gd name="T7" fmla="*/ 2147483646 h 181"/>
              <a:gd name="T8" fmla="*/ 0 60000 65536"/>
              <a:gd name="T9" fmla="*/ 0 60000 65536"/>
              <a:gd name="T10" fmla="*/ 0 60000 65536"/>
              <a:gd name="T11" fmla="*/ 0 60000 65536"/>
              <a:gd name="T12" fmla="*/ 0 w 1677"/>
              <a:gd name="T13" fmla="*/ 0 h 181"/>
              <a:gd name="T14" fmla="*/ 1677 w 1677"/>
              <a:gd name="T15" fmla="*/ 181 h 1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77" h="181">
                <a:moveTo>
                  <a:pt x="0" y="181"/>
                </a:moveTo>
                <a:lnTo>
                  <a:pt x="0" y="0"/>
                </a:lnTo>
                <a:lnTo>
                  <a:pt x="1677" y="0"/>
                </a:lnTo>
                <a:lnTo>
                  <a:pt x="1677" y="181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73" name="Line 88">
            <a:extLst>
              <a:ext uri="{FF2B5EF4-FFF2-40B4-BE49-F238E27FC236}">
                <a16:creationId xmlns:a16="http://schemas.microsoft.com/office/drawing/2014/main" id="{AD3F4CEA-A0A0-4338-B1FD-28C291A3B5C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62463" y="35496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74" name="Text Box 89">
            <a:extLst>
              <a:ext uri="{FF2B5EF4-FFF2-40B4-BE49-F238E27FC236}">
                <a16:creationId xmlns:a16="http://schemas.microsoft.com/office/drawing/2014/main" id="{EF781EB8-2CDB-4559-BE89-5EC6BB59B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656013"/>
            <a:ext cx="632460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En un Evento de Velocidad (Ej: 100m - 800m)</a:t>
            </a:r>
          </a:p>
        </p:txBody>
      </p:sp>
      <p:sp>
        <p:nvSpPr>
          <p:cNvPr id="168975" name="Line 90">
            <a:extLst>
              <a:ext uri="{FF2B5EF4-FFF2-40B4-BE49-F238E27FC236}">
                <a16:creationId xmlns:a16="http://schemas.microsoft.com/office/drawing/2014/main" id="{3E77AA93-BA39-4DD5-B185-AACFCA598EAC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9288" y="669925"/>
            <a:ext cx="0" cy="3317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76" name="Text Box 91">
            <a:extLst>
              <a:ext uri="{FF2B5EF4-FFF2-40B4-BE49-F238E27FC236}">
                <a16:creationId xmlns:a16="http://schemas.microsoft.com/office/drawing/2014/main" id="{E38B6B08-C2D7-44AD-952E-7DDFF3D1A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7063" y="633413"/>
            <a:ext cx="2559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(Catabolismo, forma:)</a:t>
            </a:r>
          </a:p>
        </p:txBody>
      </p:sp>
      <p:sp>
        <p:nvSpPr>
          <p:cNvPr id="168977" name="Line 92">
            <a:extLst>
              <a:ext uri="{FF2B5EF4-FFF2-40B4-BE49-F238E27FC236}">
                <a16:creationId xmlns:a16="http://schemas.microsoft.com/office/drawing/2014/main" id="{5D8A7ADB-D799-4E0C-8B46-1BE1F1D50522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4525" y="1150938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78" name="Text Box 93">
            <a:extLst>
              <a:ext uri="{FF2B5EF4-FFF2-40B4-BE49-F238E27FC236}">
                <a16:creationId xmlns:a16="http://schemas.microsoft.com/office/drawing/2014/main" id="{B029CED5-B292-43BA-A9BE-EC8F1F2D8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2300" y="1114425"/>
            <a:ext cx="2559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(Cataboliza, forma:)</a:t>
            </a:r>
          </a:p>
        </p:txBody>
      </p:sp>
      <p:sp>
        <p:nvSpPr>
          <p:cNvPr id="168979" name="Text Box 94">
            <a:extLst>
              <a:ext uri="{FF2B5EF4-FFF2-40B4-BE49-F238E27FC236}">
                <a16:creationId xmlns:a16="http://schemas.microsoft.com/office/drawing/2014/main" id="{EDA29172-4EEE-4A57-BA76-C77C750F0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613" y="2278063"/>
            <a:ext cx="194786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Ácido Láctico</a:t>
            </a:r>
            <a:endParaRPr lang="en-US" altLang="en-US" sz="1600" b="1" baseline="-25000">
              <a:latin typeface="Arial" panose="020B0604020202020204" pitchFamily="34" charset="0"/>
            </a:endParaRPr>
          </a:p>
        </p:txBody>
      </p:sp>
      <p:sp>
        <p:nvSpPr>
          <p:cNvPr id="168980" name="Line 95">
            <a:extLst>
              <a:ext uri="{FF2B5EF4-FFF2-40B4-BE49-F238E27FC236}">
                <a16:creationId xmlns:a16="http://schemas.microsoft.com/office/drawing/2014/main" id="{4D6D1413-07A5-413F-9B12-43B4817D503E}"/>
              </a:ext>
            </a:extLst>
          </p:cNvPr>
          <p:cNvSpPr>
            <a:spLocks noChangeShapeType="1"/>
          </p:cNvSpPr>
          <p:nvPr/>
        </p:nvSpPr>
        <p:spPr bwMode="auto">
          <a:xfrm>
            <a:off x="4467225" y="254000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81" name="Line 96">
            <a:extLst>
              <a:ext uri="{FF2B5EF4-FFF2-40B4-BE49-F238E27FC236}">
                <a16:creationId xmlns:a16="http://schemas.microsoft.com/office/drawing/2014/main" id="{52F97EB6-D1E9-4B8D-AD8A-687548F66FD0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2938" y="3897313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82" name="Text Box 97">
            <a:extLst>
              <a:ext uri="{FF2B5EF4-FFF2-40B4-BE49-F238E27FC236}">
                <a16:creationId xmlns:a16="http://schemas.microsoft.com/office/drawing/2014/main" id="{FE42927F-E6BF-4733-810B-2998220B3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4913" y="4037013"/>
            <a:ext cx="16033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Ácido Láctico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(25 mmol/kg)</a:t>
            </a:r>
          </a:p>
        </p:txBody>
      </p:sp>
      <p:sp>
        <p:nvSpPr>
          <p:cNvPr id="168983" name="Line 98">
            <a:extLst>
              <a:ext uri="{FF2B5EF4-FFF2-40B4-BE49-F238E27FC236}">
                <a16:creationId xmlns:a16="http://schemas.microsoft.com/office/drawing/2014/main" id="{E36EBDD6-6FC1-4944-A372-53C373CB0C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10000" y="4054475"/>
            <a:ext cx="0" cy="20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84" name="Line 99">
            <a:extLst>
              <a:ext uri="{FF2B5EF4-FFF2-40B4-BE49-F238E27FC236}">
                <a16:creationId xmlns:a16="http://schemas.microsoft.com/office/drawing/2014/main" id="{D67C96E1-04EB-4F69-8C51-FEBDC50CA6D2}"/>
              </a:ext>
            </a:extLst>
          </p:cNvPr>
          <p:cNvSpPr>
            <a:spLocks noChangeShapeType="1"/>
          </p:cNvSpPr>
          <p:nvPr/>
        </p:nvSpPr>
        <p:spPr bwMode="auto">
          <a:xfrm>
            <a:off x="4449763" y="4481513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85" name="Text Box 100">
            <a:extLst>
              <a:ext uri="{FF2B5EF4-FFF2-40B4-BE49-F238E27FC236}">
                <a16:creationId xmlns:a16="http://schemas.microsoft.com/office/drawing/2014/main" id="{54A36899-C5BA-44FB-B1CD-197148A6A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4416425"/>
            <a:ext cx="962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(Causa)</a:t>
            </a:r>
          </a:p>
        </p:txBody>
      </p:sp>
      <p:sp>
        <p:nvSpPr>
          <p:cNvPr id="168986" name="Text Box 101">
            <a:extLst>
              <a:ext uri="{FF2B5EF4-FFF2-40B4-BE49-F238E27FC236}">
                <a16:creationId xmlns:a16="http://schemas.microsoft.com/office/drawing/2014/main" id="{592F14AC-A83B-4E9A-8E8C-5F5DF72E8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0113" y="4718050"/>
            <a:ext cx="23542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Acidosis Metabólica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   pH; Acidificación)</a:t>
            </a:r>
          </a:p>
        </p:txBody>
      </p:sp>
      <p:sp>
        <p:nvSpPr>
          <p:cNvPr id="168987" name="Line 102">
            <a:extLst>
              <a:ext uri="{FF2B5EF4-FFF2-40B4-BE49-F238E27FC236}">
                <a16:creationId xmlns:a16="http://schemas.microsoft.com/office/drawing/2014/main" id="{FDFD5AAB-6733-4EA9-8AF3-E75DFC62A2E7}"/>
              </a:ext>
            </a:extLst>
          </p:cNvPr>
          <p:cNvSpPr>
            <a:spLocks noChangeShapeType="1"/>
          </p:cNvSpPr>
          <p:nvPr/>
        </p:nvSpPr>
        <p:spPr bwMode="auto">
          <a:xfrm>
            <a:off x="3794125" y="4989513"/>
            <a:ext cx="0" cy="20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88" name="Freeform 103">
            <a:extLst>
              <a:ext uri="{FF2B5EF4-FFF2-40B4-BE49-F238E27FC236}">
                <a16:creationId xmlns:a16="http://schemas.microsoft.com/office/drawing/2014/main" id="{BBBF2EC2-57CE-4BD5-AB55-BE4AE28C7ED1}"/>
              </a:ext>
            </a:extLst>
          </p:cNvPr>
          <p:cNvSpPr>
            <a:spLocks/>
          </p:cNvSpPr>
          <p:nvPr/>
        </p:nvSpPr>
        <p:spPr bwMode="auto">
          <a:xfrm rot="-5400000" flipH="1" flipV="1">
            <a:off x="2682876" y="4217987"/>
            <a:ext cx="196850" cy="160972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89" name="Text Box 104">
            <a:extLst>
              <a:ext uri="{FF2B5EF4-FFF2-40B4-BE49-F238E27FC236}">
                <a16:creationId xmlns:a16="http://schemas.microsoft.com/office/drawing/2014/main" id="{7F605F5B-241A-4AD9-924A-893AC0F15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3" y="5032375"/>
            <a:ext cx="30162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Dificulta Función</a:t>
            </a:r>
          </a:p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Enzimática Glucolítica</a:t>
            </a:r>
          </a:p>
        </p:txBody>
      </p:sp>
      <p:sp>
        <p:nvSpPr>
          <p:cNvPr id="168990" name="Line 105">
            <a:extLst>
              <a:ext uri="{FF2B5EF4-FFF2-40B4-BE49-F238E27FC236}">
                <a16:creationId xmlns:a16="http://schemas.microsoft.com/office/drawing/2014/main" id="{AE2BF9D8-2923-4DD2-864F-8D2F0EBFED76}"/>
              </a:ext>
            </a:extLst>
          </p:cNvPr>
          <p:cNvSpPr>
            <a:spLocks noChangeShapeType="1"/>
          </p:cNvSpPr>
          <p:nvPr/>
        </p:nvSpPr>
        <p:spPr bwMode="auto">
          <a:xfrm>
            <a:off x="1971675" y="552132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91" name="Text Box 106">
            <a:extLst>
              <a:ext uri="{FF2B5EF4-FFF2-40B4-BE49-F238E27FC236}">
                <a16:creationId xmlns:a16="http://schemas.microsoft.com/office/drawing/2014/main" id="{40B8E063-AFE7-4FCD-957A-F28F83CA1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025" y="5661025"/>
            <a:ext cx="25876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Catabolismo Glucógeno</a:t>
            </a:r>
          </a:p>
        </p:txBody>
      </p:sp>
      <p:sp>
        <p:nvSpPr>
          <p:cNvPr id="168992" name="Line 107">
            <a:extLst>
              <a:ext uri="{FF2B5EF4-FFF2-40B4-BE49-F238E27FC236}">
                <a16:creationId xmlns:a16="http://schemas.microsoft.com/office/drawing/2014/main" id="{CA33191B-F2DC-4840-87E3-4FB5A32F5F1A}"/>
              </a:ext>
            </a:extLst>
          </p:cNvPr>
          <p:cNvSpPr>
            <a:spLocks noChangeShapeType="1"/>
          </p:cNvSpPr>
          <p:nvPr/>
        </p:nvSpPr>
        <p:spPr bwMode="auto">
          <a:xfrm>
            <a:off x="857250" y="5707063"/>
            <a:ext cx="0" cy="20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93" name="Line 108">
            <a:extLst>
              <a:ext uri="{FF2B5EF4-FFF2-40B4-BE49-F238E27FC236}">
                <a16:creationId xmlns:a16="http://schemas.microsoft.com/office/drawing/2014/main" id="{4684152D-CC58-4E3A-9AB1-EABA74CD3874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6913" y="590232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94" name="Text Box 109">
            <a:extLst>
              <a:ext uri="{FF2B5EF4-FFF2-40B4-BE49-F238E27FC236}">
                <a16:creationId xmlns:a16="http://schemas.microsoft.com/office/drawing/2014/main" id="{355A183A-156F-4812-AF87-96E0288F7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688" y="6042025"/>
            <a:ext cx="27654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Disponibilidad de Energía</a:t>
            </a:r>
          </a:p>
        </p:txBody>
      </p:sp>
      <p:sp>
        <p:nvSpPr>
          <p:cNvPr id="168995" name="Line 110">
            <a:extLst>
              <a:ext uri="{FF2B5EF4-FFF2-40B4-BE49-F238E27FC236}">
                <a16:creationId xmlns:a16="http://schemas.microsoft.com/office/drawing/2014/main" id="{E3F63900-1308-4F25-A414-FDA6183CC7C1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913" y="6088063"/>
            <a:ext cx="0" cy="20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96" name="Freeform 111">
            <a:extLst>
              <a:ext uri="{FF2B5EF4-FFF2-40B4-BE49-F238E27FC236}">
                <a16:creationId xmlns:a16="http://schemas.microsoft.com/office/drawing/2014/main" id="{1475C0FA-EB6E-42DC-94B1-46B3CF4D11D2}"/>
              </a:ext>
            </a:extLst>
          </p:cNvPr>
          <p:cNvSpPr>
            <a:spLocks/>
          </p:cNvSpPr>
          <p:nvPr/>
        </p:nvSpPr>
        <p:spPr bwMode="auto">
          <a:xfrm>
            <a:off x="1973263" y="6278563"/>
            <a:ext cx="2011362" cy="177800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2864" name="Text Box 112">
            <a:extLst>
              <a:ext uri="{FF2B5EF4-FFF2-40B4-BE49-F238E27FC236}">
                <a16:creationId xmlns:a16="http://schemas.microsoft.com/office/drawing/2014/main" id="{59298B9E-6EFA-4E81-BA7B-50AF8FD00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3" y="6297613"/>
            <a:ext cx="1766887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FATIGA</a:t>
            </a:r>
          </a:p>
        </p:txBody>
      </p:sp>
      <p:sp>
        <p:nvSpPr>
          <p:cNvPr id="168998" name="Line 113">
            <a:extLst>
              <a:ext uri="{FF2B5EF4-FFF2-40B4-BE49-F238E27FC236}">
                <a16:creationId xmlns:a16="http://schemas.microsoft.com/office/drawing/2014/main" id="{D7325535-CD7F-4B9E-AAFF-90268B34BAB7}"/>
              </a:ext>
            </a:extLst>
          </p:cNvPr>
          <p:cNvSpPr>
            <a:spLocks noChangeShapeType="1"/>
          </p:cNvSpPr>
          <p:nvPr/>
        </p:nvSpPr>
        <p:spPr bwMode="auto">
          <a:xfrm>
            <a:off x="4473575" y="2033588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99" name="Text Box 114">
            <a:extLst>
              <a:ext uri="{FF2B5EF4-FFF2-40B4-BE49-F238E27FC236}">
                <a16:creationId xmlns:a16="http://schemas.microsoft.com/office/drawing/2014/main" id="{4CE789FD-B480-413E-9C3C-93833B4FB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1350" y="1997075"/>
            <a:ext cx="29003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(Forma Desecho Metabólico:)</a:t>
            </a:r>
          </a:p>
        </p:txBody>
      </p:sp>
      <p:sp>
        <p:nvSpPr>
          <p:cNvPr id="169000" name="Freeform 115">
            <a:extLst>
              <a:ext uri="{FF2B5EF4-FFF2-40B4-BE49-F238E27FC236}">
                <a16:creationId xmlns:a16="http://schemas.microsoft.com/office/drawing/2014/main" id="{B54DA379-69F6-46BA-B8C1-6084D8FDF3B9}"/>
              </a:ext>
            </a:extLst>
          </p:cNvPr>
          <p:cNvSpPr>
            <a:spLocks/>
          </p:cNvSpPr>
          <p:nvPr/>
        </p:nvSpPr>
        <p:spPr bwMode="auto">
          <a:xfrm rot="5400000" flipV="1">
            <a:off x="6321426" y="4213225"/>
            <a:ext cx="196850" cy="160972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9001" name="Text Box 116">
            <a:extLst>
              <a:ext uri="{FF2B5EF4-FFF2-40B4-BE49-F238E27FC236}">
                <a16:creationId xmlns:a16="http://schemas.microsoft.com/office/drawing/2014/main" id="{3C7F5632-00BD-419C-BE07-4136F0AE3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9488" y="5087938"/>
            <a:ext cx="258762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Capacidad Combinar el</a:t>
            </a:r>
          </a:p>
          <a:p>
            <a:pPr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Calcio de las Fibras</a:t>
            </a:r>
          </a:p>
        </p:txBody>
      </p:sp>
      <p:sp>
        <p:nvSpPr>
          <p:cNvPr id="169002" name="Line 117">
            <a:extLst>
              <a:ext uri="{FF2B5EF4-FFF2-40B4-BE49-F238E27FC236}">
                <a16:creationId xmlns:a16="http://schemas.microsoft.com/office/drawing/2014/main" id="{DB79F215-625E-4B22-9D6A-88B1EF392AF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81713" y="5133975"/>
            <a:ext cx="0" cy="4175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9003" name="Text Box 118">
            <a:extLst>
              <a:ext uri="{FF2B5EF4-FFF2-40B4-BE49-F238E27FC236}">
                <a16:creationId xmlns:a16="http://schemas.microsoft.com/office/drawing/2014/main" id="{B58A1102-AE35-4076-B025-97156A6CB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8700" y="5811838"/>
            <a:ext cx="23193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Impide la 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Contracción Muscular</a:t>
            </a:r>
          </a:p>
        </p:txBody>
      </p:sp>
      <p:sp>
        <p:nvSpPr>
          <p:cNvPr id="169004" name="Line 120">
            <a:extLst>
              <a:ext uri="{FF2B5EF4-FFF2-40B4-BE49-F238E27FC236}">
                <a16:creationId xmlns:a16="http://schemas.microsoft.com/office/drawing/2014/main" id="{E64FD7C7-6D31-4A13-9690-98A28D165DEB}"/>
              </a:ext>
            </a:extLst>
          </p:cNvPr>
          <p:cNvSpPr>
            <a:spLocks noChangeShapeType="1"/>
          </p:cNvSpPr>
          <p:nvPr/>
        </p:nvSpPr>
        <p:spPr bwMode="auto">
          <a:xfrm>
            <a:off x="7219950" y="5519738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9005" name="Freeform 121">
            <a:extLst>
              <a:ext uri="{FF2B5EF4-FFF2-40B4-BE49-F238E27FC236}">
                <a16:creationId xmlns:a16="http://schemas.microsoft.com/office/drawing/2014/main" id="{9AB59233-F5E9-4A2F-B006-CE57DF4CB30C}"/>
              </a:ext>
            </a:extLst>
          </p:cNvPr>
          <p:cNvSpPr>
            <a:spLocks/>
          </p:cNvSpPr>
          <p:nvPr/>
        </p:nvSpPr>
        <p:spPr bwMode="auto">
          <a:xfrm flipH="1">
            <a:off x="5226050" y="6273800"/>
            <a:ext cx="2011363" cy="177800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4" name="Text Box 4">
            <a:extLst>
              <a:ext uri="{FF2B5EF4-FFF2-40B4-BE49-F238E27FC236}">
                <a16:creationId xmlns:a16="http://schemas.microsoft.com/office/drawing/2014/main" id="{375399D4-DC35-4B3D-B0CF-A1292C1A6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8825" y="3106738"/>
            <a:ext cx="23336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Libera H</a:t>
            </a:r>
            <a:r>
              <a:rPr lang="es-PR" sz="2800" baseline="30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+</a:t>
            </a:r>
          </a:p>
        </p:txBody>
      </p:sp>
      <p:sp>
        <p:nvSpPr>
          <p:cNvPr id="204805" name="Rectangle 5">
            <a:extLst>
              <a:ext uri="{FF2B5EF4-FFF2-40B4-BE49-F238E27FC236}">
                <a16:creationId xmlns:a16="http://schemas.microsoft.com/office/drawing/2014/main" id="{D8E3C03F-9858-4768-8080-ABA174B36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2438" y="1030288"/>
            <a:ext cx="5383212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GLUCÓLISIS ANAERÓBICA</a:t>
            </a:r>
          </a:p>
        </p:txBody>
      </p:sp>
      <p:sp>
        <p:nvSpPr>
          <p:cNvPr id="171012" name="Text Box 8">
            <a:extLst>
              <a:ext uri="{FF2B5EF4-FFF2-40B4-BE49-F238E27FC236}">
                <a16:creationId xmlns:a16="http://schemas.microsoft.com/office/drawing/2014/main" id="{CD816162-E78B-4C1C-B1A2-1BE7AA5FD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5300" y="2481263"/>
            <a:ext cx="3684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 i="1">
                <a:latin typeface="Times New Roman" panose="02020603050405020304" pitchFamily="18" charset="0"/>
              </a:rPr>
              <a:t>(Disocia rápidamente)</a:t>
            </a:r>
          </a:p>
        </p:txBody>
      </p:sp>
      <p:sp>
        <p:nvSpPr>
          <p:cNvPr id="171013" name="Rectangle 11">
            <a:extLst>
              <a:ext uri="{FF2B5EF4-FFF2-40B4-BE49-F238E27FC236}">
                <a16:creationId xmlns:a16="http://schemas.microsoft.com/office/drawing/2014/main" id="{9C76FD59-E11D-48BA-8D85-036A63D22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0825" y="1765300"/>
            <a:ext cx="3287713" cy="8715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20000"/>
              </a:spcBef>
            </a:pPr>
            <a:r>
              <a:rPr lang="es-PR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Ácido Láctico</a:t>
            </a:r>
          </a:p>
          <a:p>
            <a:pPr algn="ctr">
              <a:lnSpc>
                <a:spcPct val="60000"/>
              </a:lnSpc>
              <a:spcBef>
                <a:spcPct val="20000"/>
              </a:spcBef>
            </a:pPr>
            <a:r>
              <a:rPr lang="es-PR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(C</a:t>
            </a:r>
            <a:r>
              <a:rPr lang="es-PR" altLang="en-US" sz="2800" b="1" baseline="-2500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  <a:r>
              <a:rPr lang="es-PR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H</a:t>
            </a:r>
            <a:r>
              <a:rPr lang="es-PR" altLang="en-US" sz="2800" b="1" baseline="-25000">
                <a:solidFill>
                  <a:srgbClr val="000000"/>
                </a:solidFill>
                <a:latin typeface="Arial" panose="020B0604020202020204" pitchFamily="34" charset="0"/>
              </a:rPr>
              <a:t>6</a:t>
            </a:r>
            <a:r>
              <a:rPr lang="es-PR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  <a:r>
              <a:rPr lang="es-PR" altLang="en-US" sz="2800" b="1" baseline="-25000">
                <a:solidFill>
                  <a:srgbClr val="000000"/>
                </a:solidFill>
                <a:latin typeface="Arial" panose="020B0604020202020204" pitchFamily="34" charset="0"/>
              </a:rPr>
              <a:t>8</a:t>
            </a:r>
            <a:r>
              <a:rPr lang="es-PR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71014" name="Line 12">
            <a:extLst>
              <a:ext uri="{FF2B5EF4-FFF2-40B4-BE49-F238E27FC236}">
                <a16:creationId xmlns:a16="http://schemas.microsoft.com/office/drawing/2014/main" id="{70EF0DA0-FB96-4D11-9478-330C163E1C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95775" y="1355725"/>
            <a:ext cx="0" cy="461963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16" name="Text Box 16">
            <a:extLst>
              <a:ext uri="{FF2B5EF4-FFF2-40B4-BE49-F238E27FC236}">
                <a16:creationId xmlns:a16="http://schemas.microsoft.com/office/drawing/2014/main" id="{6EB47CF3-9DCB-43CE-9F55-0FA332730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0" y="3848100"/>
            <a:ext cx="660717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4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Compuesto Restante se Une con</a:t>
            </a:r>
          </a:p>
        </p:txBody>
      </p:sp>
      <p:sp>
        <p:nvSpPr>
          <p:cNvPr id="171016" name="Line 17">
            <a:extLst>
              <a:ext uri="{FF2B5EF4-FFF2-40B4-BE49-F238E27FC236}">
                <a16:creationId xmlns:a16="http://schemas.microsoft.com/office/drawing/2014/main" id="{BEB31353-B122-4C75-9A3C-6C4E249E78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19588" y="2508250"/>
            <a:ext cx="0" cy="720725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17" name="Line 19">
            <a:extLst>
              <a:ext uri="{FF2B5EF4-FFF2-40B4-BE49-F238E27FC236}">
                <a16:creationId xmlns:a16="http://schemas.microsoft.com/office/drawing/2014/main" id="{4C28A1FA-9542-49FC-9CA7-FDB913A40B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59188" y="4148138"/>
            <a:ext cx="0" cy="461962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21" name="Text Box 21">
            <a:extLst>
              <a:ext uri="{FF2B5EF4-FFF2-40B4-BE49-F238E27FC236}">
                <a16:creationId xmlns:a16="http://schemas.microsoft.com/office/drawing/2014/main" id="{85305320-4C69-428A-A4EC-9C722BD6B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2213" y="4606925"/>
            <a:ext cx="660717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4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Na</a:t>
            </a:r>
            <a:r>
              <a:rPr lang="es-PR" sz="2400" b="1" baseline="300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+ </a:t>
            </a:r>
            <a:r>
              <a:rPr lang="es-PR" sz="24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ó     K</a:t>
            </a:r>
            <a:r>
              <a:rPr lang="es-PR" sz="2400" b="1" baseline="300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+</a:t>
            </a:r>
          </a:p>
        </p:txBody>
      </p:sp>
      <p:sp>
        <p:nvSpPr>
          <p:cNvPr id="171019" name="Freeform 22">
            <a:extLst>
              <a:ext uri="{FF2B5EF4-FFF2-40B4-BE49-F238E27FC236}">
                <a16:creationId xmlns:a16="http://schemas.microsoft.com/office/drawing/2014/main" id="{1BFEEF2C-5048-47C8-9F2B-147A5DDDC7AE}"/>
              </a:ext>
            </a:extLst>
          </p:cNvPr>
          <p:cNvSpPr>
            <a:spLocks/>
          </p:cNvSpPr>
          <p:nvPr/>
        </p:nvSpPr>
        <p:spPr bwMode="auto">
          <a:xfrm flipV="1">
            <a:off x="3643313" y="4948238"/>
            <a:ext cx="1638300" cy="166687"/>
          </a:xfrm>
          <a:custGeom>
            <a:avLst/>
            <a:gdLst>
              <a:gd name="T0" fmla="*/ 0 w 1677"/>
              <a:gd name="T1" fmla="*/ 2147483646 h 181"/>
              <a:gd name="T2" fmla="*/ 0 w 1677"/>
              <a:gd name="T3" fmla="*/ 0 h 181"/>
              <a:gd name="T4" fmla="*/ 2147483646 w 1677"/>
              <a:gd name="T5" fmla="*/ 0 h 181"/>
              <a:gd name="T6" fmla="*/ 2147483646 w 1677"/>
              <a:gd name="T7" fmla="*/ 2147483646 h 181"/>
              <a:gd name="T8" fmla="*/ 0 60000 65536"/>
              <a:gd name="T9" fmla="*/ 0 60000 65536"/>
              <a:gd name="T10" fmla="*/ 0 60000 65536"/>
              <a:gd name="T11" fmla="*/ 0 60000 65536"/>
              <a:gd name="T12" fmla="*/ 0 w 1677"/>
              <a:gd name="T13" fmla="*/ 0 h 181"/>
              <a:gd name="T14" fmla="*/ 1677 w 1677"/>
              <a:gd name="T15" fmla="*/ 181 h 1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77" h="181">
                <a:moveTo>
                  <a:pt x="0" y="181"/>
                </a:moveTo>
                <a:lnTo>
                  <a:pt x="0" y="0"/>
                </a:lnTo>
                <a:lnTo>
                  <a:pt x="1677" y="0"/>
                </a:lnTo>
                <a:lnTo>
                  <a:pt x="1677" y="181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20" name="Text Box 24">
            <a:extLst>
              <a:ext uri="{FF2B5EF4-FFF2-40B4-BE49-F238E27FC236}">
                <a16:creationId xmlns:a16="http://schemas.microsoft.com/office/drawing/2014/main" id="{FFE229DD-5D79-4193-A59A-3B0A2FC7D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3413" y="5219700"/>
            <a:ext cx="1255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 i="1">
                <a:latin typeface="Times New Roman" panose="02020603050405020304" pitchFamily="18" charset="0"/>
              </a:rPr>
              <a:t>(Forma)</a:t>
            </a:r>
          </a:p>
        </p:txBody>
      </p:sp>
      <p:sp>
        <p:nvSpPr>
          <p:cNvPr id="171021" name="Line 25">
            <a:extLst>
              <a:ext uri="{FF2B5EF4-FFF2-40B4-BE49-F238E27FC236}">
                <a16:creationId xmlns:a16="http://schemas.microsoft.com/office/drawing/2014/main" id="{4D4B204C-3B55-49F6-AF53-A20F4C719E8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71988" y="5146675"/>
            <a:ext cx="0" cy="815975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26" name="Text Box 26">
            <a:extLst>
              <a:ext uri="{FF2B5EF4-FFF2-40B4-BE49-F238E27FC236}">
                <a16:creationId xmlns:a16="http://schemas.microsoft.com/office/drawing/2014/main" id="{9424E135-AAF4-42B3-917D-8D6F4F657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75" y="5878513"/>
            <a:ext cx="22225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5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Sal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5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(LACTATO)</a:t>
            </a:r>
            <a:endParaRPr lang="es-PR" sz="25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71023" name="Line 27">
            <a:extLst>
              <a:ext uri="{FF2B5EF4-FFF2-40B4-BE49-F238E27FC236}">
                <a16:creationId xmlns:a16="http://schemas.microsoft.com/office/drawing/2014/main" id="{67973B0A-42AD-4CFD-A852-3BB903FBE1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26050" y="4157663"/>
            <a:ext cx="0" cy="461962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024" name="Line 28">
            <a:extLst>
              <a:ext uri="{FF2B5EF4-FFF2-40B4-BE49-F238E27FC236}">
                <a16:creationId xmlns:a16="http://schemas.microsoft.com/office/drawing/2014/main" id="{A0041FA9-B8DF-462B-94DC-DC4E6FC4FE4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19588" y="3479800"/>
            <a:ext cx="0" cy="461963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9E26D14-1CF0-46CA-BEAD-E98A7761488C}"/>
              </a:ext>
            </a:extLst>
          </p:cNvPr>
          <p:cNvSpPr>
            <a:spLocks/>
          </p:cNvSpPr>
          <p:nvPr/>
        </p:nvSpPr>
        <p:spPr bwMode="auto">
          <a:xfrm>
            <a:off x="-22225" y="377825"/>
            <a:ext cx="9144000" cy="431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SISTEMA GLUCOLÍTICO</a:t>
            </a:r>
            <a:endParaRPr lang="es-PR" altLang="es-PR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9" name="Rectangle 3">
            <a:extLst>
              <a:ext uri="{FF2B5EF4-FFF2-40B4-BE49-F238E27FC236}">
                <a16:creationId xmlns:a16="http://schemas.microsoft.com/office/drawing/2014/main" id="{1EC7C256-12F0-47EA-88F6-FC65B6F18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859213"/>
            <a:ext cx="4541838" cy="10668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en-US" altLang="en-US" sz="2000" b="1" dirty="0" err="1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Ciclo</a:t>
            </a:r>
            <a:r>
              <a:rPr lang="en-US" altLang="en-US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de Krebs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altLang="en-US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en-US" altLang="en-US" sz="2000" b="1" dirty="0" err="1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Ciclo</a:t>
            </a:r>
            <a:r>
              <a:rPr lang="en-US" altLang="en-US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del </a:t>
            </a:r>
            <a:r>
              <a:rPr lang="en-US" altLang="en-US" sz="2000" b="1" dirty="0" err="1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Ácido</a:t>
            </a:r>
            <a:r>
              <a:rPr lang="en-US" altLang="en-US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en-US" sz="2000" b="1" dirty="0" err="1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Cítrico</a:t>
            </a:r>
            <a:r>
              <a:rPr lang="en-US" altLang="en-US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o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altLang="en-US" sz="2000" b="1" dirty="0" err="1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Ciclo</a:t>
            </a:r>
            <a:r>
              <a:rPr lang="en-US" altLang="en-US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del </a:t>
            </a:r>
            <a:r>
              <a:rPr lang="en-US" altLang="en-US" sz="2000" b="1" dirty="0" err="1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Ácido</a:t>
            </a:r>
            <a:r>
              <a:rPr lang="en-US" altLang="en-US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en-US" sz="2000" b="1" dirty="0" err="1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Tricarboxílico</a:t>
            </a:r>
            <a:r>
              <a:rPr lang="en-US" altLang="en-US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</p:txBody>
      </p:sp>
      <p:sp>
        <p:nvSpPr>
          <p:cNvPr id="173059" name="Rectangle 4">
            <a:extLst>
              <a:ext uri="{FF2B5EF4-FFF2-40B4-BE49-F238E27FC236}">
                <a16:creationId xmlns:a16="http://schemas.microsoft.com/office/drawing/2014/main" id="{249826AC-1FC7-4220-A574-9BCC9BFB7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000625"/>
            <a:ext cx="4343400" cy="140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2000" b="1" i="1">
                <a:solidFill>
                  <a:srgbClr val="D2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Serie Cíclica de Reacciones Enzimáticamente Catalizadas que se Ejecutan mediante un Sistema Multienzimas</a:t>
            </a:r>
          </a:p>
        </p:txBody>
      </p:sp>
      <p:sp>
        <p:nvSpPr>
          <p:cNvPr id="178185" name="Rectangle 9">
            <a:extLst>
              <a:ext uri="{FF2B5EF4-FFF2-40B4-BE49-F238E27FC236}">
                <a16:creationId xmlns:a16="http://schemas.microsoft.com/office/drawing/2014/main" id="{B567475C-3ADA-4B1B-BBED-9F93A5D24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859213"/>
            <a:ext cx="4343400" cy="10668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en-US" altLang="en-US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Cadena del </a:t>
            </a:r>
            <a:r>
              <a:rPr lang="en-US" altLang="en-US" sz="2000" b="1" dirty="0" err="1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Transporte</a:t>
            </a:r>
            <a:r>
              <a:rPr lang="en-US" altLang="en-US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en-US" sz="2000" b="1" dirty="0" err="1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Electrónico</a:t>
            </a:r>
            <a:r>
              <a:rPr lang="en-US" altLang="en-US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y la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altLang="en-US" sz="2000" b="1" dirty="0" err="1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Fosforilación</a:t>
            </a:r>
            <a:r>
              <a:rPr lang="en-US" altLang="en-US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en-US" sz="2000" b="1" dirty="0" err="1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Oxidativ</a:t>
            </a:r>
            <a:r>
              <a:rPr lang="en-US" altLang="en-US" sz="2000" b="1" dirty="0" err="1">
                <a:solidFill>
                  <a:srgbClr val="421C5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  <a:endParaRPr lang="en-US" altLang="en-US" sz="2000" b="1" dirty="0">
              <a:solidFill>
                <a:srgbClr val="421C5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76F2B9B-5DDC-4B16-96FB-35E9E7256D64}"/>
              </a:ext>
            </a:extLst>
          </p:cNvPr>
          <p:cNvSpPr>
            <a:spLocks/>
          </p:cNvSpPr>
          <p:nvPr/>
        </p:nvSpPr>
        <p:spPr bwMode="auto">
          <a:xfrm>
            <a:off x="2109788" y="1412875"/>
            <a:ext cx="5076825" cy="6334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sz="3200" dirty="0">
                <a:solidFill>
                  <a:srgbClr val="BC1E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FUENTES DE ATP</a:t>
            </a:r>
            <a:endParaRPr lang="es-PR" altLang="es-PR" sz="3200" i="1" dirty="0">
              <a:solidFill>
                <a:srgbClr val="BC1E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6897892-30ED-4908-A400-B9BB223ED419}"/>
              </a:ext>
            </a:extLst>
          </p:cNvPr>
          <p:cNvSpPr>
            <a:spLocks/>
          </p:cNvSpPr>
          <p:nvPr/>
        </p:nvSpPr>
        <p:spPr bwMode="auto">
          <a:xfrm>
            <a:off x="336550" y="377825"/>
            <a:ext cx="8699500" cy="9096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EL SISTEMA OXIDATIVO</a:t>
            </a:r>
          </a:p>
          <a:p>
            <a:pPr algn="ctr">
              <a:defRPr/>
            </a:pPr>
            <a:r>
              <a:rPr lang="es-PR" altLang="es-PR" sz="3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(METABOLISMO AERÓBICO)</a:t>
            </a:r>
          </a:p>
        </p:txBody>
      </p:sp>
      <p:sp>
        <p:nvSpPr>
          <p:cNvPr id="173063" name="Line 12">
            <a:extLst>
              <a:ext uri="{FF2B5EF4-FFF2-40B4-BE49-F238E27FC236}">
                <a16:creationId xmlns:a16="http://schemas.microsoft.com/office/drawing/2014/main" id="{63FD3ECF-9E14-48F4-85EC-6616B67F339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09850" y="3213100"/>
            <a:ext cx="0" cy="696913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630DE80-CAEA-4AE3-9B06-8A5CD9A476F2}"/>
              </a:ext>
            </a:extLst>
          </p:cNvPr>
          <p:cNvSpPr>
            <a:spLocks/>
          </p:cNvSpPr>
          <p:nvPr/>
        </p:nvSpPr>
        <p:spPr bwMode="auto">
          <a:xfrm>
            <a:off x="1365250" y="2711450"/>
            <a:ext cx="6877050" cy="5318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sz="3200" dirty="0">
                <a:solidFill>
                  <a:srgbClr val="99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PRODUCCIÓN AERÓBICA</a:t>
            </a:r>
            <a:endParaRPr lang="es-PR" altLang="es-PR" sz="3200" i="1" dirty="0">
              <a:solidFill>
                <a:srgbClr val="99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3065" name="Line 12">
            <a:extLst>
              <a:ext uri="{FF2B5EF4-FFF2-40B4-BE49-F238E27FC236}">
                <a16:creationId xmlns:a16="http://schemas.microsoft.com/office/drawing/2014/main" id="{CF92EBB8-1457-4231-BF8C-8B94F041E10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37075" y="1893888"/>
            <a:ext cx="0" cy="698500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3066" name="Line 12">
            <a:extLst>
              <a:ext uri="{FF2B5EF4-FFF2-40B4-BE49-F238E27FC236}">
                <a16:creationId xmlns:a16="http://schemas.microsoft.com/office/drawing/2014/main" id="{89D2ACA7-16B8-483D-BCAF-ADA9F9B41D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18288" y="3162300"/>
            <a:ext cx="0" cy="698500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15" name="Rectangle 27">
            <a:extLst>
              <a:ext uri="{FF2B5EF4-FFF2-40B4-BE49-F238E27FC236}">
                <a16:creationId xmlns:a16="http://schemas.microsoft.com/office/drawing/2014/main" id="{BA8C3309-BFB6-405B-94CB-5ABD3CC28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25" y="1138238"/>
            <a:ext cx="7450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4100" b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1 Mol de Glucosa o AGL</a:t>
            </a:r>
          </a:p>
        </p:txBody>
      </p:sp>
      <p:sp>
        <p:nvSpPr>
          <p:cNvPr id="174083" name="Freeform 28">
            <a:extLst>
              <a:ext uri="{FF2B5EF4-FFF2-40B4-BE49-F238E27FC236}">
                <a16:creationId xmlns:a16="http://schemas.microsoft.com/office/drawing/2014/main" id="{BA6101CF-1524-4E14-A367-0735F9E8FB3A}"/>
              </a:ext>
            </a:extLst>
          </p:cNvPr>
          <p:cNvSpPr>
            <a:spLocks/>
          </p:cNvSpPr>
          <p:nvPr/>
        </p:nvSpPr>
        <p:spPr bwMode="auto">
          <a:xfrm>
            <a:off x="2208213" y="3927475"/>
            <a:ext cx="728662" cy="828675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  <a:gd name="T9" fmla="*/ 0 w 768"/>
              <a:gd name="T10" fmla="*/ 0 h 528"/>
              <a:gd name="T11" fmla="*/ 768 w 768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117" name="Rectangle 29">
            <a:extLst>
              <a:ext uri="{FF2B5EF4-FFF2-40B4-BE49-F238E27FC236}">
                <a16:creationId xmlns:a16="http://schemas.microsoft.com/office/drawing/2014/main" id="{DADD1B6C-308E-4185-8BED-B30D6043E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8763" y="4672013"/>
            <a:ext cx="1501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3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40 %</a:t>
            </a:r>
          </a:p>
        </p:txBody>
      </p:sp>
      <p:sp>
        <p:nvSpPr>
          <p:cNvPr id="217118" name="Rectangle 30">
            <a:extLst>
              <a:ext uri="{FF2B5EF4-FFF2-40B4-BE49-F238E27FC236}">
                <a16:creationId xmlns:a16="http://schemas.microsoft.com/office/drawing/2014/main" id="{2E428F19-768E-4015-AB51-AE9954552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8150" y="2308225"/>
            <a:ext cx="37211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7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Metabolismo</a:t>
            </a:r>
          </a:p>
        </p:txBody>
      </p:sp>
      <p:sp>
        <p:nvSpPr>
          <p:cNvPr id="174086" name="Line 33">
            <a:extLst>
              <a:ext uri="{FF2B5EF4-FFF2-40B4-BE49-F238E27FC236}">
                <a16:creationId xmlns:a16="http://schemas.microsoft.com/office/drawing/2014/main" id="{D545D038-86B6-4417-8FFE-5DBC52DEBBA5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9013" y="1704975"/>
            <a:ext cx="0" cy="800100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124" name="Rectangle 36">
            <a:extLst>
              <a:ext uri="{FF2B5EF4-FFF2-40B4-BE49-F238E27FC236}">
                <a16:creationId xmlns:a16="http://schemas.microsoft.com/office/drawing/2014/main" id="{08F9855B-F282-4350-A268-C2D98E829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7788" y="3695700"/>
            <a:ext cx="43926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s-PR" sz="3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Energía Liberada</a:t>
            </a:r>
            <a:endParaRPr lang="en-US" sz="3600" b="1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74088" name="Line 38">
            <a:extLst>
              <a:ext uri="{FF2B5EF4-FFF2-40B4-BE49-F238E27FC236}">
                <a16:creationId xmlns:a16="http://schemas.microsoft.com/office/drawing/2014/main" id="{9181CA34-FCBF-403C-99FF-ECDB9DC39B73}"/>
              </a:ext>
            </a:extLst>
          </p:cNvPr>
          <p:cNvSpPr>
            <a:spLocks noChangeShapeType="1"/>
          </p:cNvSpPr>
          <p:nvPr/>
        </p:nvSpPr>
        <p:spPr bwMode="auto">
          <a:xfrm>
            <a:off x="2182813" y="5181600"/>
            <a:ext cx="0" cy="635000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089" name="Line 39">
            <a:extLst>
              <a:ext uri="{FF2B5EF4-FFF2-40B4-BE49-F238E27FC236}">
                <a16:creationId xmlns:a16="http://schemas.microsoft.com/office/drawing/2014/main" id="{4EFC739F-9AA7-4CF7-B418-844704B36E62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9013" y="2886075"/>
            <a:ext cx="0" cy="800100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129" name="Rectangle 41">
            <a:extLst>
              <a:ext uri="{FF2B5EF4-FFF2-40B4-BE49-F238E27FC236}">
                <a16:creationId xmlns:a16="http://schemas.microsoft.com/office/drawing/2014/main" id="{F47F8002-0528-42E1-89B1-11C69D6F2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5765800"/>
            <a:ext cx="4430713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s-PR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Capturada para Formar</a:t>
            </a:r>
          </a:p>
          <a:p>
            <a:pPr marL="342900" indent="-342900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           ATP</a:t>
            </a:r>
            <a:endParaRPr lang="en-US" sz="3200" b="1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74091" name="Freeform 42">
            <a:extLst>
              <a:ext uri="{FF2B5EF4-FFF2-40B4-BE49-F238E27FC236}">
                <a16:creationId xmlns:a16="http://schemas.microsoft.com/office/drawing/2014/main" id="{18818FD5-6AD3-4DE3-8F4D-C3112514794D}"/>
              </a:ext>
            </a:extLst>
          </p:cNvPr>
          <p:cNvSpPr>
            <a:spLocks/>
          </p:cNvSpPr>
          <p:nvPr/>
        </p:nvSpPr>
        <p:spPr bwMode="auto">
          <a:xfrm flipH="1">
            <a:off x="6716713" y="3927475"/>
            <a:ext cx="1008062" cy="828675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  <a:gd name="T9" fmla="*/ 0 w 768"/>
              <a:gd name="T10" fmla="*/ 0 h 528"/>
              <a:gd name="T11" fmla="*/ 768 w 768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131" name="Rectangle 43">
            <a:extLst>
              <a:ext uri="{FF2B5EF4-FFF2-40B4-BE49-F238E27FC236}">
                <a16:creationId xmlns:a16="http://schemas.microsoft.com/office/drawing/2014/main" id="{304E0AD2-9964-4683-B8BD-FDFA54B52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963" y="4672013"/>
            <a:ext cx="1501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3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60 %</a:t>
            </a:r>
          </a:p>
        </p:txBody>
      </p:sp>
      <p:sp>
        <p:nvSpPr>
          <p:cNvPr id="174093" name="Line 44">
            <a:extLst>
              <a:ext uri="{FF2B5EF4-FFF2-40B4-BE49-F238E27FC236}">
                <a16:creationId xmlns:a16="http://schemas.microsoft.com/office/drawing/2014/main" id="{97DC11FA-E251-4D9D-BE92-771CD8BB9FD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20013" y="5181600"/>
            <a:ext cx="0" cy="635000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133" name="Rectangle 45">
            <a:extLst>
              <a:ext uri="{FF2B5EF4-FFF2-40B4-BE49-F238E27FC236}">
                <a16:creationId xmlns:a16="http://schemas.microsoft.com/office/drawing/2014/main" id="{E07EA1A1-5369-416D-A62F-B3156B462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9200" y="5765800"/>
            <a:ext cx="2741613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s-PR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Disipada como</a:t>
            </a:r>
          </a:p>
          <a:p>
            <a:pPr marL="342900" indent="-342900"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Calor</a:t>
            </a:r>
            <a:endParaRPr lang="en-US" sz="3200" b="1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00843BC-6FA3-49F7-B507-33B8B539D82C}"/>
              </a:ext>
            </a:extLst>
          </p:cNvPr>
          <p:cNvSpPr>
            <a:spLocks/>
          </p:cNvSpPr>
          <p:nvPr/>
        </p:nvSpPr>
        <p:spPr bwMode="auto">
          <a:xfrm>
            <a:off x="-22225" y="377825"/>
            <a:ext cx="9144000" cy="431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SISTEMA OXIDATIVO</a:t>
            </a:r>
            <a:endParaRPr lang="es-PR" altLang="es-PR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6" name="Picture 6">
            <a:extLst>
              <a:ext uri="{FF2B5EF4-FFF2-40B4-BE49-F238E27FC236}">
                <a16:creationId xmlns:a16="http://schemas.microsoft.com/office/drawing/2014/main" id="{5B244F5E-ED69-45D1-BB16-960BC5C0E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63" y="703263"/>
            <a:ext cx="4352925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DA9AEEF-0081-4016-BB69-3BC1967AA26D}"/>
              </a:ext>
            </a:extLst>
          </p:cNvPr>
          <p:cNvSpPr>
            <a:spLocks/>
          </p:cNvSpPr>
          <p:nvPr/>
        </p:nvSpPr>
        <p:spPr bwMode="auto">
          <a:xfrm>
            <a:off x="1392238" y="193675"/>
            <a:ext cx="6167437" cy="4445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CICLO DE KREBS</a:t>
            </a:r>
            <a:endParaRPr lang="es-PR" altLang="es-PR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6132" name="Text Box 6">
            <a:extLst>
              <a:ext uri="{FF2B5EF4-FFF2-40B4-BE49-F238E27FC236}">
                <a16:creationId xmlns:a16="http://schemas.microsoft.com/office/drawing/2014/main" id="{5600B6A6-01D5-4393-A2E4-6778D3D0C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0" name="Text Box 4">
            <a:extLst>
              <a:ext uri="{FF2B5EF4-FFF2-40B4-BE49-F238E27FC236}">
                <a16:creationId xmlns:a16="http://schemas.microsoft.com/office/drawing/2014/main" id="{2C09FCA8-7778-4B92-8DAC-33D33224E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8700" y="969963"/>
            <a:ext cx="3719513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SISTEMA OXIDATIVO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(METABOLISMO AERÓBICO)</a:t>
            </a:r>
          </a:p>
        </p:txBody>
      </p:sp>
      <p:sp>
        <p:nvSpPr>
          <p:cNvPr id="178179" name="Text Box 5">
            <a:extLst>
              <a:ext uri="{FF2B5EF4-FFF2-40B4-BE49-F238E27FC236}">
                <a16:creationId xmlns:a16="http://schemas.microsoft.com/office/drawing/2014/main" id="{0BA43ABE-E5D4-4EA4-B691-E8135545C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8888" y="1771650"/>
            <a:ext cx="317182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Respiración Celular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(presencia de O</a:t>
            </a:r>
            <a:r>
              <a:rPr lang="en-US" altLang="en-US" sz="1600" b="1" baseline="-25000">
                <a:latin typeface="Arial" panose="020B0604020202020204" pitchFamily="34" charset="0"/>
              </a:rPr>
              <a:t>2</a:t>
            </a:r>
            <a:r>
              <a:rPr lang="en-US" altLang="en-US" sz="1600" b="1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78180" name="Freeform 8">
            <a:extLst>
              <a:ext uri="{FF2B5EF4-FFF2-40B4-BE49-F238E27FC236}">
                <a16:creationId xmlns:a16="http://schemas.microsoft.com/office/drawing/2014/main" id="{B88621BC-F0FC-4431-96C9-07C14A3B7AA2}"/>
              </a:ext>
            </a:extLst>
          </p:cNvPr>
          <p:cNvSpPr>
            <a:spLocks/>
          </p:cNvSpPr>
          <p:nvPr/>
        </p:nvSpPr>
        <p:spPr bwMode="auto">
          <a:xfrm rot="-5400000" flipH="1" flipV="1">
            <a:off x="2365375" y="4416426"/>
            <a:ext cx="198437" cy="1935162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81" name="Text Box 9">
            <a:extLst>
              <a:ext uri="{FF2B5EF4-FFF2-40B4-BE49-F238E27FC236}">
                <a16:creationId xmlns:a16="http://schemas.microsoft.com/office/drawing/2014/main" id="{57A593FD-531D-4E25-8FB2-478412D36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250" y="3101975"/>
            <a:ext cx="288925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Para Generar Energía (ATP)</a:t>
            </a:r>
          </a:p>
        </p:txBody>
      </p:sp>
      <p:sp>
        <p:nvSpPr>
          <p:cNvPr id="178182" name="Freeform 10">
            <a:extLst>
              <a:ext uri="{FF2B5EF4-FFF2-40B4-BE49-F238E27FC236}">
                <a16:creationId xmlns:a16="http://schemas.microsoft.com/office/drawing/2014/main" id="{0FFE6EAB-BE1E-42DC-8B4C-AA8DAAAFD357}"/>
              </a:ext>
            </a:extLst>
          </p:cNvPr>
          <p:cNvSpPr>
            <a:spLocks/>
          </p:cNvSpPr>
          <p:nvPr/>
        </p:nvSpPr>
        <p:spPr bwMode="auto">
          <a:xfrm flipV="1">
            <a:off x="3378200" y="5853113"/>
            <a:ext cx="5421313" cy="222250"/>
          </a:xfrm>
          <a:custGeom>
            <a:avLst/>
            <a:gdLst>
              <a:gd name="T0" fmla="*/ 0 w 1677"/>
              <a:gd name="T1" fmla="*/ 2147483646 h 181"/>
              <a:gd name="T2" fmla="*/ 0 w 1677"/>
              <a:gd name="T3" fmla="*/ 0 h 181"/>
              <a:gd name="T4" fmla="*/ 2147483646 w 1677"/>
              <a:gd name="T5" fmla="*/ 0 h 181"/>
              <a:gd name="T6" fmla="*/ 2147483646 w 1677"/>
              <a:gd name="T7" fmla="*/ 2147483646 h 181"/>
              <a:gd name="T8" fmla="*/ 0 60000 65536"/>
              <a:gd name="T9" fmla="*/ 0 60000 65536"/>
              <a:gd name="T10" fmla="*/ 0 60000 65536"/>
              <a:gd name="T11" fmla="*/ 0 60000 65536"/>
              <a:gd name="T12" fmla="*/ 0 w 1677"/>
              <a:gd name="T13" fmla="*/ 0 h 181"/>
              <a:gd name="T14" fmla="*/ 1677 w 1677"/>
              <a:gd name="T15" fmla="*/ 181 h 1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77" h="181">
                <a:moveTo>
                  <a:pt x="0" y="181"/>
                </a:moveTo>
                <a:lnTo>
                  <a:pt x="0" y="0"/>
                </a:lnTo>
                <a:lnTo>
                  <a:pt x="1677" y="0"/>
                </a:lnTo>
                <a:lnTo>
                  <a:pt x="1677" y="181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83" name="Line 11">
            <a:extLst>
              <a:ext uri="{FF2B5EF4-FFF2-40B4-BE49-F238E27FC236}">
                <a16:creationId xmlns:a16="http://schemas.microsoft.com/office/drawing/2014/main" id="{A22368C2-4B0B-4F42-82E4-0634BE599A08}"/>
              </a:ext>
            </a:extLst>
          </p:cNvPr>
          <p:cNvSpPr>
            <a:spLocks noChangeShapeType="1"/>
          </p:cNvSpPr>
          <p:nvPr/>
        </p:nvSpPr>
        <p:spPr bwMode="auto">
          <a:xfrm>
            <a:off x="4089400" y="21907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84" name="Line 12">
            <a:extLst>
              <a:ext uri="{FF2B5EF4-FFF2-40B4-BE49-F238E27FC236}">
                <a16:creationId xmlns:a16="http://schemas.microsoft.com/office/drawing/2014/main" id="{2B6DA2AB-E00F-4BFD-8281-985F84320078}"/>
              </a:ext>
            </a:extLst>
          </p:cNvPr>
          <p:cNvSpPr>
            <a:spLocks noChangeShapeType="1"/>
          </p:cNvSpPr>
          <p:nvPr/>
        </p:nvSpPr>
        <p:spPr bwMode="auto">
          <a:xfrm>
            <a:off x="4075113" y="1481138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85" name="Text Box 13">
            <a:extLst>
              <a:ext uri="{FF2B5EF4-FFF2-40B4-BE49-F238E27FC236}">
                <a16:creationId xmlns:a16="http://schemas.microsoft.com/office/drawing/2014/main" id="{AF90C149-1F9C-4B8E-BF75-69AB3CFC1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2888" y="1460500"/>
            <a:ext cx="1517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(Con Oxígeno)</a:t>
            </a:r>
          </a:p>
        </p:txBody>
      </p:sp>
      <p:sp>
        <p:nvSpPr>
          <p:cNvPr id="178186" name="Text Box 15">
            <a:extLst>
              <a:ext uri="{FF2B5EF4-FFF2-40B4-BE49-F238E27FC236}">
                <a16:creationId xmlns:a16="http://schemas.microsoft.com/office/drawing/2014/main" id="{F51D98BD-73FB-4055-9995-F91F5A256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5429250"/>
            <a:ext cx="276383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Glucólisis Aeróbica</a:t>
            </a:r>
          </a:p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(Citoplasma/Sarcoplasma)</a:t>
            </a:r>
            <a:endParaRPr lang="en-US" altLang="en-US" sz="1600" b="1" baseline="-25000">
              <a:latin typeface="Arial" panose="020B0604020202020204" pitchFamily="34" charset="0"/>
            </a:endParaRPr>
          </a:p>
        </p:txBody>
      </p:sp>
      <p:sp>
        <p:nvSpPr>
          <p:cNvPr id="178187" name="Text Box 24">
            <a:extLst>
              <a:ext uri="{FF2B5EF4-FFF2-40B4-BE49-F238E27FC236}">
                <a16:creationId xmlns:a16="http://schemas.microsoft.com/office/drawing/2014/main" id="{5083D0FD-47B8-414E-92E1-441FAB5B7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788" y="4229100"/>
            <a:ext cx="1992312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Principalmente la</a:t>
            </a:r>
          </a:p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Oxidación de los</a:t>
            </a:r>
          </a:p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CHO</a:t>
            </a:r>
          </a:p>
        </p:txBody>
      </p:sp>
      <p:sp>
        <p:nvSpPr>
          <p:cNvPr id="178188" name="Text Box 27">
            <a:extLst>
              <a:ext uri="{FF2B5EF4-FFF2-40B4-BE49-F238E27FC236}">
                <a16:creationId xmlns:a16="http://schemas.microsoft.com/office/drawing/2014/main" id="{5B911F36-4F43-401B-8DB6-1B6B2C9FF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1588" y="2330450"/>
            <a:ext cx="317182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Catabolismo de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Sustratos/Combustibles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(CHO, Grasas y Proteínas)</a:t>
            </a:r>
          </a:p>
        </p:txBody>
      </p:sp>
      <p:sp>
        <p:nvSpPr>
          <p:cNvPr id="178189" name="Line 28">
            <a:extLst>
              <a:ext uri="{FF2B5EF4-FFF2-40B4-BE49-F238E27FC236}">
                <a16:creationId xmlns:a16="http://schemas.microsoft.com/office/drawing/2014/main" id="{4D42EF88-8ABD-43EF-9266-A6A42AB5AABE}"/>
              </a:ext>
            </a:extLst>
          </p:cNvPr>
          <p:cNvSpPr>
            <a:spLocks noChangeShapeType="1"/>
          </p:cNvSpPr>
          <p:nvPr/>
        </p:nvSpPr>
        <p:spPr bwMode="auto">
          <a:xfrm>
            <a:off x="4089400" y="29781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90" name="Text Box 29">
            <a:extLst>
              <a:ext uri="{FF2B5EF4-FFF2-40B4-BE49-F238E27FC236}">
                <a16:creationId xmlns:a16="http://schemas.microsoft.com/office/drawing/2014/main" id="{F6F17601-8A18-447E-B60A-3E9F95326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688" y="3651250"/>
            <a:ext cx="689292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Eventos/Deportes de Tolerancia Cardiorrespiratoria/Aeróbica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(Ej: Carreras Pedestres de Larga Distancia)</a:t>
            </a:r>
          </a:p>
        </p:txBody>
      </p:sp>
      <p:sp>
        <p:nvSpPr>
          <p:cNvPr id="178191" name="Line 31">
            <a:extLst>
              <a:ext uri="{FF2B5EF4-FFF2-40B4-BE49-F238E27FC236}">
                <a16:creationId xmlns:a16="http://schemas.microsoft.com/office/drawing/2014/main" id="{30F08407-77B6-4A5D-AB9B-CB282517C2A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0513" y="3360738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92" name="Text Box 32">
            <a:extLst>
              <a:ext uri="{FF2B5EF4-FFF2-40B4-BE49-F238E27FC236}">
                <a16:creationId xmlns:a16="http://schemas.microsoft.com/office/drawing/2014/main" id="{F353B191-4088-4684-8ADA-32248A78B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0988" y="3327400"/>
            <a:ext cx="47069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(Método/Vía Principal Producción de Energía [ATP])</a:t>
            </a:r>
          </a:p>
        </p:txBody>
      </p:sp>
      <p:sp>
        <p:nvSpPr>
          <p:cNvPr id="178193" name="Line 33">
            <a:extLst>
              <a:ext uri="{FF2B5EF4-FFF2-40B4-BE49-F238E27FC236}">
                <a16:creationId xmlns:a16="http://schemas.microsoft.com/office/drawing/2014/main" id="{9A59FAA1-FD97-4A11-8AE2-53AEF732FC3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2100" y="40957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94" name="Text Box 34">
            <a:extLst>
              <a:ext uri="{FF2B5EF4-FFF2-40B4-BE49-F238E27FC236}">
                <a16:creationId xmlns:a16="http://schemas.microsoft.com/office/drawing/2014/main" id="{B43D708F-9842-4693-A285-9AE4F5541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788" y="5054600"/>
            <a:ext cx="199231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Mediante las</a:t>
            </a:r>
          </a:p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Vías Metabólicas</a:t>
            </a:r>
          </a:p>
        </p:txBody>
      </p:sp>
      <p:sp>
        <p:nvSpPr>
          <p:cNvPr id="178195" name="Line 35">
            <a:extLst>
              <a:ext uri="{FF2B5EF4-FFF2-40B4-BE49-F238E27FC236}">
                <a16:creationId xmlns:a16="http://schemas.microsoft.com/office/drawing/2014/main" id="{F83F9669-F486-46C4-BD3F-391474963B8E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2100" y="49212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96" name="Line 36">
            <a:extLst>
              <a:ext uri="{FF2B5EF4-FFF2-40B4-BE49-F238E27FC236}">
                <a16:creationId xmlns:a16="http://schemas.microsoft.com/office/drawing/2014/main" id="{B73934EB-0379-41D9-BE4E-9100E5CADCF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2100" y="55181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97" name="Text Box 37">
            <a:extLst>
              <a:ext uri="{FF2B5EF4-FFF2-40B4-BE49-F238E27FC236}">
                <a16:creationId xmlns:a16="http://schemas.microsoft.com/office/drawing/2014/main" id="{99A96C0B-CB70-4BCB-B55C-31EBBB7C1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3900" y="5645150"/>
            <a:ext cx="1658938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Ciclo de Krebs</a:t>
            </a:r>
          </a:p>
          <a:p>
            <a:pPr algn="ctr">
              <a:lnSpc>
                <a:spcPct val="90000"/>
              </a:lnSpc>
            </a:pPr>
            <a:endParaRPr lang="en-US" altLang="en-US" sz="1600" b="1" baseline="-25000">
              <a:latin typeface="Arial" panose="020B0604020202020204" pitchFamily="34" charset="0"/>
            </a:endParaRPr>
          </a:p>
        </p:txBody>
      </p:sp>
      <p:sp>
        <p:nvSpPr>
          <p:cNvPr id="178198" name="Line 38">
            <a:extLst>
              <a:ext uri="{FF2B5EF4-FFF2-40B4-BE49-F238E27FC236}">
                <a16:creationId xmlns:a16="http://schemas.microsoft.com/office/drawing/2014/main" id="{2F9B89A3-E5CE-46BD-A5C3-D6A193CE0E5E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3092451" y="5549900"/>
            <a:ext cx="0" cy="5429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99" name="Text Box 39">
            <a:extLst>
              <a:ext uri="{FF2B5EF4-FFF2-40B4-BE49-F238E27FC236}">
                <a16:creationId xmlns:a16="http://schemas.microsoft.com/office/drawing/2014/main" id="{05C73B5F-D49E-4313-BF03-C63989099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7300" y="5645150"/>
            <a:ext cx="38576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Cadena de Transporte de Electrones</a:t>
            </a:r>
          </a:p>
          <a:p>
            <a:pPr algn="ctr">
              <a:lnSpc>
                <a:spcPct val="90000"/>
              </a:lnSpc>
            </a:pPr>
            <a:endParaRPr lang="en-US" altLang="en-US" sz="1600" b="1" baseline="-25000">
              <a:latin typeface="Arial" panose="020B0604020202020204" pitchFamily="34" charset="0"/>
            </a:endParaRPr>
          </a:p>
        </p:txBody>
      </p:sp>
      <p:sp>
        <p:nvSpPr>
          <p:cNvPr id="178200" name="Line 40">
            <a:extLst>
              <a:ext uri="{FF2B5EF4-FFF2-40B4-BE49-F238E27FC236}">
                <a16:creationId xmlns:a16="http://schemas.microsoft.com/office/drawing/2014/main" id="{9BF75259-1324-46AD-91F3-426BFD900857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5029201" y="5645150"/>
            <a:ext cx="0" cy="3524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201" name="Line 41">
            <a:extLst>
              <a:ext uri="{FF2B5EF4-FFF2-40B4-BE49-F238E27FC236}">
                <a16:creationId xmlns:a16="http://schemas.microsoft.com/office/drawing/2014/main" id="{4B208528-4B07-490B-8C0B-B9BB13D7FD8A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61023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202" name="Text Box 42">
            <a:extLst>
              <a:ext uri="{FF2B5EF4-FFF2-40B4-BE49-F238E27FC236}">
                <a16:creationId xmlns:a16="http://schemas.microsoft.com/office/drawing/2014/main" id="{8759BC3A-F40B-4E54-9183-D5332208B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4288" y="6215063"/>
            <a:ext cx="14716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Mitocondria</a:t>
            </a:r>
          </a:p>
        </p:txBody>
      </p:sp>
      <p:sp>
        <p:nvSpPr>
          <p:cNvPr id="178203" name="Freeform 43">
            <a:extLst>
              <a:ext uri="{FF2B5EF4-FFF2-40B4-BE49-F238E27FC236}">
                <a16:creationId xmlns:a16="http://schemas.microsoft.com/office/drawing/2014/main" id="{B00EAE54-9315-4AFC-8A95-69A9B7855DFD}"/>
              </a:ext>
            </a:extLst>
          </p:cNvPr>
          <p:cNvSpPr>
            <a:spLocks/>
          </p:cNvSpPr>
          <p:nvPr/>
        </p:nvSpPr>
        <p:spPr bwMode="auto">
          <a:xfrm rot="5400000" flipV="1">
            <a:off x="5521325" y="4537076"/>
            <a:ext cx="439737" cy="1935162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32690544-4BCE-4482-88E1-F8FE1BC7D43B}"/>
              </a:ext>
            </a:extLst>
          </p:cNvPr>
          <p:cNvSpPr>
            <a:spLocks/>
          </p:cNvSpPr>
          <p:nvPr/>
        </p:nvSpPr>
        <p:spPr bwMode="auto">
          <a:xfrm>
            <a:off x="-22225" y="377825"/>
            <a:ext cx="9144000" cy="431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SISTEMA OXIDATIVO</a:t>
            </a:r>
            <a:endParaRPr lang="es-PR" altLang="es-PR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62" name="Rectangle 30">
            <a:extLst>
              <a:ext uri="{FF2B5EF4-FFF2-40B4-BE49-F238E27FC236}">
                <a16:creationId xmlns:a16="http://schemas.microsoft.com/office/drawing/2014/main" id="{01C25A5E-855F-4F84-B7C0-29E6A1934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0" y="1422400"/>
            <a:ext cx="1531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300" b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CHO</a:t>
            </a:r>
          </a:p>
        </p:txBody>
      </p:sp>
      <p:sp>
        <p:nvSpPr>
          <p:cNvPr id="223264" name="Rectangle 32">
            <a:extLst>
              <a:ext uri="{FF2B5EF4-FFF2-40B4-BE49-F238E27FC236}">
                <a16:creationId xmlns:a16="http://schemas.microsoft.com/office/drawing/2014/main" id="{DEDCE68A-C97E-40F8-9734-713ED0C22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888" y="3216275"/>
            <a:ext cx="33305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3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Ácido Pirúvico</a:t>
            </a:r>
          </a:p>
        </p:txBody>
      </p:sp>
      <p:sp>
        <p:nvSpPr>
          <p:cNvPr id="223265" name="Rectangle 33">
            <a:extLst>
              <a:ext uri="{FF2B5EF4-FFF2-40B4-BE49-F238E27FC236}">
                <a16:creationId xmlns:a16="http://schemas.microsoft.com/office/drawing/2014/main" id="{023EDC4E-D7CF-485C-945E-7ABB8515A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5575" y="5653088"/>
            <a:ext cx="35433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41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Acetil CoA</a:t>
            </a:r>
          </a:p>
        </p:txBody>
      </p:sp>
      <p:sp>
        <p:nvSpPr>
          <p:cNvPr id="180229" name="Line 36">
            <a:extLst>
              <a:ext uri="{FF2B5EF4-FFF2-40B4-BE49-F238E27FC236}">
                <a16:creationId xmlns:a16="http://schemas.microsoft.com/office/drawing/2014/main" id="{E880DEB5-FED5-4776-BD1B-1C1CB3B03B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493838" y="2090738"/>
            <a:ext cx="0" cy="1270000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0230" name="Rectangle 39">
            <a:extLst>
              <a:ext uri="{FF2B5EF4-FFF2-40B4-BE49-F238E27FC236}">
                <a16:creationId xmlns:a16="http://schemas.microsoft.com/office/drawing/2014/main" id="{CF7AFAFD-32C1-48AD-9858-473ECB0BB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425" y="1363663"/>
            <a:ext cx="1371600" cy="6731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223272" name="Rectangle 40">
            <a:extLst>
              <a:ext uri="{FF2B5EF4-FFF2-40B4-BE49-F238E27FC236}">
                <a16:creationId xmlns:a16="http://schemas.microsoft.com/office/drawing/2014/main" id="{2D3A740A-396A-4DFF-8243-9DD8F1B34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3350" y="1422400"/>
            <a:ext cx="3157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300" b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Triglicéridos</a:t>
            </a:r>
          </a:p>
        </p:txBody>
      </p:sp>
      <p:sp>
        <p:nvSpPr>
          <p:cNvPr id="180232" name="Rectangle 41">
            <a:extLst>
              <a:ext uri="{FF2B5EF4-FFF2-40B4-BE49-F238E27FC236}">
                <a16:creationId xmlns:a16="http://schemas.microsoft.com/office/drawing/2014/main" id="{8F55A85C-3990-4382-BDB9-0AC572D55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1925" y="1363663"/>
            <a:ext cx="3200400" cy="6731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endParaRPr lang="es-PR" altLang="en-US" sz="2000">
              <a:latin typeface="Times New Roman" panose="02020603050405020304" pitchFamily="18" charset="0"/>
            </a:endParaRPr>
          </a:p>
        </p:txBody>
      </p:sp>
      <p:sp>
        <p:nvSpPr>
          <p:cNvPr id="223274" name="Rectangle 42">
            <a:extLst>
              <a:ext uri="{FF2B5EF4-FFF2-40B4-BE49-F238E27FC236}">
                <a16:creationId xmlns:a16="http://schemas.microsoft.com/office/drawing/2014/main" id="{95068F74-EE31-49BF-8F70-46EE14D3F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7150" y="1435100"/>
            <a:ext cx="2492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300" b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Proteínas</a:t>
            </a:r>
          </a:p>
        </p:txBody>
      </p:sp>
      <p:sp>
        <p:nvSpPr>
          <p:cNvPr id="180234" name="Rectangle 43">
            <a:extLst>
              <a:ext uri="{FF2B5EF4-FFF2-40B4-BE49-F238E27FC236}">
                <a16:creationId xmlns:a16="http://schemas.microsoft.com/office/drawing/2014/main" id="{D2785FFE-4DF5-4D71-B35E-034C11007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0325" y="1376363"/>
            <a:ext cx="2489200" cy="6731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180235" name="Line 44">
            <a:extLst>
              <a:ext uri="{FF2B5EF4-FFF2-40B4-BE49-F238E27FC236}">
                <a16:creationId xmlns:a16="http://schemas.microsoft.com/office/drawing/2014/main" id="{94AD78B3-D9FF-4A7D-A914-539DB4DC3C1A}"/>
              </a:ext>
            </a:extLst>
          </p:cNvPr>
          <p:cNvSpPr>
            <a:spLocks noChangeShapeType="1"/>
          </p:cNvSpPr>
          <p:nvPr/>
        </p:nvSpPr>
        <p:spPr bwMode="auto">
          <a:xfrm>
            <a:off x="4325938" y="3792538"/>
            <a:ext cx="0" cy="2006600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0236" name="Line 45">
            <a:extLst>
              <a:ext uri="{FF2B5EF4-FFF2-40B4-BE49-F238E27FC236}">
                <a16:creationId xmlns:a16="http://schemas.microsoft.com/office/drawing/2014/main" id="{94619DCA-74A8-4582-87AC-1040D07465D1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4038" y="2090738"/>
            <a:ext cx="0" cy="1270000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78" name="Rectangle 46">
            <a:extLst>
              <a:ext uri="{FF2B5EF4-FFF2-40B4-BE49-F238E27FC236}">
                <a16:creationId xmlns:a16="http://schemas.microsoft.com/office/drawing/2014/main" id="{1FB01F25-14EA-4BE3-ADFE-597152D7F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2688" y="3216275"/>
            <a:ext cx="12604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3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AGL</a:t>
            </a:r>
          </a:p>
        </p:txBody>
      </p:sp>
      <p:sp>
        <p:nvSpPr>
          <p:cNvPr id="223279" name="Rectangle 47">
            <a:extLst>
              <a:ext uri="{FF2B5EF4-FFF2-40B4-BE49-F238E27FC236}">
                <a16:creationId xmlns:a16="http://schemas.microsoft.com/office/drawing/2014/main" id="{923A267F-0FB6-4178-B09B-5C746A1502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2988" y="3216275"/>
            <a:ext cx="281463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3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Aminoácidos</a:t>
            </a:r>
          </a:p>
        </p:txBody>
      </p:sp>
      <p:sp>
        <p:nvSpPr>
          <p:cNvPr id="180239" name="Line 48">
            <a:extLst>
              <a:ext uri="{FF2B5EF4-FFF2-40B4-BE49-F238E27FC236}">
                <a16:creationId xmlns:a16="http://schemas.microsoft.com/office/drawing/2014/main" id="{8BECD3D7-19AA-403D-949B-C64437C66E44}"/>
              </a:ext>
            </a:extLst>
          </p:cNvPr>
          <p:cNvSpPr>
            <a:spLocks noChangeShapeType="1"/>
          </p:cNvSpPr>
          <p:nvPr/>
        </p:nvSpPr>
        <p:spPr bwMode="auto">
          <a:xfrm>
            <a:off x="7589838" y="2090738"/>
            <a:ext cx="0" cy="1270000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0240" name="Freeform 49">
            <a:extLst>
              <a:ext uri="{FF2B5EF4-FFF2-40B4-BE49-F238E27FC236}">
                <a16:creationId xmlns:a16="http://schemas.microsoft.com/office/drawing/2014/main" id="{6BFA96BE-B958-482E-A783-23B0D3700A30}"/>
              </a:ext>
            </a:extLst>
          </p:cNvPr>
          <p:cNvSpPr>
            <a:spLocks/>
          </p:cNvSpPr>
          <p:nvPr/>
        </p:nvSpPr>
        <p:spPr bwMode="auto">
          <a:xfrm flipV="1">
            <a:off x="1460500" y="3744913"/>
            <a:ext cx="6157913" cy="946150"/>
          </a:xfrm>
          <a:custGeom>
            <a:avLst/>
            <a:gdLst>
              <a:gd name="T0" fmla="*/ 0 w 1677"/>
              <a:gd name="T1" fmla="*/ 2147483646 h 181"/>
              <a:gd name="T2" fmla="*/ 0 w 1677"/>
              <a:gd name="T3" fmla="*/ 0 h 181"/>
              <a:gd name="T4" fmla="*/ 2147483646 w 1677"/>
              <a:gd name="T5" fmla="*/ 0 h 181"/>
              <a:gd name="T6" fmla="*/ 2147483646 w 1677"/>
              <a:gd name="T7" fmla="*/ 2147483646 h 181"/>
              <a:gd name="T8" fmla="*/ 0 60000 65536"/>
              <a:gd name="T9" fmla="*/ 0 60000 65536"/>
              <a:gd name="T10" fmla="*/ 0 60000 65536"/>
              <a:gd name="T11" fmla="*/ 0 60000 65536"/>
              <a:gd name="T12" fmla="*/ 0 w 1677"/>
              <a:gd name="T13" fmla="*/ 0 h 181"/>
              <a:gd name="T14" fmla="*/ 1677 w 1677"/>
              <a:gd name="T15" fmla="*/ 181 h 1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77" h="181">
                <a:moveTo>
                  <a:pt x="0" y="181"/>
                </a:moveTo>
                <a:lnTo>
                  <a:pt x="0" y="0"/>
                </a:lnTo>
                <a:lnTo>
                  <a:pt x="1677" y="0"/>
                </a:lnTo>
                <a:lnTo>
                  <a:pt x="1677" y="181"/>
                </a:lnTo>
              </a:path>
            </a:pathLst>
          </a:custGeom>
          <a:noFill/>
          <a:ln w="152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0241" name="Text Box 50">
            <a:extLst>
              <a:ext uri="{FF2B5EF4-FFF2-40B4-BE49-F238E27FC236}">
                <a16:creationId xmlns:a16="http://schemas.microsoft.com/office/drawing/2014/main" id="{73247D01-8542-46A0-B1DE-AE634B777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0388" y="2298700"/>
            <a:ext cx="1517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 i="1">
                <a:latin typeface="Times New Roman" panose="02020603050405020304" pitchFamily="18" charset="0"/>
              </a:rPr>
              <a:t>(Lipólisis)</a:t>
            </a:r>
          </a:p>
        </p:txBody>
      </p:sp>
      <p:sp>
        <p:nvSpPr>
          <p:cNvPr id="180242" name="Text Box 51">
            <a:extLst>
              <a:ext uri="{FF2B5EF4-FFF2-40B4-BE49-F238E27FC236}">
                <a16:creationId xmlns:a16="http://schemas.microsoft.com/office/drawing/2014/main" id="{B0275326-FAFD-4FD5-AC17-568534B47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6988" y="2197100"/>
            <a:ext cx="145573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 i="1">
                <a:latin typeface="Times New Roman" panose="02020603050405020304" pitchFamily="18" charset="0"/>
              </a:rPr>
              <a:t>(Deami-</a:t>
            </a:r>
          </a:p>
          <a:p>
            <a:r>
              <a:rPr lang="en-US" altLang="en-US" sz="2400" b="1" i="1">
                <a:latin typeface="Times New Roman" panose="02020603050405020304" pitchFamily="18" charset="0"/>
              </a:rPr>
              <a:t> nación</a:t>
            </a:r>
          </a:p>
        </p:txBody>
      </p:sp>
      <p:sp>
        <p:nvSpPr>
          <p:cNvPr id="180243" name="Text Box 52">
            <a:extLst>
              <a:ext uri="{FF2B5EF4-FFF2-40B4-BE49-F238E27FC236}">
                <a16:creationId xmlns:a16="http://schemas.microsoft.com/office/drawing/2014/main" id="{C3057DD1-891B-4685-B97A-807CA07DA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188" y="2273300"/>
            <a:ext cx="1771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 i="1">
                <a:latin typeface="Times New Roman" panose="02020603050405020304" pitchFamily="18" charset="0"/>
              </a:rPr>
              <a:t>(Glucólisis)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040DAFE-13B9-4D53-8E5F-1DC5174850F1}"/>
              </a:ext>
            </a:extLst>
          </p:cNvPr>
          <p:cNvSpPr>
            <a:spLocks/>
          </p:cNvSpPr>
          <p:nvPr/>
        </p:nvSpPr>
        <p:spPr bwMode="auto">
          <a:xfrm>
            <a:off x="-22225" y="417513"/>
            <a:ext cx="9144000" cy="431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SISTEMA OXIDATIVO</a:t>
            </a:r>
            <a:endParaRPr lang="es-PR" altLang="es-PR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8" name="Text Box 4">
            <a:extLst>
              <a:ext uri="{FF2B5EF4-FFF2-40B4-BE49-F238E27FC236}">
                <a16:creationId xmlns:a16="http://schemas.microsoft.com/office/drawing/2014/main" id="{89A06994-6153-4D00-B358-015709170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" y="687388"/>
            <a:ext cx="79486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EVENTOS DE TOLERANCIA CARDIORRESPIRATORIA/AERÓBICA</a:t>
            </a:r>
          </a:p>
        </p:txBody>
      </p:sp>
      <p:sp>
        <p:nvSpPr>
          <p:cNvPr id="182275" name="Text Box 5">
            <a:extLst>
              <a:ext uri="{FF2B5EF4-FFF2-40B4-BE49-F238E27FC236}">
                <a16:creationId xmlns:a16="http://schemas.microsoft.com/office/drawing/2014/main" id="{FC774070-EBB7-4EAC-A334-10ADD114C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0363" y="1082675"/>
            <a:ext cx="25495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Luego de 3 - 4 Minutos</a:t>
            </a:r>
          </a:p>
        </p:txBody>
      </p:sp>
      <p:sp>
        <p:nvSpPr>
          <p:cNvPr id="182276" name="Freeform 6">
            <a:extLst>
              <a:ext uri="{FF2B5EF4-FFF2-40B4-BE49-F238E27FC236}">
                <a16:creationId xmlns:a16="http://schemas.microsoft.com/office/drawing/2014/main" id="{40FCAF64-924E-4D9C-9ABA-5100890D4213}"/>
              </a:ext>
            </a:extLst>
          </p:cNvPr>
          <p:cNvSpPr>
            <a:spLocks/>
          </p:cNvSpPr>
          <p:nvPr/>
        </p:nvSpPr>
        <p:spPr bwMode="auto">
          <a:xfrm rot="-5400000" flipH="1" flipV="1">
            <a:off x="2330450" y="2216151"/>
            <a:ext cx="198437" cy="1935162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77" name="Text Box 7">
            <a:extLst>
              <a:ext uri="{FF2B5EF4-FFF2-40B4-BE49-F238E27FC236}">
                <a16:creationId xmlns:a16="http://schemas.microsoft.com/office/drawing/2014/main" id="{10137B8D-31C9-49CE-903F-734F7EB37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25" y="2311400"/>
            <a:ext cx="14668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Oxidación</a:t>
            </a:r>
          </a:p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(Con O</a:t>
            </a:r>
            <a:r>
              <a:rPr lang="en-US" altLang="en-US" sz="1600" b="1" baseline="-25000">
                <a:latin typeface="Arial" panose="020B0604020202020204" pitchFamily="34" charset="0"/>
              </a:rPr>
              <a:t>2</a:t>
            </a:r>
            <a:r>
              <a:rPr lang="en-US" altLang="en-US" sz="1600" b="1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82278" name="Text Box 12">
            <a:extLst>
              <a:ext uri="{FF2B5EF4-FFF2-40B4-BE49-F238E27FC236}">
                <a16:creationId xmlns:a16="http://schemas.microsoft.com/office/drawing/2014/main" id="{BEFB6F0C-1AF8-49B2-BA27-1384140D7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3698875"/>
            <a:ext cx="276383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Glucólisis Aeróbica</a:t>
            </a:r>
          </a:p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(Citoplasma/Sarcoplasma)</a:t>
            </a:r>
            <a:endParaRPr lang="en-US" altLang="en-US" sz="1600" b="1" baseline="-25000">
              <a:latin typeface="Arial" panose="020B0604020202020204" pitchFamily="34" charset="0"/>
            </a:endParaRPr>
          </a:p>
        </p:txBody>
      </p:sp>
      <p:sp>
        <p:nvSpPr>
          <p:cNvPr id="182279" name="Text Box 13">
            <a:extLst>
              <a:ext uri="{FF2B5EF4-FFF2-40B4-BE49-F238E27FC236}">
                <a16:creationId xmlns:a16="http://schemas.microsoft.com/office/drawing/2014/main" id="{293A1562-0816-45A6-8FC3-21A493F97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363" y="3375025"/>
            <a:ext cx="157321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Grasas</a:t>
            </a:r>
          </a:p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(Triglicéridos)</a:t>
            </a:r>
          </a:p>
        </p:txBody>
      </p:sp>
      <p:sp>
        <p:nvSpPr>
          <p:cNvPr id="182280" name="Text Box 14">
            <a:extLst>
              <a:ext uri="{FF2B5EF4-FFF2-40B4-BE49-F238E27FC236}">
                <a16:creationId xmlns:a16="http://schemas.microsoft.com/office/drawing/2014/main" id="{3F3B323D-48FA-4D72-8762-2F53907B9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4963" y="1603375"/>
            <a:ext cx="254952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SISTEMA OXIDATIVO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(Metabolismo Aeróbico)</a:t>
            </a:r>
          </a:p>
        </p:txBody>
      </p:sp>
      <p:sp>
        <p:nvSpPr>
          <p:cNvPr id="182281" name="Text Box 16">
            <a:extLst>
              <a:ext uri="{FF2B5EF4-FFF2-40B4-BE49-F238E27FC236}">
                <a16:creationId xmlns:a16="http://schemas.microsoft.com/office/drawing/2014/main" id="{80CFABE2-0732-42E2-B1EA-6ECE9995B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2163" y="2949575"/>
            <a:ext cx="17367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Catabolismo de</a:t>
            </a:r>
          </a:p>
        </p:txBody>
      </p:sp>
      <p:sp>
        <p:nvSpPr>
          <p:cNvPr id="182282" name="Line 19">
            <a:extLst>
              <a:ext uri="{FF2B5EF4-FFF2-40B4-BE49-F238E27FC236}">
                <a16:creationId xmlns:a16="http://schemas.microsoft.com/office/drawing/2014/main" id="{DB3C3469-417E-4336-AE0D-05E899C2649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68775" y="317817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83" name="Text Box 20">
            <a:extLst>
              <a:ext uri="{FF2B5EF4-FFF2-40B4-BE49-F238E27FC236}">
                <a16:creationId xmlns:a16="http://schemas.microsoft.com/office/drawing/2014/main" id="{C162A90C-FF17-430B-9E43-4C14376EA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6763" y="3908425"/>
            <a:ext cx="1738312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(Betaoxidación)</a:t>
            </a:r>
          </a:p>
        </p:txBody>
      </p:sp>
      <p:sp>
        <p:nvSpPr>
          <p:cNvPr id="182284" name="Line 22">
            <a:extLst>
              <a:ext uri="{FF2B5EF4-FFF2-40B4-BE49-F238E27FC236}">
                <a16:creationId xmlns:a16="http://schemas.microsoft.com/office/drawing/2014/main" id="{7BDC808D-E0F5-4A1A-B984-F5F59241B9E9}"/>
              </a:ext>
            </a:extLst>
          </p:cNvPr>
          <p:cNvSpPr>
            <a:spLocks noChangeShapeType="1"/>
          </p:cNvSpPr>
          <p:nvPr/>
        </p:nvSpPr>
        <p:spPr bwMode="auto">
          <a:xfrm>
            <a:off x="7432675" y="381317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85" name="Text Box 23">
            <a:extLst>
              <a:ext uri="{FF2B5EF4-FFF2-40B4-BE49-F238E27FC236}">
                <a16:creationId xmlns:a16="http://schemas.microsoft.com/office/drawing/2014/main" id="{C1B4AA6D-3110-4198-BA8C-731879F10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7375" y="5083175"/>
            <a:ext cx="2116138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CICLO DE KREBS</a:t>
            </a:r>
          </a:p>
          <a:p>
            <a:pPr algn="ctr">
              <a:lnSpc>
                <a:spcPct val="90000"/>
              </a:lnSpc>
            </a:pPr>
            <a:endParaRPr lang="en-US" altLang="en-US" sz="1600" b="1" baseline="-25000">
              <a:latin typeface="Arial" panose="020B0604020202020204" pitchFamily="34" charset="0"/>
            </a:endParaRPr>
          </a:p>
        </p:txBody>
      </p:sp>
      <p:sp>
        <p:nvSpPr>
          <p:cNvPr id="182286" name="Text Box 25">
            <a:extLst>
              <a:ext uri="{FF2B5EF4-FFF2-40B4-BE49-F238E27FC236}">
                <a16:creationId xmlns:a16="http://schemas.microsoft.com/office/drawing/2014/main" id="{F44B4257-A028-4351-99B5-F57A28168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8475" y="5426075"/>
            <a:ext cx="2460625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Cadena de Transporte</a:t>
            </a:r>
          </a:p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 de Electrones</a:t>
            </a:r>
          </a:p>
          <a:p>
            <a:pPr algn="ctr">
              <a:lnSpc>
                <a:spcPct val="90000"/>
              </a:lnSpc>
            </a:pPr>
            <a:endParaRPr lang="en-US" altLang="en-US" sz="1600" b="1" baseline="-25000">
              <a:latin typeface="Arial" panose="020B0604020202020204" pitchFamily="34" charset="0"/>
            </a:endParaRPr>
          </a:p>
        </p:txBody>
      </p:sp>
      <p:sp>
        <p:nvSpPr>
          <p:cNvPr id="182287" name="Text Box 28">
            <a:extLst>
              <a:ext uri="{FF2B5EF4-FFF2-40B4-BE49-F238E27FC236}">
                <a16:creationId xmlns:a16="http://schemas.microsoft.com/office/drawing/2014/main" id="{0286474C-64C3-43B4-A333-B2E5FC11F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0363" y="3938588"/>
            <a:ext cx="14716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Deaminación</a:t>
            </a:r>
          </a:p>
        </p:txBody>
      </p:sp>
      <p:sp>
        <p:nvSpPr>
          <p:cNvPr id="182288" name="Line 30">
            <a:extLst>
              <a:ext uri="{FF2B5EF4-FFF2-40B4-BE49-F238E27FC236}">
                <a16:creationId xmlns:a16="http://schemas.microsoft.com/office/drawing/2014/main" id="{4FAC14DC-4F14-471A-A3E2-EBDDC123E9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68775" y="95567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89" name="Line 31">
            <a:extLst>
              <a:ext uri="{FF2B5EF4-FFF2-40B4-BE49-F238E27FC236}">
                <a16:creationId xmlns:a16="http://schemas.microsoft.com/office/drawing/2014/main" id="{2E1E69BD-439A-48EC-83B5-BB802AF71CD7}"/>
              </a:ext>
            </a:extLst>
          </p:cNvPr>
          <p:cNvSpPr>
            <a:spLocks noChangeShapeType="1"/>
          </p:cNvSpPr>
          <p:nvPr/>
        </p:nvSpPr>
        <p:spPr bwMode="auto">
          <a:xfrm>
            <a:off x="4167188" y="1312863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90" name="Text Box 32">
            <a:extLst>
              <a:ext uri="{FF2B5EF4-FFF2-40B4-BE49-F238E27FC236}">
                <a16:creationId xmlns:a16="http://schemas.microsoft.com/office/drawing/2014/main" id="{E6B89C72-7F42-4744-9174-8FDF4C6A9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663" y="1279525"/>
            <a:ext cx="12398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(Se Activa)</a:t>
            </a:r>
          </a:p>
        </p:txBody>
      </p:sp>
      <p:sp>
        <p:nvSpPr>
          <p:cNvPr id="182291" name="Line 33">
            <a:extLst>
              <a:ext uri="{FF2B5EF4-FFF2-40B4-BE49-F238E27FC236}">
                <a16:creationId xmlns:a16="http://schemas.microsoft.com/office/drawing/2014/main" id="{63F63D64-D845-402C-B1FF-9347BDA7792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67188" y="2062163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92" name="Text Box 34">
            <a:extLst>
              <a:ext uri="{FF2B5EF4-FFF2-40B4-BE49-F238E27FC236}">
                <a16:creationId xmlns:a16="http://schemas.microsoft.com/office/drawing/2014/main" id="{2888757E-21F6-4C04-A15D-FC032FFC8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663" y="2028825"/>
            <a:ext cx="20907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(Respiración Celular)</a:t>
            </a:r>
          </a:p>
        </p:txBody>
      </p:sp>
      <p:sp>
        <p:nvSpPr>
          <p:cNvPr id="182293" name="Line 35">
            <a:extLst>
              <a:ext uri="{FF2B5EF4-FFF2-40B4-BE49-F238E27FC236}">
                <a16:creationId xmlns:a16="http://schemas.microsoft.com/office/drawing/2014/main" id="{DF7779E6-4E97-4530-B670-BF90DA613ED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68775" y="278447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94" name="Rectangle 36">
            <a:extLst>
              <a:ext uri="{FF2B5EF4-FFF2-40B4-BE49-F238E27FC236}">
                <a16:creationId xmlns:a16="http://schemas.microsoft.com/office/drawing/2014/main" id="{24023268-5435-4B0C-839F-7DB7C1130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9800" y="3405188"/>
            <a:ext cx="1409700" cy="508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182295" name="Text Box 37">
            <a:extLst>
              <a:ext uri="{FF2B5EF4-FFF2-40B4-BE49-F238E27FC236}">
                <a16:creationId xmlns:a16="http://schemas.microsoft.com/office/drawing/2014/main" id="{53F16C63-39F4-4AA5-94C2-AE638F45D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063" y="3273425"/>
            <a:ext cx="671512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CHO</a:t>
            </a:r>
          </a:p>
        </p:txBody>
      </p:sp>
      <p:sp>
        <p:nvSpPr>
          <p:cNvPr id="182296" name="Rectangle 38">
            <a:extLst>
              <a:ext uri="{FF2B5EF4-FFF2-40B4-BE49-F238E27FC236}">
                <a16:creationId xmlns:a16="http://schemas.microsoft.com/office/drawing/2014/main" id="{8BA7BD13-6200-4E2B-84F8-9243EB147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1100" y="3290888"/>
            <a:ext cx="546100" cy="2667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182297" name="Line 39">
            <a:extLst>
              <a:ext uri="{FF2B5EF4-FFF2-40B4-BE49-F238E27FC236}">
                <a16:creationId xmlns:a16="http://schemas.microsoft.com/office/drawing/2014/main" id="{D7164A9C-8582-4A4B-A264-29B6DA889D61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8275" y="358457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98" name="Freeform 40">
            <a:extLst>
              <a:ext uri="{FF2B5EF4-FFF2-40B4-BE49-F238E27FC236}">
                <a16:creationId xmlns:a16="http://schemas.microsoft.com/office/drawing/2014/main" id="{8FE751C5-D787-40D2-A384-1024B13B9A3E}"/>
              </a:ext>
            </a:extLst>
          </p:cNvPr>
          <p:cNvSpPr>
            <a:spLocks/>
          </p:cNvSpPr>
          <p:nvPr/>
        </p:nvSpPr>
        <p:spPr bwMode="auto">
          <a:xfrm rot="5400000" flipV="1">
            <a:off x="6132513" y="1931988"/>
            <a:ext cx="188912" cy="2493962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99" name="Text Box 41">
            <a:extLst>
              <a:ext uri="{FF2B5EF4-FFF2-40B4-BE49-F238E27FC236}">
                <a16:creationId xmlns:a16="http://schemas.microsoft.com/office/drawing/2014/main" id="{4477F5FF-5D76-41D5-8DE1-1FBE2760D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4663" y="3273425"/>
            <a:ext cx="1192212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Proteínas</a:t>
            </a:r>
          </a:p>
        </p:txBody>
      </p:sp>
      <p:sp>
        <p:nvSpPr>
          <p:cNvPr id="182300" name="Rectangle 42">
            <a:extLst>
              <a:ext uri="{FF2B5EF4-FFF2-40B4-BE49-F238E27FC236}">
                <a16:creationId xmlns:a16="http://schemas.microsoft.com/office/drawing/2014/main" id="{188AC843-7EFA-4FA1-B98A-F99C2CA09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0700" y="3290888"/>
            <a:ext cx="1092200" cy="2667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182301" name="Text Box 43">
            <a:extLst>
              <a:ext uri="{FF2B5EF4-FFF2-40B4-BE49-F238E27FC236}">
                <a16:creationId xmlns:a16="http://schemas.microsoft.com/office/drawing/2014/main" id="{8B8E1909-0252-49CA-9CA6-65F7BA9A0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2463" y="3552825"/>
            <a:ext cx="330993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(Compuestas de: Aminoácidos)</a:t>
            </a:r>
          </a:p>
        </p:txBody>
      </p:sp>
      <p:sp>
        <p:nvSpPr>
          <p:cNvPr id="182302" name="Line 44">
            <a:extLst>
              <a:ext uri="{FF2B5EF4-FFF2-40B4-BE49-F238E27FC236}">
                <a16:creationId xmlns:a16="http://schemas.microsoft.com/office/drawing/2014/main" id="{3E7CD2ED-5BBE-45E2-9685-E3B8999329F4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8275" y="418147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303" name="Text Box 45">
            <a:extLst>
              <a:ext uri="{FF2B5EF4-FFF2-40B4-BE49-F238E27FC236}">
                <a16:creationId xmlns:a16="http://schemas.microsoft.com/office/drawing/2014/main" id="{73D92425-D2E5-4CA0-8BE4-42E31ACBD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475" y="4321175"/>
            <a:ext cx="1773238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(Ácido Pirúvico)</a:t>
            </a:r>
            <a:endParaRPr lang="en-US" altLang="en-US" sz="1600" b="1" baseline="-25000">
              <a:latin typeface="Arial" panose="020B0604020202020204" pitchFamily="34" charset="0"/>
            </a:endParaRPr>
          </a:p>
        </p:txBody>
      </p:sp>
      <p:sp>
        <p:nvSpPr>
          <p:cNvPr id="182304" name="Text Box 46">
            <a:extLst>
              <a:ext uri="{FF2B5EF4-FFF2-40B4-BE49-F238E27FC236}">
                <a16:creationId xmlns:a16="http://schemas.microsoft.com/office/drawing/2014/main" id="{29CD44F4-97EF-4C0A-B69F-61DA2E7BB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0663" y="4289425"/>
            <a:ext cx="2970212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Ácidos Grasos Libres (AGL)</a:t>
            </a:r>
          </a:p>
        </p:txBody>
      </p:sp>
      <p:sp>
        <p:nvSpPr>
          <p:cNvPr id="182305" name="Line 47">
            <a:extLst>
              <a:ext uri="{FF2B5EF4-FFF2-40B4-BE49-F238E27FC236}">
                <a16:creationId xmlns:a16="http://schemas.microsoft.com/office/drawing/2014/main" id="{016E893D-1096-4D70-86CE-561BFE6241EF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419417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306" name="Text Box 48">
            <a:extLst>
              <a:ext uri="{FF2B5EF4-FFF2-40B4-BE49-F238E27FC236}">
                <a16:creationId xmlns:a16="http://schemas.microsoft.com/office/drawing/2014/main" id="{3F597912-5279-4983-93FF-858DDA48F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9963" y="4645025"/>
            <a:ext cx="1395412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(Acetil-CoA)</a:t>
            </a:r>
          </a:p>
        </p:txBody>
      </p:sp>
      <p:sp>
        <p:nvSpPr>
          <p:cNvPr id="182307" name="Line 49">
            <a:extLst>
              <a:ext uri="{FF2B5EF4-FFF2-40B4-BE49-F238E27FC236}">
                <a16:creationId xmlns:a16="http://schemas.microsoft.com/office/drawing/2014/main" id="{1C057725-915C-4FEC-B4AA-D07F833EA7FF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4537075"/>
            <a:ext cx="0" cy="2000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308" name="Line 50">
            <a:extLst>
              <a:ext uri="{FF2B5EF4-FFF2-40B4-BE49-F238E27FC236}">
                <a16:creationId xmlns:a16="http://schemas.microsoft.com/office/drawing/2014/main" id="{DD22D27B-5839-4821-9E65-58178C550EC0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5375" y="420687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309" name="Text Box 51">
            <a:extLst>
              <a:ext uri="{FF2B5EF4-FFF2-40B4-BE49-F238E27FC236}">
                <a16:creationId xmlns:a16="http://schemas.microsoft.com/office/drawing/2014/main" id="{207EEC35-99C4-4EDD-B720-081D18301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3063" y="4332288"/>
            <a:ext cx="14716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Aminoácidos</a:t>
            </a:r>
          </a:p>
        </p:txBody>
      </p:sp>
      <p:sp>
        <p:nvSpPr>
          <p:cNvPr id="182310" name="Line 52">
            <a:extLst>
              <a:ext uri="{FF2B5EF4-FFF2-40B4-BE49-F238E27FC236}">
                <a16:creationId xmlns:a16="http://schemas.microsoft.com/office/drawing/2014/main" id="{A914A4AE-7F51-4416-A709-BB69AA71D58F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489267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311" name="Freeform 53">
            <a:extLst>
              <a:ext uri="{FF2B5EF4-FFF2-40B4-BE49-F238E27FC236}">
                <a16:creationId xmlns:a16="http://schemas.microsoft.com/office/drawing/2014/main" id="{1608EB74-3687-43B4-9497-EA6D67762C37}"/>
              </a:ext>
            </a:extLst>
          </p:cNvPr>
          <p:cNvSpPr>
            <a:spLocks/>
          </p:cNvSpPr>
          <p:nvPr/>
        </p:nvSpPr>
        <p:spPr bwMode="auto">
          <a:xfrm>
            <a:off x="1854200" y="4586288"/>
            <a:ext cx="1765300" cy="241300"/>
          </a:xfrm>
          <a:custGeom>
            <a:avLst/>
            <a:gdLst>
              <a:gd name="T0" fmla="*/ 0 w 1344"/>
              <a:gd name="T1" fmla="*/ 0 h 192"/>
              <a:gd name="T2" fmla="*/ 0 w 1344"/>
              <a:gd name="T3" fmla="*/ 2147483646 h 192"/>
              <a:gd name="T4" fmla="*/ 2147483646 w 1344"/>
              <a:gd name="T5" fmla="*/ 2147483646 h 192"/>
              <a:gd name="T6" fmla="*/ 0 60000 65536"/>
              <a:gd name="T7" fmla="*/ 0 60000 65536"/>
              <a:gd name="T8" fmla="*/ 0 60000 65536"/>
              <a:gd name="T9" fmla="*/ 0 w 1344"/>
              <a:gd name="T10" fmla="*/ 0 h 192"/>
              <a:gd name="T11" fmla="*/ 1344 w 1344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4" h="192">
                <a:moveTo>
                  <a:pt x="0" y="0"/>
                </a:moveTo>
                <a:lnTo>
                  <a:pt x="0" y="192"/>
                </a:lnTo>
                <a:lnTo>
                  <a:pt x="1344" y="192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312" name="Freeform 54">
            <a:extLst>
              <a:ext uri="{FF2B5EF4-FFF2-40B4-BE49-F238E27FC236}">
                <a16:creationId xmlns:a16="http://schemas.microsoft.com/office/drawing/2014/main" id="{607B716F-7521-497D-B3FF-BE8D507A161F}"/>
              </a:ext>
            </a:extLst>
          </p:cNvPr>
          <p:cNvSpPr>
            <a:spLocks/>
          </p:cNvSpPr>
          <p:nvPr/>
        </p:nvSpPr>
        <p:spPr bwMode="auto">
          <a:xfrm flipH="1">
            <a:off x="4800600" y="4573588"/>
            <a:ext cx="2349500" cy="266700"/>
          </a:xfrm>
          <a:custGeom>
            <a:avLst/>
            <a:gdLst>
              <a:gd name="T0" fmla="*/ 0 w 1344"/>
              <a:gd name="T1" fmla="*/ 0 h 192"/>
              <a:gd name="T2" fmla="*/ 0 w 1344"/>
              <a:gd name="T3" fmla="*/ 2147483646 h 192"/>
              <a:gd name="T4" fmla="*/ 2147483646 w 1344"/>
              <a:gd name="T5" fmla="*/ 2147483646 h 192"/>
              <a:gd name="T6" fmla="*/ 0 60000 65536"/>
              <a:gd name="T7" fmla="*/ 0 60000 65536"/>
              <a:gd name="T8" fmla="*/ 0 60000 65536"/>
              <a:gd name="T9" fmla="*/ 0 w 1344"/>
              <a:gd name="T10" fmla="*/ 0 h 192"/>
              <a:gd name="T11" fmla="*/ 1344 w 1344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4" h="192">
                <a:moveTo>
                  <a:pt x="0" y="0"/>
                </a:moveTo>
                <a:lnTo>
                  <a:pt x="0" y="192"/>
                </a:lnTo>
                <a:lnTo>
                  <a:pt x="1344" y="192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313" name="Rectangle 55">
            <a:extLst>
              <a:ext uri="{FF2B5EF4-FFF2-40B4-BE49-F238E27FC236}">
                <a16:creationId xmlns:a16="http://schemas.microsoft.com/office/drawing/2014/main" id="{F4DD3741-03E3-4151-AC4B-14D13C3E1C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7200" y="5106988"/>
            <a:ext cx="2578100" cy="9017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182314" name="Line 56">
            <a:extLst>
              <a:ext uri="{FF2B5EF4-FFF2-40B4-BE49-F238E27FC236}">
                <a16:creationId xmlns:a16="http://schemas.microsoft.com/office/drawing/2014/main" id="{BF999404-5741-4886-8228-F638A00769B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4175" y="532447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42" name="Text Box 58">
            <a:extLst>
              <a:ext uri="{FF2B5EF4-FFF2-40B4-BE49-F238E27FC236}">
                <a16:creationId xmlns:a16="http://schemas.microsoft.com/office/drawing/2014/main" id="{0E80B7E3-A32B-4F73-886A-D274C7D55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7675" y="5311775"/>
            <a:ext cx="1889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Mitocondria</a:t>
            </a:r>
            <a:endParaRPr lang="en-US" b="1" baseline="-2500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82316" name="Freeform 59">
            <a:extLst>
              <a:ext uri="{FF2B5EF4-FFF2-40B4-BE49-F238E27FC236}">
                <a16:creationId xmlns:a16="http://schemas.microsoft.com/office/drawing/2014/main" id="{A929DF42-5E62-4BE8-96C8-41D6DB9B5555}"/>
              </a:ext>
            </a:extLst>
          </p:cNvPr>
          <p:cNvSpPr>
            <a:spLocks/>
          </p:cNvSpPr>
          <p:nvPr/>
        </p:nvSpPr>
        <p:spPr bwMode="auto">
          <a:xfrm>
            <a:off x="1447800" y="4573588"/>
            <a:ext cx="1854200" cy="647700"/>
          </a:xfrm>
          <a:custGeom>
            <a:avLst/>
            <a:gdLst>
              <a:gd name="T0" fmla="*/ 0 w 1344"/>
              <a:gd name="T1" fmla="*/ 0 h 192"/>
              <a:gd name="T2" fmla="*/ 0 w 1344"/>
              <a:gd name="T3" fmla="*/ 2147483646 h 192"/>
              <a:gd name="T4" fmla="*/ 2147483646 w 1344"/>
              <a:gd name="T5" fmla="*/ 2147483646 h 192"/>
              <a:gd name="T6" fmla="*/ 0 60000 65536"/>
              <a:gd name="T7" fmla="*/ 0 60000 65536"/>
              <a:gd name="T8" fmla="*/ 0 60000 65536"/>
              <a:gd name="T9" fmla="*/ 0 w 1344"/>
              <a:gd name="T10" fmla="*/ 0 h 192"/>
              <a:gd name="T11" fmla="*/ 1344 w 1344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4" h="192">
                <a:moveTo>
                  <a:pt x="0" y="0"/>
                </a:moveTo>
                <a:lnTo>
                  <a:pt x="0" y="192"/>
                </a:lnTo>
                <a:lnTo>
                  <a:pt x="1344" y="192"/>
                </a:ln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317" name="Freeform 60">
            <a:extLst>
              <a:ext uri="{FF2B5EF4-FFF2-40B4-BE49-F238E27FC236}">
                <a16:creationId xmlns:a16="http://schemas.microsoft.com/office/drawing/2014/main" id="{95058330-C6AB-405B-AAB8-824D80FD4835}"/>
              </a:ext>
            </a:extLst>
          </p:cNvPr>
          <p:cNvSpPr>
            <a:spLocks/>
          </p:cNvSpPr>
          <p:nvPr/>
        </p:nvSpPr>
        <p:spPr bwMode="auto">
          <a:xfrm flipH="1">
            <a:off x="5092700" y="4586288"/>
            <a:ext cx="2374900" cy="635000"/>
          </a:xfrm>
          <a:custGeom>
            <a:avLst/>
            <a:gdLst>
              <a:gd name="T0" fmla="*/ 0 w 1344"/>
              <a:gd name="T1" fmla="*/ 0 h 192"/>
              <a:gd name="T2" fmla="*/ 0 w 1344"/>
              <a:gd name="T3" fmla="*/ 2147483646 h 192"/>
              <a:gd name="T4" fmla="*/ 2147483646 w 1344"/>
              <a:gd name="T5" fmla="*/ 2147483646 h 192"/>
              <a:gd name="T6" fmla="*/ 0 60000 65536"/>
              <a:gd name="T7" fmla="*/ 0 60000 65536"/>
              <a:gd name="T8" fmla="*/ 0 60000 65536"/>
              <a:gd name="T9" fmla="*/ 0 w 1344"/>
              <a:gd name="T10" fmla="*/ 0 h 192"/>
              <a:gd name="T11" fmla="*/ 1344 w 1344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4" h="192">
                <a:moveTo>
                  <a:pt x="0" y="0"/>
                </a:moveTo>
                <a:lnTo>
                  <a:pt x="0" y="192"/>
                </a:lnTo>
                <a:lnTo>
                  <a:pt x="1344" y="192"/>
                </a:ln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318" name="Line 61">
            <a:extLst>
              <a:ext uri="{FF2B5EF4-FFF2-40B4-BE49-F238E27FC236}">
                <a16:creationId xmlns:a16="http://schemas.microsoft.com/office/drawing/2014/main" id="{86C09FDB-F3A9-4742-8322-31B66B9E48A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92488" y="5694363"/>
            <a:ext cx="0" cy="5222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319" name="Line 62">
            <a:extLst>
              <a:ext uri="{FF2B5EF4-FFF2-40B4-BE49-F238E27FC236}">
                <a16:creationId xmlns:a16="http://schemas.microsoft.com/office/drawing/2014/main" id="{C1B49260-FD75-454F-AFFB-D17749759CE9}"/>
              </a:ext>
            </a:extLst>
          </p:cNvPr>
          <p:cNvSpPr>
            <a:spLocks noChangeShapeType="1"/>
          </p:cNvSpPr>
          <p:nvPr/>
        </p:nvSpPr>
        <p:spPr bwMode="auto">
          <a:xfrm>
            <a:off x="4052888" y="5884863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320" name="Line 63">
            <a:extLst>
              <a:ext uri="{FF2B5EF4-FFF2-40B4-BE49-F238E27FC236}">
                <a16:creationId xmlns:a16="http://schemas.microsoft.com/office/drawing/2014/main" id="{26B49DC4-7F28-48CC-A455-5F97295BC1E2}"/>
              </a:ext>
            </a:extLst>
          </p:cNvPr>
          <p:cNvSpPr>
            <a:spLocks noChangeShapeType="1"/>
          </p:cNvSpPr>
          <p:nvPr/>
        </p:nvSpPr>
        <p:spPr bwMode="auto">
          <a:xfrm>
            <a:off x="5094288" y="5681663"/>
            <a:ext cx="0" cy="5222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321" name="Text Box 64">
            <a:extLst>
              <a:ext uri="{FF2B5EF4-FFF2-40B4-BE49-F238E27FC236}">
                <a16:creationId xmlns:a16="http://schemas.microsoft.com/office/drawing/2014/main" id="{E9074D56-E75D-4EA8-B2F6-F4EFDA4B4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1975" y="6137275"/>
            <a:ext cx="566738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H</a:t>
            </a:r>
            <a:r>
              <a:rPr lang="en-US" altLang="en-US" sz="1600" b="1" baseline="-25000">
                <a:latin typeface="Arial" panose="020B0604020202020204" pitchFamily="34" charset="0"/>
              </a:rPr>
              <a:t>2</a:t>
            </a:r>
            <a:r>
              <a:rPr lang="en-US" altLang="en-US" sz="1600" b="1">
                <a:latin typeface="Arial" panose="020B0604020202020204" pitchFamily="34" charset="0"/>
              </a:rPr>
              <a:t>O</a:t>
            </a:r>
            <a:endParaRPr lang="en-US" altLang="en-US" sz="1600" b="1" baseline="-25000">
              <a:latin typeface="Arial" panose="020B0604020202020204" pitchFamily="34" charset="0"/>
            </a:endParaRPr>
          </a:p>
        </p:txBody>
      </p:sp>
      <p:sp>
        <p:nvSpPr>
          <p:cNvPr id="182322" name="Text Box 65">
            <a:extLst>
              <a:ext uri="{FF2B5EF4-FFF2-40B4-BE49-F238E27FC236}">
                <a16:creationId xmlns:a16="http://schemas.microsoft.com/office/drawing/2014/main" id="{4E42D8F5-631C-4D4C-B40D-26A71CFEE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5075" y="6137275"/>
            <a:ext cx="566738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CO</a:t>
            </a:r>
            <a:r>
              <a:rPr lang="en-US" altLang="en-US" sz="1600" b="1" baseline="-250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82323" name="Text Box 66">
            <a:extLst>
              <a:ext uri="{FF2B5EF4-FFF2-40B4-BE49-F238E27FC236}">
                <a16:creationId xmlns:a16="http://schemas.microsoft.com/office/drawing/2014/main" id="{89E4DA98-21E6-4AFA-B4C4-C57043376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6127750"/>
            <a:ext cx="1763712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38 ó 39</a:t>
            </a:r>
          </a:p>
          <a:p>
            <a:pPr algn="ctr">
              <a:lnSpc>
                <a:spcPct val="7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Moles de ATP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CCAAA9B-5E15-4CF1-B45B-F84D2F897443}"/>
              </a:ext>
            </a:extLst>
          </p:cNvPr>
          <p:cNvSpPr>
            <a:spLocks/>
          </p:cNvSpPr>
          <p:nvPr/>
        </p:nvSpPr>
        <p:spPr bwMode="auto">
          <a:xfrm>
            <a:off x="-22225" y="125413"/>
            <a:ext cx="9144000" cy="431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SISTEMA OXIDATIVO</a:t>
            </a:r>
            <a:endParaRPr lang="es-PR" altLang="es-PR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ext Box 9">
            <a:extLst>
              <a:ext uri="{FF2B5EF4-FFF2-40B4-BE49-F238E27FC236}">
                <a16:creationId xmlns:a16="http://schemas.microsoft.com/office/drawing/2014/main" id="{B48FFE8D-2C97-4892-A252-0D79FDBC3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963" y="974725"/>
            <a:ext cx="187642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Oxidación de los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CHO</a:t>
            </a:r>
          </a:p>
        </p:txBody>
      </p:sp>
      <p:sp>
        <p:nvSpPr>
          <p:cNvPr id="184323" name="Line 22">
            <a:extLst>
              <a:ext uri="{FF2B5EF4-FFF2-40B4-BE49-F238E27FC236}">
                <a16:creationId xmlns:a16="http://schemas.microsoft.com/office/drawing/2014/main" id="{19D08097-156A-448E-8537-C1355DD22727}"/>
              </a:ext>
            </a:extLst>
          </p:cNvPr>
          <p:cNvSpPr>
            <a:spLocks noChangeShapeType="1"/>
          </p:cNvSpPr>
          <p:nvPr/>
        </p:nvSpPr>
        <p:spPr bwMode="auto">
          <a:xfrm>
            <a:off x="4168775" y="82232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24" name="Text Box 54">
            <a:extLst>
              <a:ext uri="{FF2B5EF4-FFF2-40B4-BE49-F238E27FC236}">
                <a16:creationId xmlns:a16="http://schemas.microsoft.com/office/drawing/2014/main" id="{C1CC44B6-5AEB-439D-9CDE-1B808F8C1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9763" y="1558925"/>
            <a:ext cx="21939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(Glucosa-6-Fosfato)</a:t>
            </a:r>
          </a:p>
        </p:txBody>
      </p:sp>
      <p:sp>
        <p:nvSpPr>
          <p:cNvPr id="184325" name="Line 55">
            <a:extLst>
              <a:ext uri="{FF2B5EF4-FFF2-40B4-BE49-F238E27FC236}">
                <a16:creationId xmlns:a16="http://schemas.microsoft.com/office/drawing/2014/main" id="{9F34D0C6-C51C-4BFD-BB0D-1061A0A7BE54}"/>
              </a:ext>
            </a:extLst>
          </p:cNvPr>
          <p:cNvSpPr>
            <a:spLocks noChangeShapeType="1"/>
          </p:cNvSpPr>
          <p:nvPr/>
        </p:nvSpPr>
        <p:spPr bwMode="auto">
          <a:xfrm>
            <a:off x="4168775" y="141922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26" name="Text Box 56">
            <a:extLst>
              <a:ext uri="{FF2B5EF4-FFF2-40B4-BE49-F238E27FC236}">
                <a16:creationId xmlns:a16="http://schemas.microsoft.com/office/drawing/2014/main" id="{9C38227D-1C09-41AF-ABDC-0612EB723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6863" y="1939925"/>
            <a:ext cx="28162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GLUCÓLISIS AERÓBICA</a:t>
            </a:r>
          </a:p>
        </p:txBody>
      </p:sp>
      <p:sp>
        <p:nvSpPr>
          <p:cNvPr id="184327" name="Line 57">
            <a:extLst>
              <a:ext uri="{FF2B5EF4-FFF2-40B4-BE49-F238E27FC236}">
                <a16:creationId xmlns:a16="http://schemas.microsoft.com/office/drawing/2014/main" id="{A2EF6A90-19EC-4641-B5A3-14FED235F4E7}"/>
              </a:ext>
            </a:extLst>
          </p:cNvPr>
          <p:cNvSpPr>
            <a:spLocks noChangeShapeType="1"/>
          </p:cNvSpPr>
          <p:nvPr/>
        </p:nvSpPr>
        <p:spPr bwMode="auto">
          <a:xfrm>
            <a:off x="4168775" y="177482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28" name="Text Box 58">
            <a:extLst>
              <a:ext uri="{FF2B5EF4-FFF2-40B4-BE49-F238E27FC236}">
                <a16:creationId xmlns:a16="http://schemas.microsoft.com/office/drawing/2014/main" id="{E609EAFF-4A3E-455F-B220-6AAEF3B52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3563" y="2295525"/>
            <a:ext cx="50387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</a:t>
            </a:r>
            <a:r>
              <a:rPr lang="en-US" altLang="en-US" sz="1600" b="1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lang="en-US" altLang="en-US" sz="1600" b="1">
                <a:latin typeface="Arial" panose="020B0604020202020204" pitchFamily="34" charset="0"/>
              </a:rPr>
              <a:t> [</a:t>
            </a:r>
            <a:r>
              <a:rPr lang="en-US" altLang="en-US" sz="1600" b="1">
                <a:solidFill>
                  <a:srgbClr val="FF0000"/>
                </a:solidFill>
                <a:latin typeface="Arial" panose="020B0604020202020204" pitchFamily="34" charset="0"/>
              </a:rPr>
              <a:t>Glucosa</a:t>
            </a:r>
            <a:r>
              <a:rPr lang="en-US" altLang="en-US" sz="1600" b="1">
                <a:latin typeface="Arial" panose="020B0604020202020204" pitchFamily="34" charset="0"/>
              </a:rPr>
              <a:t>] a </a:t>
            </a:r>
            <a:r>
              <a:rPr lang="en-US" altLang="en-US" sz="1600" b="1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r>
              <a:rPr lang="en-US" altLang="en-US" sz="1600" b="1">
                <a:latin typeface="Arial" panose="020B0604020202020204" pitchFamily="34" charset="0"/>
              </a:rPr>
              <a:t> [</a:t>
            </a:r>
            <a:r>
              <a:rPr lang="en-US" altLang="en-US" sz="1600" b="1">
                <a:solidFill>
                  <a:srgbClr val="FF0000"/>
                </a:solidFill>
                <a:latin typeface="Arial" panose="020B0604020202020204" pitchFamily="34" charset="0"/>
              </a:rPr>
              <a:t>Glucógeno</a:t>
            </a:r>
            <a:r>
              <a:rPr lang="en-US" altLang="en-US" sz="1600" b="1">
                <a:latin typeface="Arial" panose="020B0604020202020204" pitchFamily="34" charset="0"/>
              </a:rPr>
              <a:t>] moles de ATP)</a:t>
            </a:r>
          </a:p>
        </p:txBody>
      </p:sp>
      <p:sp>
        <p:nvSpPr>
          <p:cNvPr id="184329" name="Line 59">
            <a:extLst>
              <a:ext uri="{FF2B5EF4-FFF2-40B4-BE49-F238E27FC236}">
                <a16:creationId xmlns:a16="http://schemas.microsoft.com/office/drawing/2014/main" id="{C2665255-77E5-418C-87B9-285F734D9EC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68775" y="214312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30" name="Rectangle 60">
            <a:extLst>
              <a:ext uri="{FF2B5EF4-FFF2-40B4-BE49-F238E27FC236}">
                <a16:creationId xmlns:a16="http://schemas.microsoft.com/office/drawing/2014/main" id="{C7909AC7-9C96-4B48-95A2-C07D7B89D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800" y="2738438"/>
            <a:ext cx="2451100" cy="11477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184331" name="Line 61">
            <a:extLst>
              <a:ext uri="{FF2B5EF4-FFF2-40B4-BE49-F238E27FC236}">
                <a16:creationId xmlns:a16="http://schemas.microsoft.com/office/drawing/2014/main" id="{DF3EC206-560B-4A33-921C-8F14D1F60497}"/>
              </a:ext>
            </a:extLst>
          </p:cNvPr>
          <p:cNvSpPr>
            <a:spLocks noChangeShapeType="1"/>
          </p:cNvSpPr>
          <p:nvPr/>
        </p:nvSpPr>
        <p:spPr bwMode="auto">
          <a:xfrm>
            <a:off x="4168775" y="252412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32" name="Text Box 62">
            <a:extLst>
              <a:ext uri="{FF2B5EF4-FFF2-40B4-BE49-F238E27FC236}">
                <a16:creationId xmlns:a16="http://schemas.microsoft.com/office/drawing/2014/main" id="{FCAA6B7E-1EA6-4644-975D-C50E505F0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5163" y="2752725"/>
            <a:ext cx="21939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Ácido Pirúvico</a:t>
            </a:r>
          </a:p>
        </p:txBody>
      </p:sp>
      <p:sp>
        <p:nvSpPr>
          <p:cNvPr id="184333" name="Line 63">
            <a:extLst>
              <a:ext uri="{FF2B5EF4-FFF2-40B4-BE49-F238E27FC236}">
                <a16:creationId xmlns:a16="http://schemas.microsoft.com/office/drawing/2014/main" id="{4B04B4DD-AFBE-4A19-8973-A278E2D2BC2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68775" y="296862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34" name="Text Box 64">
            <a:extLst>
              <a:ext uri="{FF2B5EF4-FFF2-40B4-BE49-F238E27FC236}">
                <a16:creationId xmlns:a16="http://schemas.microsoft.com/office/drawing/2014/main" id="{2433EAB1-D283-4943-89DA-6096EABD3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5163" y="3070225"/>
            <a:ext cx="21939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O</a:t>
            </a:r>
            <a:r>
              <a:rPr lang="en-US" altLang="en-US" sz="1600" b="1" baseline="-25000">
                <a:latin typeface="Arial" panose="020B0604020202020204" pitchFamily="34" charset="0"/>
              </a:rPr>
              <a:t>2</a:t>
            </a:r>
            <a:r>
              <a:rPr lang="en-US" altLang="en-US" sz="1600" b="1">
                <a:latin typeface="Arial" panose="020B0604020202020204" pitchFamily="34" charset="0"/>
              </a:rPr>
              <a:t> Presente</a:t>
            </a:r>
          </a:p>
        </p:txBody>
      </p:sp>
      <p:sp>
        <p:nvSpPr>
          <p:cNvPr id="184335" name="Line 65">
            <a:extLst>
              <a:ext uri="{FF2B5EF4-FFF2-40B4-BE49-F238E27FC236}">
                <a16:creationId xmlns:a16="http://schemas.microsoft.com/office/drawing/2014/main" id="{5543BD47-8305-4182-9BDB-292AFC990E7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328612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36" name="Text Box 66">
            <a:extLst>
              <a:ext uri="{FF2B5EF4-FFF2-40B4-BE49-F238E27FC236}">
                <a16:creationId xmlns:a16="http://schemas.microsoft.com/office/drawing/2014/main" id="{FE83EEAE-3B6B-4589-A354-1E3304B67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5163" y="3413125"/>
            <a:ext cx="219392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Acetil-CoA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(Acetil Coenzima A)</a:t>
            </a:r>
          </a:p>
        </p:txBody>
      </p:sp>
      <p:sp>
        <p:nvSpPr>
          <p:cNvPr id="184337" name="Line 67">
            <a:extLst>
              <a:ext uri="{FF2B5EF4-FFF2-40B4-BE49-F238E27FC236}">
                <a16:creationId xmlns:a16="http://schemas.microsoft.com/office/drawing/2014/main" id="{14F92F28-3B29-45FA-ADA7-4B09EABDE37E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1475" y="390842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38" name="Rectangle 68">
            <a:extLst>
              <a:ext uri="{FF2B5EF4-FFF2-40B4-BE49-F238E27FC236}">
                <a16:creationId xmlns:a16="http://schemas.microsoft.com/office/drawing/2014/main" id="{516DA044-0108-4132-B2BB-5F6F1F202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800" y="4122738"/>
            <a:ext cx="2451100" cy="4810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184339" name="Text Box 70">
            <a:extLst>
              <a:ext uri="{FF2B5EF4-FFF2-40B4-BE49-F238E27FC236}">
                <a16:creationId xmlns:a16="http://schemas.microsoft.com/office/drawing/2014/main" id="{67DE0EE2-BD3F-4D0F-9878-A4199960F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8638" y="4137025"/>
            <a:ext cx="2528887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CICLO DE KREBS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(Ciclo de Ácido Cítrico)</a:t>
            </a:r>
          </a:p>
        </p:txBody>
      </p:sp>
      <p:sp>
        <p:nvSpPr>
          <p:cNvPr id="184340" name="Freeform 71">
            <a:extLst>
              <a:ext uri="{FF2B5EF4-FFF2-40B4-BE49-F238E27FC236}">
                <a16:creationId xmlns:a16="http://schemas.microsoft.com/office/drawing/2014/main" id="{9A42851C-9344-46D5-9A6F-A33C0D8D3E87}"/>
              </a:ext>
            </a:extLst>
          </p:cNvPr>
          <p:cNvSpPr>
            <a:spLocks/>
          </p:cNvSpPr>
          <p:nvPr/>
        </p:nvSpPr>
        <p:spPr bwMode="auto">
          <a:xfrm rot="-5400000" flipH="1" flipV="1">
            <a:off x="2139156" y="3590132"/>
            <a:ext cx="211137" cy="1689100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41" name="Freeform 72">
            <a:extLst>
              <a:ext uri="{FF2B5EF4-FFF2-40B4-BE49-F238E27FC236}">
                <a16:creationId xmlns:a16="http://schemas.microsoft.com/office/drawing/2014/main" id="{8E1DE5A9-D0F2-4C47-9499-AAC5DBA1C298}"/>
              </a:ext>
            </a:extLst>
          </p:cNvPr>
          <p:cNvSpPr>
            <a:spLocks/>
          </p:cNvSpPr>
          <p:nvPr/>
        </p:nvSpPr>
        <p:spPr bwMode="auto">
          <a:xfrm rot="5400000" flipV="1">
            <a:off x="4167188" y="2744788"/>
            <a:ext cx="2165350" cy="1924050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42" name="Text Box 73">
            <a:extLst>
              <a:ext uri="{FF2B5EF4-FFF2-40B4-BE49-F238E27FC236}">
                <a16:creationId xmlns:a16="http://schemas.microsoft.com/office/drawing/2014/main" id="{E78F4E59-E66B-4B6A-B39F-34BF907DB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538" y="4487863"/>
            <a:ext cx="87788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Forma:</a:t>
            </a:r>
          </a:p>
        </p:txBody>
      </p:sp>
      <p:sp>
        <p:nvSpPr>
          <p:cNvPr id="184343" name="Rectangle 74">
            <a:extLst>
              <a:ext uri="{FF2B5EF4-FFF2-40B4-BE49-F238E27FC236}">
                <a16:creationId xmlns:a16="http://schemas.microsoft.com/office/drawing/2014/main" id="{74CB50AF-D58A-4E8B-A9AB-AA3552930B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038" y="4743450"/>
            <a:ext cx="2686050" cy="4810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184344" name="Text Box 75">
            <a:extLst>
              <a:ext uri="{FF2B5EF4-FFF2-40B4-BE49-F238E27FC236}">
                <a16:creationId xmlns:a16="http://schemas.microsoft.com/office/drawing/2014/main" id="{A3B7FFA0-B6E1-4D4D-9F38-AD6EF2316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754563"/>
            <a:ext cx="28860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Blip>
                <a:blip r:embed="rId3"/>
              </a:buBlip>
            </a:pPr>
            <a:r>
              <a:rPr lang="en-US" altLang="en-US" sz="1600" b="1">
                <a:latin typeface="Arial" panose="020B0604020202020204" pitchFamily="34" charset="0"/>
              </a:rPr>
              <a:t> 1 mol ATP (Glucosa)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Blip>
                <a:blip r:embed="rId3"/>
              </a:buBlip>
            </a:pPr>
            <a:r>
              <a:rPr lang="en-US" altLang="en-US" sz="1600" b="1">
                <a:latin typeface="Arial" panose="020B0604020202020204" pitchFamily="34" charset="0"/>
              </a:rPr>
              <a:t> 2 moles ATP (Glucógeno)</a:t>
            </a:r>
          </a:p>
        </p:txBody>
      </p:sp>
      <p:sp>
        <p:nvSpPr>
          <p:cNvPr id="184345" name="Line 76">
            <a:extLst>
              <a:ext uri="{FF2B5EF4-FFF2-40B4-BE49-F238E27FC236}">
                <a16:creationId xmlns:a16="http://schemas.microsoft.com/office/drawing/2014/main" id="{EF2899CB-1A1A-430C-A427-08BFF25F871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0125" y="46291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46" name="Text Box 77">
            <a:extLst>
              <a:ext uri="{FF2B5EF4-FFF2-40B4-BE49-F238E27FC236}">
                <a16:creationId xmlns:a16="http://schemas.microsoft.com/office/drawing/2014/main" id="{A7B6D318-913B-4EC2-AE44-4195EABD9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9438" y="4752975"/>
            <a:ext cx="92075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Elimina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CO</a:t>
            </a:r>
            <a:r>
              <a:rPr lang="en-US" altLang="en-US" sz="1600" b="1" baseline="-25000">
                <a:latin typeface="Arial" panose="020B0604020202020204" pitchFamily="34" charset="0"/>
              </a:rPr>
              <a:t>2</a:t>
            </a:r>
            <a:r>
              <a:rPr lang="en-US" altLang="en-US" sz="1600" b="1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84347" name="Line 78">
            <a:extLst>
              <a:ext uri="{FF2B5EF4-FFF2-40B4-BE49-F238E27FC236}">
                <a16:creationId xmlns:a16="http://schemas.microsoft.com/office/drawing/2014/main" id="{168B545E-DB4F-471F-AC52-949DB2B98176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2825" y="51625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48" name="Text Box 79">
            <a:extLst>
              <a:ext uri="{FF2B5EF4-FFF2-40B4-BE49-F238E27FC236}">
                <a16:creationId xmlns:a16="http://schemas.microsoft.com/office/drawing/2014/main" id="{2F51DF68-545D-42A5-8922-F815C9F76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2413" y="5249863"/>
            <a:ext cx="16335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600" b="1" i="1">
                <a:latin typeface="Times New Roman" panose="02020603050405020304" pitchFamily="18" charset="0"/>
              </a:rPr>
              <a:t>(Vía Pulmones)</a:t>
            </a:r>
          </a:p>
        </p:txBody>
      </p:sp>
      <p:sp>
        <p:nvSpPr>
          <p:cNvPr id="184349" name="Line 80">
            <a:extLst>
              <a:ext uri="{FF2B5EF4-FFF2-40B4-BE49-F238E27FC236}">
                <a16:creationId xmlns:a16="http://schemas.microsoft.com/office/drawing/2014/main" id="{9A04EE3D-DAB0-4267-8576-A43D3A6D4F12}"/>
              </a:ext>
            </a:extLst>
          </p:cNvPr>
          <p:cNvSpPr>
            <a:spLocks noChangeShapeType="1"/>
          </p:cNvSpPr>
          <p:nvPr/>
        </p:nvSpPr>
        <p:spPr bwMode="auto">
          <a:xfrm>
            <a:off x="5356225" y="46291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50" name="Text Box 81">
            <a:extLst>
              <a:ext uri="{FF2B5EF4-FFF2-40B4-BE49-F238E27FC236}">
                <a16:creationId xmlns:a16="http://schemas.microsoft.com/office/drawing/2014/main" id="{E71B0F17-66C7-409B-AFB2-0AB0713D6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0488" y="4752975"/>
            <a:ext cx="45085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H</a:t>
            </a:r>
            <a:r>
              <a:rPr lang="en-US" altLang="en-US" sz="1600" b="1" baseline="30000"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184351" name="Line 82">
            <a:extLst>
              <a:ext uri="{FF2B5EF4-FFF2-40B4-BE49-F238E27FC236}">
                <a16:creationId xmlns:a16="http://schemas.microsoft.com/office/drawing/2014/main" id="{84481D63-3DAA-4B61-901F-E1342A5E2023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8925" y="49720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52" name="Text Box 87">
            <a:extLst>
              <a:ext uri="{FF2B5EF4-FFF2-40B4-BE49-F238E27FC236}">
                <a16:creationId xmlns:a16="http://schemas.microsoft.com/office/drawing/2014/main" id="{C9DC2756-53AE-42BC-8FA8-92E2A93AB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4400" y="4752975"/>
            <a:ext cx="4921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H</a:t>
            </a:r>
            <a:r>
              <a:rPr lang="en-US" altLang="en-US" sz="1600" b="1" baseline="30000"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184353" name="Line 88">
            <a:extLst>
              <a:ext uri="{FF2B5EF4-FFF2-40B4-BE49-F238E27FC236}">
                <a16:creationId xmlns:a16="http://schemas.microsoft.com/office/drawing/2014/main" id="{9F26580A-B256-41C9-AF49-D996DEAAD699}"/>
              </a:ext>
            </a:extLst>
          </p:cNvPr>
          <p:cNvSpPr>
            <a:spLocks noChangeShapeType="1"/>
          </p:cNvSpPr>
          <p:nvPr/>
        </p:nvSpPr>
        <p:spPr bwMode="auto">
          <a:xfrm>
            <a:off x="6207125" y="49720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54" name="Rectangle 91">
            <a:extLst>
              <a:ext uri="{FF2B5EF4-FFF2-40B4-BE49-F238E27FC236}">
                <a16:creationId xmlns:a16="http://schemas.microsoft.com/office/drawing/2014/main" id="{6B96C316-DB71-4A15-8C31-AA2416AAD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3100" y="5153025"/>
            <a:ext cx="4508500" cy="4810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184355" name="Text Box 92">
            <a:extLst>
              <a:ext uri="{FF2B5EF4-FFF2-40B4-BE49-F238E27FC236}">
                <a16:creationId xmlns:a16="http://schemas.microsoft.com/office/drawing/2014/main" id="{386B9B66-78AF-42DE-ABF4-4C46A30E9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2450" y="5151438"/>
            <a:ext cx="4729163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CADENA DE TRANSPORTE DE ELECTRONES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(Fosforilación Oxidativa)</a:t>
            </a:r>
          </a:p>
        </p:txBody>
      </p:sp>
      <p:sp>
        <p:nvSpPr>
          <p:cNvPr id="184356" name="Line 93">
            <a:extLst>
              <a:ext uri="{FF2B5EF4-FFF2-40B4-BE49-F238E27FC236}">
                <a16:creationId xmlns:a16="http://schemas.microsoft.com/office/drawing/2014/main" id="{6FCC9A21-F291-4B45-B551-BD98D86ED2F3}"/>
              </a:ext>
            </a:extLst>
          </p:cNvPr>
          <p:cNvSpPr>
            <a:spLocks noChangeShapeType="1"/>
          </p:cNvSpPr>
          <p:nvPr/>
        </p:nvSpPr>
        <p:spPr bwMode="auto">
          <a:xfrm>
            <a:off x="4789488" y="56324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57" name="Text Box 94">
            <a:extLst>
              <a:ext uri="{FF2B5EF4-FFF2-40B4-BE49-F238E27FC236}">
                <a16:creationId xmlns:a16="http://schemas.microsoft.com/office/drawing/2014/main" id="{F36AF302-064C-4099-B53D-EDBD74851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750" y="5756275"/>
            <a:ext cx="45085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O</a:t>
            </a:r>
            <a:r>
              <a:rPr lang="en-US" altLang="en-US" sz="1600" b="1" baseline="-250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84358" name="Line 99">
            <a:extLst>
              <a:ext uri="{FF2B5EF4-FFF2-40B4-BE49-F238E27FC236}">
                <a16:creationId xmlns:a16="http://schemas.microsoft.com/office/drawing/2014/main" id="{7DAD24C2-2118-48EB-BB82-CA5BCC25B35D}"/>
              </a:ext>
            </a:extLst>
          </p:cNvPr>
          <p:cNvSpPr>
            <a:spLocks noChangeShapeType="1"/>
          </p:cNvSpPr>
          <p:nvPr/>
        </p:nvSpPr>
        <p:spPr bwMode="auto">
          <a:xfrm>
            <a:off x="5183188" y="56324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59" name="Text Box 100">
            <a:extLst>
              <a:ext uri="{FF2B5EF4-FFF2-40B4-BE49-F238E27FC236}">
                <a16:creationId xmlns:a16="http://schemas.microsoft.com/office/drawing/2014/main" id="{457955FC-A444-477A-BF6E-CA7F2379C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450" y="5756275"/>
            <a:ext cx="45085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H</a:t>
            </a:r>
            <a:r>
              <a:rPr lang="en-US" altLang="en-US" sz="1600" b="1" baseline="30000"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184360" name="Freeform 101">
            <a:extLst>
              <a:ext uri="{FF2B5EF4-FFF2-40B4-BE49-F238E27FC236}">
                <a16:creationId xmlns:a16="http://schemas.microsoft.com/office/drawing/2014/main" id="{2F9A74E3-8EAA-4E38-817A-E8E4517D6EE3}"/>
              </a:ext>
            </a:extLst>
          </p:cNvPr>
          <p:cNvSpPr>
            <a:spLocks/>
          </p:cNvSpPr>
          <p:nvPr/>
        </p:nvSpPr>
        <p:spPr bwMode="auto">
          <a:xfrm flipV="1">
            <a:off x="4802188" y="6000750"/>
            <a:ext cx="377825" cy="188913"/>
          </a:xfrm>
          <a:custGeom>
            <a:avLst/>
            <a:gdLst>
              <a:gd name="T0" fmla="*/ 0 w 1677"/>
              <a:gd name="T1" fmla="*/ 2147483646 h 181"/>
              <a:gd name="T2" fmla="*/ 0 w 1677"/>
              <a:gd name="T3" fmla="*/ 0 h 181"/>
              <a:gd name="T4" fmla="*/ 2147483646 w 1677"/>
              <a:gd name="T5" fmla="*/ 0 h 181"/>
              <a:gd name="T6" fmla="*/ 2147483646 w 1677"/>
              <a:gd name="T7" fmla="*/ 2147483646 h 181"/>
              <a:gd name="T8" fmla="*/ 0 60000 65536"/>
              <a:gd name="T9" fmla="*/ 0 60000 65536"/>
              <a:gd name="T10" fmla="*/ 0 60000 65536"/>
              <a:gd name="T11" fmla="*/ 0 60000 65536"/>
              <a:gd name="T12" fmla="*/ 0 w 1677"/>
              <a:gd name="T13" fmla="*/ 0 h 181"/>
              <a:gd name="T14" fmla="*/ 1677 w 1677"/>
              <a:gd name="T15" fmla="*/ 181 h 1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77" h="181">
                <a:moveTo>
                  <a:pt x="0" y="181"/>
                </a:moveTo>
                <a:lnTo>
                  <a:pt x="0" y="0"/>
                </a:lnTo>
                <a:lnTo>
                  <a:pt x="1677" y="0"/>
                </a:lnTo>
                <a:lnTo>
                  <a:pt x="1677" y="181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61" name="Line 102">
            <a:extLst>
              <a:ext uri="{FF2B5EF4-FFF2-40B4-BE49-F238E27FC236}">
                <a16:creationId xmlns:a16="http://schemas.microsoft.com/office/drawing/2014/main" id="{64BBDDCA-D75E-4D29-A285-7D7557F69FA6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3800" y="619760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62" name="Text Box 103">
            <a:extLst>
              <a:ext uri="{FF2B5EF4-FFF2-40B4-BE49-F238E27FC236}">
                <a16:creationId xmlns:a16="http://schemas.microsoft.com/office/drawing/2014/main" id="{EC838CFD-55E2-4326-BAD9-DF7776898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1225" y="6330950"/>
            <a:ext cx="6000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H</a:t>
            </a:r>
            <a:r>
              <a:rPr lang="en-US" altLang="en-US" sz="1600" b="1" baseline="-25000">
                <a:latin typeface="Arial" panose="020B0604020202020204" pitchFamily="34" charset="0"/>
              </a:rPr>
              <a:t>2</a:t>
            </a:r>
            <a:r>
              <a:rPr lang="en-US" altLang="en-US" sz="1600" b="1">
                <a:latin typeface="Arial" panose="020B0604020202020204" pitchFamily="34" charset="0"/>
              </a:rPr>
              <a:t>O</a:t>
            </a:r>
            <a:endParaRPr lang="en-US" altLang="en-US" sz="1600" b="1" baseline="-25000">
              <a:latin typeface="Arial" panose="020B0604020202020204" pitchFamily="34" charset="0"/>
            </a:endParaRPr>
          </a:p>
        </p:txBody>
      </p:sp>
      <p:sp>
        <p:nvSpPr>
          <p:cNvPr id="184363" name="Line 104">
            <a:extLst>
              <a:ext uri="{FF2B5EF4-FFF2-40B4-BE49-F238E27FC236}">
                <a16:creationId xmlns:a16="http://schemas.microsoft.com/office/drawing/2014/main" id="{DEDD4BA2-18F9-4DC5-92CB-9668A6A2D6F9}"/>
              </a:ext>
            </a:extLst>
          </p:cNvPr>
          <p:cNvSpPr>
            <a:spLocks noChangeShapeType="1"/>
          </p:cNvSpPr>
          <p:nvPr/>
        </p:nvSpPr>
        <p:spPr bwMode="auto">
          <a:xfrm>
            <a:off x="6999288" y="56451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64" name="Text Box 108">
            <a:extLst>
              <a:ext uri="{FF2B5EF4-FFF2-40B4-BE49-F238E27FC236}">
                <a16:creationId xmlns:a16="http://schemas.microsoft.com/office/drawing/2014/main" id="{1883D4A6-528B-4520-8859-15095978C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2413" y="5773738"/>
            <a:ext cx="87788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Forma:</a:t>
            </a:r>
          </a:p>
        </p:txBody>
      </p:sp>
      <p:sp>
        <p:nvSpPr>
          <p:cNvPr id="184365" name="Rectangle 109">
            <a:extLst>
              <a:ext uri="{FF2B5EF4-FFF2-40B4-BE49-F238E27FC236}">
                <a16:creationId xmlns:a16="http://schemas.microsoft.com/office/drawing/2014/main" id="{526D3932-8141-4FDC-A323-CD7E6B3C5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6913" y="6029325"/>
            <a:ext cx="2822575" cy="4810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184366" name="Text Box 110">
            <a:extLst>
              <a:ext uri="{FF2B5EF4-FFF2-40B4-BE49-F238E27FC236}">
                <a16:creationId xmlns:a16="http://schemas.microsoft.com/office/drawing/2014/main" id="{BEBB6DF7-A659-4E24-B6DE-DA44D5223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2775" y="6040438"/>
            <a:ext cx="30099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Blip>
                <a:blip r:embed="rId3"/>
              </a:buBlip>
            </a:pPr>
            <a:r>
              <a:rPr lang="en-US" altLang="en-US" sz="1600" b="1">
                <a:latin typeface="Arial" panose="020B0604020202020204" pitchFamily="34" charset="0"/>
              </a:rPr>
              <a:t> 33 moles ATP (Glucosa)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Blip>
                <a:blip r:embed="rId3"/>
              </a:buBlip>
            </a:pPr>
            <a:r>
              <a:rPr lang="en-US" altLang="en-US" sz="1600" b="1">
                <a:latin typeface="Arial" panose="020B0604020202020204" pitchFamily="34" charset="0"/>
              </a:rPr>
              <a:t> 34 moles ATP (Glucógeno)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18AAE963-0E13-41E2-84DA-571063F291F3}"/>
              </a:ext>
            </a:extLst>
          </p:cNvPr>
          <p:cNvSpPr>
            <a:spLocks/>
          </p:cNvSpPr>
          <p:nvPr/>
        </p:nvSpPr>
        <p:spPr bwMode="auto">
          <a:xfrm>
            <a:off x="1303338" y="133350"/>
            <a:ext cx="5997575" cy="7032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SISTEMA OXIDATIVO</a:t>
            </a:r>
          </a:p>
          <a:p>
            <a:pPr algn="ctr">
              <a:defRPr/>
            </a:pP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(METABOLISMO AERÓBICO)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457" name="Text Box 81">
            <a:extLst>
              <a:ext uri="{FF2B5EF4-FFF2-40B4-BE49-F238E27FC236}">
                <a16:creationId xmlns:a16="http://schemas.microsoft.com/office/drawing/2014/main" id="{E20DE7C4-7CF2-4058-ADB5-DE943D0A3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850" y="846138"/>
            <a:ext cx="2905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GLUCÓLISIS AERÓBICA</a:t>
            </a:r>
          </a:p>
        </p:txBody>
      </p:sp>
      <p:sp>
        <p:nvSpPr>
          <p:cNvPr id="186371" name="Rectangle 82">
            <a:extLst>
              <a:ext uri="{FF2B5EF4-FFF2-40B4-BE49-F238E27FC236}">
                <a16:creationId xmlns:a16="http://schemas.microsoft.com/office/drawing/2014/main" id="{F2D67CFD-CC84-46E6-A209-AF3227320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0025" y="4114800"/>
            <a:ext cx="844550" cy="3206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186372" name="Freeform 83">
            <a:extLst>
              <a:ext uri="{FF2B5EF4-FFF2-40B4-BE49-F238E27FC236}">
                <a16:creationId xmlns:a16="http://schemas.microsoft.com/office/drawing/2014/main" id="{FC948318-FEB4-4117-82B9-169E1631CFBF}"/>
              </a:ext>
            </a:extLst>
          </p:cNvPr>
          <p:cNvSpPr>
            <a:spLocks/>
          </p:cNvSpPr>
          <p:nvPr/>
        </p:nvSpPr>
        <p:spPr bwMode="auto">
          <a:xfrm rot="-5400000" flipH="1" flipV="1">
            <a:off x="3042444" y="3518694"/>
            <a:ext cx="211138" cy="1689100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73" name="Text Box 84">
            <a:extLst>
              <a:ext uri="{FF2B5EF4-FFF2-40B4-BE49-F238E27FC236}">
                <a16:creationId xmlns:a16="http://schemas.microsoft.com/office/drawing/2014/main" id="{557B2D4D-08D1-49E1-809E-7DE62D69B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1675" y="3476625"/>
            <a:ext cx="246062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Se Dividen en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Protrones</a:t>
            </a:r>
            <a:r>
              <a:rPr lang="en-US" altLang="en-US" sz="1600" b="1">
                <a:latin typeface="Arial" panose="020B0604020202020204" pitchFamily="34" charset="0"/>
              </a:rPr>
              <a:t> y </a:t>
            </a:r>
            <a:r>
              <a:rPr lang="en-US" altLang="en-US" sz="1600" b="1" i="1">
                <a:latin typeface="Arial" panose="020B0604020202020204" pitchFamily="34" charset="0"/>
              </a:rPr>
              <a:t>Electrones</a:t>
            </a:r>
          </a:p>
        </p:txBody>
      </p:sp>
      <p:sp>
        <p:nvSpPr>
          <p:cNvPr id="186374" name="Line 85">
            <a:extLst>
              <a:ext uri="{FF2B5EF4-FFF2-40B4-BE49-F238E27FC236}">
                <a16:creationId xmlns:a16="http://schemas.microsoft.com/office/drawing/2014/main" id="{FB7078CE-80D9-4163-A774-A06BFF17A86C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3925888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9462" name="Text Box 86">
            <a:extLst>
              <a:ext uri="{FF2B5EF4-FFF2-40B4-BE49-F238E27FC236}">
                <a16:creationId xmlns:a16="http://schemas.microsoft.com/office/drawing/2014/main" id="{00D4AF6C-8D53-4B15-B412-3AF9F3C67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8825" y="2730500"/>
            <a:ext cx="5322888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CADENA DE TRANSPORTE DE ELECTRONES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(Fosforilación Oxidativa)</a:t>
            </a:r>
          </a:p>
        </p:txBody>
      </p:sp>
      <p:sp>
        <p:nvSpPr>
          <p:cNvPr id="186376" name="Text Box 87">
            <a:extLst>
              <a:ext uri="{FF2B5EF4-FFF2-40B4-BE49-F238E27FC236}">
                <a16:creationId xmlns:a16="http://schemas.microsoft.com/office/drawing/2014/main" id="{03CC00D4-FAE2-49A9-A262-FCD6D0ADB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2563" y="4127500"/>
            <a:ext cx="88265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H</a:t>
            </a:r>
            <a:r>
              <a:rPr lang="en-US" altLang="en-US" sz="1600" b="1" baseline="30000">
                <a:latin typeface="Arial" panose="020B0604020202020204" pitchFamily="34" charset="0"/>
              </a:rPr>
              <a:t>+</a:t>
            </a:r>
            <a:r>
              <a:rPr lang="en-US" altLang="en-US" sz="1600" b="1">
                <a:latin typeface="Arial" panose="020B0604020202020204" pitchFamily="34" charset="0"/>
              </a:rPr>
              <a:t> + O</a:t>
            </a:r>
            <a:r>
              <a:rPr lang="en-US" altLang="en-US" sz="1600" b="1" baseline="-250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86377" name="Text Box 88">
            <a:extLst>
              <a:ext uri="{FF2B5EF4-FFF2-40B4-BE49-F238E27FC236}">
                <a16:creationId xmlns:a16="http://schemas.microsoft.com/office/drawing/2014/main" id="{D09818EB-E819-40A3-84F0-2CCC8F2CB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250" y="4429125"/>
            <a:ext cx="22240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Evita Acidificación</a:t>
            </a:r>
          </a:p>
        </p:txBody>
      </p:sp>
      <p:sp>
        <p:nvSpPr>
          <p:cNvPr id="186378" name="Rectangle 89">
            <a:extLst>
              <a:ext uri="{FF2B5EF4-FFF2-40B4-BE49-F238E27FC236}">
                <a16:creationId xmlns:a16="http://schemas.microsoft.com/office/drawing/2014/main" id="{5057B52A-C3B4-4521-B811-F4C8A84B3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0963" y="1952625"/>
            <a:ext cx="4032250" cy="4810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186379" name="Text Box 90">
            <a:extLst>
              <a:ext uri="{FF2B5EF4-FFF2-40B4-BE49-F238E27FC236}">
                <a16:creationId xmlns:a16="http://schemas.microsoft.com/office/drawing/2014/main" id="{E58C187B-EDA9-4A06-905A-C4F31FB59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6825" y="1951038"/>
            <a:ext cx="4208463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Blip>
                <a:blip r:embed="rId3"/>
              </a:buBlip>
            </a:pPr>
            <a:r>
              <a:rPr lang="en-US" altLang="en-US" sz="1600" b="1">
                <a:latin typeface="Arial" panose="020B0604020202020204" pitchFamily="34" charset="0"/>
              </a:rPr>
              <a:t> Nicotinamida-Adenodinucleótida (NAD)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Blip>
                <a:blip r:embed="rId3"/>
              </a:buBlip>
            </a:pPr>
            <a:r>
              <a:rPr lang="en-US" altLang="en-US" sz="1600" b="1">
                <a:latin typeface="Arial" panose="020B0604020202020204" pitchFamily="34" charset="0"/>
              </a:rPr>
              <a:t> Flavoadenindinucleótida (FAD)</a:t>
            </a:r>
          </a:p>
        </p:txBody>
      </p:sp>
      <p:sp>
        <p:nvSpPr>
          <p:cNvPr id="229467" name="Text Box 91">
            <a:extLst>
              <a:ext uri="{FF2B5EF4-FFF2-40B4-BE49-F238E27FC236}">
                <a16:creationId xmlns:a16="http://schemas.microsoft.com/office/drawing/2014/main" id="{592337D8-0E61-4820-A204-FC04E0F83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8025" y="846138"/>
            <a:ext cx="22494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CICLO DE KREBS</a:t>
            </a:r>
          </a:p>
        </p:txBody>
      </p:sp>
      <p:sp>
        <p:nvSpPr>
          <p:cNvPr id="186381" name="Rectangle 92">
            <a:extLst>
              <a:ext uri="{FF2B5EF4-FFF2-40B4-BE49-F238E27FC236}">
                <a16:creationId xmlns:a16="http://schemas.microsoft.com/office/drawing/2014/main" id="{7F77A4E9-85F7-4547-86DC-72C351CC3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1243013"/>
            <a:ext cx="3205162" cy="3587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186382" name="Text Box 93">
            <a:extLst>
              <a:ext uri="{FF2B5EF4-FFF2-40B4-BE49-F238E27FC236}">
                <a16:creationId xmlns:a16="http://schemas.microsoft.com/office/drawing/2014/main" id="{ED8BE328-2BCF-4C5D-8885-ABF25E521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0088" y="1354138"/>
            <a:ext cx="2576512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600" b="1">
                <a:latin typeface="Arial" panose="020B0604020202020204" pitchFamily="34" charset="0"/>
              </a:rPr>
              <a:t> H</a:t>
            </a:r>
            <a:r>
              <a:rPr lang="en-US" altLang="en-US" sz="1600" b="1" baseline="30000">
                <a:latin typeface="Arial" panose="020B0604020202020204" pitchFamily="34" charset="0"/>
              </a:rPr>
              <a:t>+          </a:t>
            </a:r>
            <a:r>
              <a:rPr lang="en-US" altLang="en-US" sz="1600" b="1">
                <a:latin typeface="Arial" panose="020B0604020202020204" pitchFamily="34" charset="0"/>
              </a:rPr>
              <a:t>               H</a:t>
            </a:r>
            <a:r>
              <a:rPr lang="en-US" altLang="en-US" sz="1600" b="1" baseline="30000"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186383" name="Line 94">
            <a:extLst>
              <a:ext uri="{FF2B5EF4-FFF2-40B4-BE49-F238E27FC236}">
                <a16:creationId xmlns:a16="http://schemas.microsoft.com/office/drawing/2014/main" id="{8DDC46B3-915A-4969-A62D-39A9EB7338F7}"/>
              </a:ext>
            </a:extLst>
          </p:cNvPr>
          <p:cNvSpPr>
            <a:spLocks noChangeShapeType="1"/>
          </p:cNvSpPr>
          <p:nvPr/>
        </p:nvSpPr>
        <p:spPr bwMode="auto">
          <a:xfrm>
            <a:off x="3773488" y="1101725"/>
            <a:ext cx="0" cy="3317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84" name="Line 95">
            <a:extLst>
              <a:ext uri="{FF2B5EF4-FFF2-40B4-BE49-F238E27FC236}">
                <a16:creationId xmlns:a16="http://schemas.microsoft.com/office/drawing/2014/main" id="{D67C1F22-81C7-4BE9-A630-79722BC5CAFD}"/>
              </a:ext>
            </a:extLst>
          </p:cNvPr>
          <p:cNvSpPr>
            <a:spLocks noChangeShapeType="1"/>
          </p:cNvSpPr>
          <p:nvPr/>
        </p:nvSpPr>
        <p:spPr bwMode="auto">
          <a:xfrm>
            <a:off x="5246688" y="1101725"/>
            <a:ext cx="0" cy="3317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85" name="Line 96">
            <a:extLst>
              <a:ext uri="{FF2B5EF4-FFF2-40B4-BE49-F238E27FC236}">
                <a16:creationId xmlns:a16="http://schemas.microsoft.com/office/drawing/2014/main" id="{7DEBED9A-D6FE-4087-84BA-AE821CC48606}"/>
              </a:ext>
            </a:extLst>
          </p:cNvPr>
          <p:cNvSpPr>
            <a:spLocks noChangeShapeType="1"/>
          </p:cNvSpPr>
          <p:nvPr/>
        </p:nvSpPr>
        <p:spPr bwMode="auto">
          <a:xfrm>
            <a:off x="4421188" y="1614488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86" name="Text Box 97">
            <a:extLst>
              <a:ext uri="{FF2B5EF4-FFF2-40B4-BE49-F238E27FC236}">
                <a16:creationId xmlns:a16="http://schemas.microsoft.com/office/drawing/2014/main" id="{0F59E1B0-4B4A-4C6A-98BC-6BB058F89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1663" y="1581150"/>
            <a:ext cx="29924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(Se combinan con: Coenzimas:)</a:t>
            </a:r>
          </a:p>
        </p:txBody>
      </p:sp>
      <p:sp>
        <p:nvSpPr>
          <p:cNvPr id="186387" name="Line 98">
            <a:extLst>
              <a:ext uri="{FF2B5EF4-FFF2-40B4-BE49-F238E27FC236}">
                <a16:creationId xmlns:a16="http://schemas.microsoft.com/office/drawing/2014/main" id="{9B7D3848-02F9-4AAA-B3DC-55B5B2095FC6}"/>
              </a:ext>
            </a:extLst>
          </p:cNvPr>
          <p:cNvSpPr>
            <a:spLocks noChangeShapeType="1"/>
          </p:cNvSpPr>
          <p:nvPr/>
        </p:nvSpPr>
        <p:spPr bwMode="auto">
          <a:xfrm>
            <a:off x="4421188" y="2427288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88" name="Text Box 99">
            <a:extLst>
              <a:ext uri="{FF2B5EF4-FFF2-40B4-BE49-F238E27FC236}">
                <a16:creationId xmlns:a16="http://schemas.microsoft.com/office/drawing/2014/main" id="{E776D38F-13A9-4915-8DF4-4CA93C6A4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1663" y="2393950"/>
            <a:ext cx="29924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(Trasportan </a:t>
            </a:r>
            <a:r>
              <a:rPr lang="en-US" altLang="en-US" sz="1600" b="1">
                <a:latin typeface="Arial" panose="020B0604020202020204" pitchFamily="34" charset="0"/>
              </a:rPr>
              <a:t>H</a:t>
            </a:r>
            <a:r>
              <a:rPr lang="en-US" altLang="en-US" sz="1600" b="1" baseline="30000">
                <a:latin typeface="Arial" panose="020B0604020202020204" pitchFamily="34" charset="0"/>
              </a:rPr>
              <a:t>+</a:t>
            </a:r>
            <a:r>
              <a:rPr lang="en-US" altLang="en-US" sz="1600" b="1" i="1">
                <a:latin typeface="Times New Roman" panose="02020603050405020304" pitchFamily="18" charset="0"/>
              </a:rPr>
              <a:t> hacia:</a:t>
            </a:r>
            <a:r>
              <a:rPr lang="en-US" altLang="en-US" sz="1600" b="1" i="1">
                <a:latin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lang="en-US" altLang="en-US" sz="1600" b="1" i="1">
              <a:latin typeface="Times New Roman" panose="02020603050405020304" pitchFamily="18" charset="0"/>
            </a:endParaRPr>
          </a:p>
        </p:txBody>
      </p:sp>
      <p:sp>
        <p:nvSpPr>
          <p:cNvPr id="186389" name="Line 100">
            <a:extLst>
              <a:ext uri="{FF2B5EF4-FFF2-40B4-BE49-F238E27FC236}">
                <a16:creationId xmlns:a16="http://schemas.microsoft.com/office/drawing/2014/main" id="{08914792-D8A8-4360-8F61-57C20DBA7AD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21188" y="3189288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90" name="Text Box 101">
            <a:extLst>
              <a:ext uri="{FF2B5EF4-FFF2-40B4-BE49-F238E27FC236}">
                <a16:creationId xmlns:a16="http://schemas.microsoft.com/office/drawing/2014/main" id="{A1826D5A-92FA-4E0A-8006-411C63536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1663" y="3181350"/>
            <a:ext cx="29924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(Tales </a:t>
            </a:r>
            <a:r>
              <a:rPr lang="en-US" altLang="en-US" sz="1600" b="1">
                <a:latin typeface="Arial" panose="020B0604020202020204" pitchFamily="34" charset="0"/>
              </a:rPr>
              <a:t>H</a:t>
            </a:r>
            <a:r>
              <a:rPr lang="en-US" altLang="en-US" sz="1600" b="1" baseline="30000">
                <a:latin typeface="Arial" panose="020B0604020202020204" pitchFamily="34" charset="0"/>
              </a:rPr>
              <a:t>+ </a:t>
            </a:r>
            <a:r>
              <a:rPr lang="en-US" altLang="en-US" sz="1600" b="1">
                <a:latin typeface="Arial" panose="020B0604020202020204" pitchFamily="34" charset="0"/>
              </a:rPr>
              <a:t>+ NAD </a:t>
            </a:r>
            <a:r>
              <a:rPr lang="en-US" altLang="en-US" sz="1600" b="1" i="1">
                <a:latin typeface="Times New Roman" panose="02020603050405020304" pitchFamily="18" charset="0"/>
              </a:rPr>
              <a:t>y</a:t>
            </a:r>
            <a:r>
              <a:rPr lang="en-US" altLang="en-US" sz="1600" b="1">
                <a:latin typeface="Arial" panose="020B0604020202020204" pitchFamily="34" charset="0"/>
              </a:rPr>
              <a:t> FAD</a:t>
            </a:r>
            <a:r>
              <a:rPr lang="en-US" altLang="en-US" sz="1600" b="1" i="1">
                <a:latin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lang="en-US" altLang="en-US" sz="1600" b="1" i="1">
              <a:latin typeface="Times New Roman" panose="02020603050405020304" pitchFamily="18" charset="0"/>
            </a:endParaRPr>
          </a:p>
        </p:txBody>
      </p:sp>
      <p:sp>
        <p:nvSpPr>
          <p:cNvPr id="186391" name="Freeform 102">
            <a:extLst>
              <a:ext uri="{FF2B5EF4-FFF2-40B4-BE49-F238E27FC236}">
                <a16:creationId xmlns:a16="http://schemas.microsoft.com/office/drawing/2014/main" id="{484EB0A1-87AE-45CB-B210-BFD32C384423}"/>
              </a:ext>
            </a:extLst>
          </p:cNvPr>
          <p:cNvSpPr>
            <a:spLocks/>
          </p:cNvSpPr>
          <p:nvPr/>
        </p:nvSpPr>
        <p:spPr bwMode="auto">
          <a:xfrm rot="5400000" flipV="1">
            <a:off x="5607844" y="3518694"/>
            <a:ext cx="211138" cy="1689100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92" name="Text Box 103">
            <a:extLst>
              <a:ext uri="{FF2B5EF4-FFF2-40B4-BE49-F238E27FC236}">
                <a16:creationId xmlns:a16="http://schemas.microsoft.com/office/drawing/2014/main" id="{332E5B31-F359-47D7-AEF9-136598197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3550" y="4429125"/>
            <a:ext cx="222408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Forma Agua (H</a:t>
            </a:r>
            <a:r>
              <a:rPr lang="en-US" altLang="en-US" sz="1600" b="1" baseline="-25000">
                <a:latin typeface="Arial" panose="020B0604020202020204" pitchFamily="34" charset="0"/>
              </a:rPr>
              <a:t>2</a:t>
            </a:r>
            <a:r>
              <a:rPr lang="en-US" altLang="en-US" sz="1600" b="1">
                <a:latin typeface="Arial" panose="020B0604020202020204" pitchFamily="34" charset="0"/>
              </a:rPr>
              <a:t>O)</a:t>
            </a:r>
          </a:p>
        </p:txBody>
      </p:sp>
      <p:sp>
        <p:nvSpPr>
          <p:cNvPr id="186393" name="Line 104">
            <a:extLst>
              <a:ext uri="{FF2B5EF4-FFF2-40B4-BE49-F238E27FC236}">
                <a16:creationId xmlns:a16="http://schemas.microsoft.com/office/drawing/2014/main" id="{874B4926-074F-495C-84D2-5131021BDB4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21188" y="4446588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94" name="Text Box 105">
            <a:extLst>
              <a:ext uri="{FF2B5EF4-FFF2-40B4-BE49-F238E27FC236}">
                <a16:creationId xmlns:a16="http://schemas.microsoft.com/office/drawing/2014/main" id="{A2F89C85-1619-43FC-A9D0-AE12EA164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3413" y="4729163"/>
            <a:ext cx="2668587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Electrones Separados del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H</a:t>
            </a:r>
            <a:r>
              <a:rPr lang="en-US" altLang="en-US" sz="1600" b="1" baseline="30000"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186395" name="Line 106">
            <a:extLst>
              <a:ext uri="{FF2B5EF4-FFF2-40B4-BE49-F238E27FC236}">
                <a16:creationId xmlns:a16="http://schemas.microsoft.com/office/drawing/2014/main" id="{CD8A85EB-463D-4B6C-9129-7C7D1223514A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7700" y="5145088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96" name="Text Box 107">
            <a:extLst>
              <a:ext uri="{FF2B5EF4-FFF2-40B4-BE49-F238E27FC236}">
                <a16:creationId xmlns:a16="http://schemas.microsoft.com/office/drawing/2014/main" id="{79F3DD36-2DD9-4E08-A8B5-C09DFC0EB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3538" y="5275263"/>
            <a:ext cx="3211512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Pasan por Serie de Reacciones</a:t>
            </a:r>
            <a:endParaRPr lang="en-US" altLang="en-US" sz="1600" b="1" baseline="30000">
              <a:latin typeface="Arial" panose="020B0604020202020204" pitchFamily="34" charset="0"/>
            </a:endParaRPr>
          </a:p>
        </p:txBody>
      </p:sp>
      <p:sp>
        <p:nvSpPr>
          <p:cNvPr id="186397" name="Line 108">
            <a:extLst>
              <a:ext uri="{FF2B5EF4-FFF2-40B4-BE49-F238E27FC236}">
                <a16:creationId xmlns:a16="http://schemas.microsoft.com/office/drawing/2014/main" id="{7D494018-D8DA-4328-AE8E-FD556603346B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7700" y="5500688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98" name="Text Box 109">
            <a:extLst>
              <a:ext uri="{FF2B5EF4-FFF2-40B4-BE49-F238E27FC236}">
                <a16:creationId xmlns:a16="http://schemas.microsoft.com/office/drawing/2014/main" id="{C44BAB45-BBD5-4ABA-9817-E9AD9881F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063" y="5643563"/>
            <a:ext cx="175418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Energía para</a:t>
            </a:r>
            <a:endParaRPr lang="en-US" altLang="en-US" sz="1600" b="1" baseline="30000">
              <a:latin typeface="Arial" panose="020B0604020202020204" pitchFamily="34" charset="0"/>
            </a:endParaRPr>
          </a:p>
        </p:txBody>
      </p:sp>
      <p:sp>
        <p:nvSpPr>
          <p:cNvPr id="186399" name="Text Box 110">
            <a:extLst>
              <a:ext uri="{FF2B5EF4-FFF2-40B4-BE49-F238E27FC236}">
                <a16:creationId xmlns:a16="http://schemas.microsoft.com/office/drawing/2014/main" id="{11620149-7D3F-47E3-84EC-13DC880B9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9888" y="6034088"/>
            <a:ext cx="315753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600" b="1">
                <a:latin typeface="Arial" panose="020B0604020202020204" pitchFamily="34" charset="0"/>
              </a:rPr>
              <a:t>Fosforilación de ADP         ATP</a:t>
            </a:r>
          </a:p>
          <a:p>
            <a:pPr algn="ctr"/>
            <a:r>
              <a:rPr lang="en-US" altLang="en-US" sz="1600" b="1">
                <a:latin typeface="Arial" panose="020B0604020202020204" pitchFamily="34" charset="0"/>
              </a:rPr>
              <a:t>(Fosforilación Oxidativa)</a:t>
            </a:r>
          </a:p>
        </p:txBody>
      </p:sp>
      <p:sp>
        <p:nvSpPr>
          <p:cNvPr id="186400" name="Line 111">
            <a:extLst>
              <a:ext uri="{FF2B5EF4-FFF2-40B4-BE49-F238E27FC236}">
                <a16:creationId xmlns:a16="http://schemas.microsoft.com/office/drawing/2014/main" id="{1B38F19C-92B9-4FD8-831A-C2FC32CAEF9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5238" y="6200775"/>
            <a:ext cx="482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401" name="Line 112">
            <a:extLst>
              <a:ext uri="{FF2B5EF4-FFF2-40B4-BE49-F238E27FC236}">
                <a16:creationId xmlns:a16="http://schemas.microsoft.com/office/drawing/2014/main" id="{2E53A597-FEB0-47EC-827A-6A418FD9BD39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7700" y="5881688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54E89059-EB2D-4E7C-872A-6A442FDEBC56}"/>
              </a:ext>
            </a:extLst>
          </p:cNvPr>
          <p:cNvSpPr>
            <a:spLocks/>
          </p:cNvSpPr>
          <p:nvPr/>
        </p:nvSpPr>
        <p:spPr bwMode="auto">
          <a:xfrm>
            <a:off x="1357313" y="119063"/>
            <a:ext cx="5995987" cy="70485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SISTEMA OXIDATIVO</a:t>
            </a:r>
          </a:p>
          <a:p>
            <a:pPr algn="ctr">
              <a:defRPr/>
            </a:pP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(METABOLISMO AERÓBICO)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>
            <a:extLst>
              <a:ext uri="{FF2B5EF4-FFF2-40B4-BE49-F238E27FC236}">
                <a16:creationId xmlns:a16="http://schemas.microsoft.com/office/drawing/2014/main" id="{F3C7EA36-F425-4115-8189-E8AA8C9B18B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4175" y="1993900"/>
            <a:ext cx="4157663" cy="365125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3600" b="1">
                <a:solidFill>
                  <a:srgbClr val="421C5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CATABOLISMO:</a:t>
            </a:r>
          </a:p>
        </p:txBody>
      </p:sp>
      <p:sp>
        <p:nvSpPr>
          <p:cNvPr id="28675" name="Rectangle 4">
            <a:extLst>
              <a:ext uri="{FF2B5EF4-FFF2-40B4-BE49-F238E27FC236}">
                <a16:creationId xmlns:a16="http://schemas.microsoft.com/office/drawing/2014/main" id="{6330F5C1-FCCD-4635-A093-E666893C9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788" y="2527300"/>
            <a:ext cx="4516437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Proceso de Descomposición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Fragmentación de Moléculas Grandes a Moléculas Pequeñas con la Liberación de Energía y Calor</a:t>
            </a:r>
          </a:p>
        </p:txBody>
      </p:sp>
      <p:sp>
        <p:nvSpPr>
          <p:cNvPr id="28676" name="Rectangle 5">
            <a:extLst>
              <a:ext uri="{FF2B5EF4-FFF2-40B4-BE49-F238E27FC236}">
                <a16:creationId xmlns:a16="http://schemas.microsoft.com/office/drawing/2014/main" id="{B2DA3214-162E-4BFF-8993-D8FD7ED15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2163" y="1920875"/>
            <a:ext cx="44100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3600" b="1">
                <a:solidFill>
                  <a:srgbClr val="421C5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ANABOLISMO:</a:t>
            </a:r>
          </a:p>
        </p:txBody>
      </p:sp>
      <p:sp>
        <p:nvSpPr>
          <p:cNvPr id="28677" name="Rectangle 6">
            <a:extLst>
              <a:ext uri="{FF2B5EF4-FFF2-40B4-BE49-F238E27FC236}">
                <a16:creationId xmlns:a16="http://schemas.microsoft.com/office/drawing/2014/main" id="{32318C9B-B532-4545-91FB-1484E3ED9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7438" y="2492375"/>
            <a:ext cx="4114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Proceso de Síntesis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Recurre a Energía para Elaborar Moléculas Mayores a Partir de Moléculás Pequeñas</a:t>
            </a:r>
          </a:p>
        </p:txBody>
      </p:sp>
      <p:sp>
        <p:nvSpPr>
          <p:cNvPr id="28678" name="Rectangle 9">
            <a:extLst>
              <a:ext uri="{FF2B5EF4-FFF2-40B4-BE49-F238E27FC236}">
                <a16:creationId xmlns:a16="http://schemas.microsoft.com/office/drawing/2014/main" id="{E520BA78-D5D7-4E37-8E29-72B5926D1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513" y="5303838"/>
            <a:ext cx="6792912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4700"/>
              </a:lnSpc>
              <a:spcBef>
                <a:spcPct val="20000"/>
              </a:spcBef>
            </a:pPr>
            <a:r>
              <a:rPr lang="en-US" altLang="en-US" sz="4400">
                <a:solidFill>
                  <a:srgbClr val="660033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HOMEOSTASIS: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136F4F-6282-49D9-9911-6E51E124E642}"/>
              </a:ext>
            </a:extLst>
          </p:cNvPr>
          <p:cNvSpPr>
            <a:spLocks/>
          </p:cNvSpPr>
          <p:nvPr/>
        </p:nvSpPr>
        <p:spPr bwMode="auto">
          <a:xfrm>
            <a:off x="563563" y="436563"/>
            <a:ext cx="7958137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sz="4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METABOLISMO CELULAR</a:t>
            </a:r>
          </a:p>
        </p:txBody>
      </p:sp>
      <p:sp>
        <p:nvSpPr>
          <p:cNvPr id="28680" name="Line 30">
            <a:extLst>
              <a:ext uri="{FF2B5EF4-FFF2-40B4-BE49-F238E27FC236}">
                <a16:creationId xmlns:a16="http://schemas.microsoft.com/office/drawing/2014/main" id="{6058A3FC-4361-44F0-91D1-1CA6C51686E1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1088" y="1039813"/>
            <a:ext cx="0" cy="954087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1" name="Line 30">
            <a:extLst>
              <a:ext uri="{FF2B5EF4-FFF2-40B4-BE49-F238E27FC236}">
                <a16:creationId xmlns:a16="http://schemas.microsoft.com/office/drawing/2014/main" id="{757CDBCE-5D6B-4187-BC58-CD4C33CC036A}"/>
              </a:ext>
            </a:extLst>
          </p:cNvPr>
          <p:cNvSpPr>
            <a:spLocks noChangeShapeType="1"/>
          </p:cNvSpPr>
          <p:nvPr/>
        </p:nvSpPr>
        <p:spPr bwMode="auto">
          <a:xfrm>
            <a:off x="6426200" y="1046163"/>
            <a:ext cx="0" cy="955675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2" name="Line 30">
            <a:extLst>
              <a:ext uri="{FF2B5EF4-FFF2-40B4-BE49-F238E27FC236}">
                <a16:creationId xmlns:a16="http://schemas.microsoft.com/office/drawing/2014/main" id="{7AF70ABF-F1A9-486B-93F9-B7C2F1E72ABF}"/>
              </a:ext>
            </a:extLst>
          </p:cNvPr>
          <p:cNvSpPr>
            <a:spLocks noChangeShapeType="1"/>
          </p:cNvSpPr>
          <p:nvPr/>
        </p:nvSpPr>
        <p:spPr bwMode="auto">
          <a:xfrm>
            <a:off x="2701925" y="4414838"/>
            <a:ext cx="0" cy="955675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3" name="Line 30">
            <a:extLst>
              <a:ext uri="{FF2B5EF4-FFF2-40B4-BE49-F238E27FC236}">
                <a16:creationId xmlns:a16="http://schemas.microsoft.com/office/drawing/2014/main" id="{8FD25492-773F-4A8B-A5E0-F901F0BBDC9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5363" y="4414838"/>
            <a:ext cx="0" cy="955675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4" name="Rectangle 9">
            <a:extLst>
              <a:ext uri="{FF2B5EF4-FFF2-40B4-BE49-F238E27FC236}">
                <a16:creationId xmlns:a16="http://schemas.microsoft.com/office/drawing/2014/main" id="{033629F8-96F0-44BB-AAC9-74B56454B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438" y="5694363"/>
            <a:ext cx="8686800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4700"/>
              </a:lnSpc>
              <a:spcBef>
                <a:spcPct val="20000"/>
              </a:spcBef>
            </a:pPr>
            <a:r>
              <a:rPr lang="en-US" altLang="en-US" sz="2400" b="1">
                <a:solidFill>
                  <a:srgbClr val="45345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Balance Constante entre el Catabolismo y Anabolismo</a:t>
            </a:r>
          </a:p>
          <a:p>
            <a:pPr algn="ctr">
              <a:lnSpc>
                <a:spcPts val="4700"/>
              </a:lnSpc>
              <a:spcBef>
                <a:spcPct val="20000"/>
              </a:spcBef>
            </a:pPr>
            <a:endParaRPr lang="en-US" altLang="en-US" sz="2800" b="1" i="1">
              <a:solidFill>
                <a:srgbClr val="00FF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1" name="Picture 7">
            <a:extLst>
              <a:ext uri="{FF2B5EF4-FFF2-40B4-BE49-F238E27FC236}">
                <a16:creationId xmlns:a16="http://schemas.microsoft.com/office/drawing/2014/main" id="{08E0FE55-23D4-4F5C-903B-0A1615315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1597025"/>
            <a:ext cx="7137400" cy="487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46635CE-86D8-4367-8CC1-210AC0D6D371}"/>
              </a:ext>
            </a:extLst>
          </p:cNvPr>
          <p:cNvSpPr>
            <a:spLocks/>
          </p:cNvSpPr>
          <p:nvPr/>
        </p:nvSpPr>
        <p:spPr bwMode="auto">
          <a:xfrm>
            <a:off x="131763" y="365125"/>
            <a:ext cx="8763000" cy="92075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GLUCÓLISIS AERÓBICA Y LA</a:t>
            </a:r>
          </a:p>
          <a:p>
            <a:pPr algn="ctr">
              <a:defRPr/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CADENA DE TRASNPORTE DE ELECTRÓNES</a:t>
            </a:r>
            <a:endParaRPr lang="es-PR" altLang="es-PR" sz="2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88420" name="Text Box 6">
            <a:extLst>
              <a:ext uri="{FF2B5EF4-FFF2-40B4-BE49-F238E27FC236}">
                <a16:creationId xmlns:a16="http://schemas.microsoft.com/office/drawing/2014/main" id="{694625A8-201C-4DD1-95CE-CD7D80FAD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>
            <a:extLst>
              <a:ext uri="{FF2B5EF4-FFF2-40B4-BE49-F238E27FC236}">
                <a16:creationId xmlns:a16="http://schemas.microsoft.com/office/drawing/2014/main" id="{3CE5D305-8537-4E74-93BE-A7182D57E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2713"/>
            <a:ext cx="5472113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7" name="Text Box 6">
            <a:extLst>
              <a:ext uri="{FF2B5EF4-FFF2-40B4-BE49-F238E27FC236}">
                <a16:creationId xmlns:a16="http://schemas.microsoft.com/office/drawing/2014/main" id="{47A42893-27A4-4DD8-B364-A9550A6A2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>
            <a:extLst>
              <a:ext uri="{FF2B5EF4-FFF2-40B4-BE49-F238E27FC236}">
                <a16:creationId xmlns:a16="http://schemas.microsoft.com/office/drawing/2014/main" id="{6A3F2346-8FCC-40AA-A791-78DF28025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0"/>
            <a:ext cx="6510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>
            <a:extLst>
              <a:ext uri="{FF2B5EF4-FFF2-40B4-BE49-F238E27FC236}">
                <a16:creationId xmlns:a16="http://schemas.microsoft.com/office/drawing/2014/main" id="{899CE605-010C-4DCE-98C5-6EC046241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73025"/>
            <a:ext cx="6705600" cy="649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5" name="Text Box 6">
            <a:extLst>
              <a:ext uri="{FF2B5EF4-FFF2-40B4-BE49-F238E27FC236}">
                <a16:creationId xmlns:a16="http://schemas.microsoft.com/office/drawing/2014/main" id="{ABA150FE-9C32-4F3C-B438-16104C762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43" name="Rectangle 19">
            <a:extLst>
              <a:ext uri="{FF2B5EF4-FFF2-40B4-BE49-F238E27FC236}">
                <a16:creationId xmlns:a16="http://schemas.microsoft.com/office/drawing/2014/main" id="{0280D59A-4348-48DC-A365-2F011CE43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0050" y="1325563"/>
            <a:ext cx="5581650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lnSpc>
                <a:spcPct val="6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7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SISTEMA OXIDATIVO</a:t>
            </a:r>
          </a:p>
          <a:p>
            <a:pPr marL="342900" indent="-342900" algn="ctr" fontAlgn="auto">
              <a:lnSpc>
                <a:spcPct val="6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7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(METABOLISMO AERÓBICO</a:t>
            </a:r>
          </a:p>
        </p:txBody>
      </p:sp>
      <p:sp>
        <p:nvSpPr>
          <p:cNvPr id="193539" name="Rectangle 21">
            <a:extLst>
              <a:ext uri="{FF2B5EF4-FFF2-40B4-BE49-F238E27FC236}">
                <a16:creationId xmlns:a16="http://schemas.microsoft.com/office/drawing/2014/main" id="{B294FA66-70BD-434E-8474-480E350ED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38" y="2106613"/>
            <a:ext cx="1846262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2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Glucólisis</a:t>
            </a:r>
          </a:p>
          <a:p>
            <a:pPr algn="ctr">
              <a:lnSpc>
                <a:spcPct val="60000"/>
              </a:lnSpc>
              <a:spcBef>
                <a:spcPct val="2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Aeróbica</a:t>
            </a:r>
          </a:p>
        </p:txBody>
      </p:sp>
      <p:sp>
        <p:nvSpPr>
          <p:cNvPr id="193540" name="Line 27">
            <a:extLst>
              <a:ext uri="{FF2B5EF4-FFF2-40B4-BE49-F238E27FC236}">
                <a16:creationId xmlns:a16="http://schemas.microsoft.com/office/drawing/2014/main" id="{85C849A6-90E8-479B-A70A-A858AFE5FB13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2789238"/>
            <a:ext cx="0" cy="59055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1452" name="Rectangle 28">
            <a:extLst>
              <a:ext uri="{FF2B5EF4-FFF2-40B4-BE49-F238E27FC236}">
                <a16:creationId xmlns:a16="http://schemas.microsoft.com/office/drawing/2014/main" id="{6E6158F6-933F-4185-A51E-BFEC9C7D4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6950" y="3386138"/>
            <a:ext cx="690880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lnSpc>
                <a:spcPct val="6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b="1" i="1">
                <a:latin typeface="Arial" charset="0"/>
              </a:rPr>
              <a:t>Producción Neta/Total de Energía (ATP)</a:t>
            </a:r>
          </a:p>
          <a:p>
            <a:pPr marL="342900" indent="-342900" algn="ctr" fontAlgn="auto">
              <a:lnSpc>
                <a:spcPct val="6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b="1" i="1">
                <a:latin typeface="Arial" charset="0"/>
              </a:rPr>
              <a:t>a partir de</a:t>
            </a:r>
          </a:p>
          <a:p>
            <a:pPr marL="342900" indent="-342900" algn="ctr" fontAlgn="auto">
              <a:lnSpc>
                <a:spcPct val="6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CHO</a:t>
            </a:r>
            <a:endParaRPr lang="en-US" sz="2000" b="1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93542" name="Rectangle 54">
            <a:extLst>
              <a:ext uri="{FF2B5EF4-FFF2-40B4-BE49-F238E27FC236}">
                <a16:creationId xmlns:a16="http://schemas.microsoft.com/office/drawing/2014/main" id="{4401A665-CAB2-4D92-AD47-1310455FB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88" y="1238250"/>
            <a:ext cx="8455025" cy="1506538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193543" name="Line 55">
            <a:extLst>
              <a:ext uri="{FF2B5EF4-FFF2-40B4-BE49-F238E27FC236}">
                <a16:creationId xmlns:a16="http://schemas.microsoft.com/office/drawing/2014/main" id="{28878596-B417-46E4-92B3-D207F916FF13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2250282" y="1977231"/>
            <a:ext cx="0" cy="782637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3544" name="Rectangle 56">
            <a:extLst>
              <a:ext uri="{FF2B5EF4-FFF2-40B4-BE49-F238E27FC236}">
                <a16:creationId xmlns:a16="http://schemas.microsoft.com/office/drawing/2014/main" id="{21CDC31D-ABB3-4676-B8C5-D36D47CDB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7463" y="2227263"/>
            <a:ext cx="233838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2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Ciclo de Krebs</a:t>
            </a:r>
          </a:p>
        </p:txBody>
      </p:sp>
      <p:sp>
        <p:nvSpPr>
          <p:cNvPr id="193545" name="Line 57">
            <a:extLst>
              <a:ext uri="{FF2B5EF4-FFF2-40B4-BE49-F238E27FC236}">
                <a16:creationId xmlns:a16="http://schemas.microsoft.com/office/drawing/2014/main" id="{8A9448A4-31BB-475B-B0D6-5C83A5A76353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5222082" y="1977231"/>
            <a:ext cx="0" cy="782637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3546" name="Rectangle 58">
            <a:extLst>
              <a:ext uri="{FF2B5EF4-FFF2-40B4-BE49-F238E27FC236}">
                <a16:creationId xmlns:a16="http://schemas.microsoft.com/office/drawing/2014/main" id="{C4FDF367-D489-4ED5-816B-CD31E5BB6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4963" y="2049463"/>
            <a:ext cx="3411537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2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Cadena de Transporte</a:t>
            </a:r>
          </a:p>
          <a:p>
            <a:pPr algn="ctr">
              <a:lnSpc>
                <a:spcPct val="60000"/>
              </a:lnSpc>
              <a:spcBef>
                <a:spcPct val="2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de Electrones</a:t>
            </a:r>
          </a:p>
        </p:txBody>
      </p:sp>
      <p:sp>
        <p:nvSpPr>
          <p:cNvPr id="193547" name="Rectangle 61">
            <a:extLst>
              <a:ext uri="{FF2B5EF4-FFF2-40B4-BE49-F238E27FC236}">
                <a16:creationId xmlns:a16="http://schemas.microsoft.com/office/drawing/2014/main" id="{FE36BCA4-6178-4CB4-B637-64A770429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288" y="5073650"/>
            <a:ext cx="2230437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6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altLang="en-US" sz="2400" b="1">
                <a:latin typeface="Arial" panose="020B0604020202020204" pitchFamily="34" charset="0"/>
              </a:rPr>
              <a:t>Glucógeno</a:t>
            </a:r>
          </a:p>
        </p:txBody>
      </p:sp>
      <p:sp>
        <p:nvSpPr>
          <p:cNvPr id="193548" name="Rectangle 62">
            <a:extLst>
              <a:ext uri="{FF2B5EF4-FFF2-40B4-BE49-F238E27FC236}">
                <a16:creationId xmlns:a16="http://schemas.microsoft.com/office/drawing/2014/main" id="{1605E345-5EC9-4F7B-8D3D-D78291476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88" y="4883150"/>
            <a:ext cx="8455025" cy="1630363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193549" name="Line 63">
            <a:extLst>
              <a:ext uri="{FF2B5EF4-FFF2-40B4-BE49-F238E27FC236}">
                <a16:creationId xmlns:a16="http://schemas.microsoft.com/office/drawing/2014/main" id="{8E8B3C6F-5549-4636-B741-8704D7DF46FD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3524251" y="4048125"/>
            <a:ext cx="0" cy="2327275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3550" name="Rectangle 67">
            <a:extLst>
              <a:ext uri="{FF2B5EF4-FFF2-40B4-BE49-F238E27FC236}">
                <a16:creationId xmlns:a16="http://schemas.microsoft.com/office/drawing/2014/main" id="{A5644BB1-E3FE-4D2A-A4C8-9EB8FDB20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4388" y="5073650"/>
            <a:ext cx="4132262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60000"/>
              </a:lnSpc>
              <a:spcBef>
                <a:spcPct val="2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39 Moléculas de ATP</a:t>
            </a:r>
          </a:p>
        </p:txBody>
      </p:sp>
      <p:sp>
        <p:nvSpPr>
          <p:cNvPr id="193551" name="Rectangle 68">
            <a:extLst>
              <a:ext uri="{FF2B5EF4-FFF2-40B4-BE49-F238E27FC236}">
                <a16:creationId xmlns:a16="http://schemas.microsoft.com/office/drawing/2014/main" id="{47812D06-E0A3-47DA-96D4-E1EFD3B13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988" y="5632450"/>
            <a:ext cx="2230437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6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altLang="en-US" sz="2400" b="1">
                <a:latin typeface="Arial" panose="020B0604020202020204" pitchFamily="34" charset="0"/>
              </a:rPr>
              <a:t>Glucosa</a:t>
            </a:r>
          </a:p>
        </p:txBody>
      </p:sp>
      <p:sp>
        <p:nvSpPr>
          <p:cNvPr id="193552" name="Line 69">
            <a:extLst>
              <a:ext uri="{FF2B5EF4-FFF2-40B4-BE49-F238E27FC236}">
                <a16:creationId xmlns:a16="http://schemas.microsoft.com/office/drawing/2014/main" id="{147D8129-BC5E-4A40-A49B-D39232E18A58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3345657" y="4415631"/>
            <a:ext cx="0" cy="2709863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3553" name="Rectangle 70">
            <a:extLst>
              <a:ext uri="{FF2B5EF4-FFF2-40B4-BE49-F238E27FC236}">
                <a16:creationId xmlns:a16="http://schemas.microsoft.com/office/drawing/2014/main" id="{95228094-86A9-4B88-B1C0-71C43EB00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4388" y="5632450"/>
            <a:ext cx="4132262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60000"/>
              </a:lnSpc>
              <a:spcBef>
                <a:spcPct val="2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38 Moléculas de ATP</a:t>
            </a:r>
          </a:p>
        </p:txBody>
      </p:sp>
      <p:sp>
        <p:nvSpPr>
          <p:cNvPr id="193554" name="Rectangle 71">
            <a:extLst>
              <a:ext uri="{FF2B5EF4-FFF2-40B4-BE49-F238E27FC236}">
                <a16:creationId xmlns:a16="http://schemas.microsoft.com/office/drawing/2014/main" id="{3DB09A1D-F933-43E4-94EA-40382F077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" y="6121400"/>
            <a:ext cx="18224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60000"/>
              </a:lnSpc>
              <a:spcBef>
                <a:spcPct val="2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(1 mol ATP</a:t>
            </a:r>
          </a:p>
        </p:txBody>
      </p:sp>
      <p:sp>
        <p:nvSpPr>
          <p:cNvPr id="193555" name="Line 72">
            <a:extLst>
              <a:ext uri="{FF2B5EF4-FFF2-40B4-BE49-F238E27FC236}">
                <a16:creationId xmlns:a16="http://schemas.microsoft.com/office/drawing/2014/main" id="{98313EC3-E22D-42ED-942B-AA62DC22B58A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4182269" y="4474369"/>
            <a:ext cx="0" cy="3611562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3556" name="Rectangle 73">
            <a:extLst>
              <a:ext uri="{FF2B5EF4-FFF2-40B4-BE49-F238E27FC236}">
                <a16:creationId xmlns:a16="http://schemas.microsoft.com/office/drawing/2014/main" id="{8F39158F-3E82-463E-AA5C-0427F7097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7563" y="6121400"/>
            <a:ext cx="3144837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60000"/>
              </a:lnSpc>
              <a:spcBef>
                <a:spcPct val="2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Glucosa-6-Fosfato)</a:t>
            </a:r>
          </a:p>
        </p:txBody>
      </p:sp>
      <p:sp>
        <p:nvSpPr>
          <p:cNvPr id="193557" name="Rectangle 74">
            <a:extLst>
              <a:ext uri="{FF2B5EF4-FFF2-40B4-BE49-F238E27FC236}">
                <a16:creationId xmlns:a16="http://schemas.microsoft.com/office/drawing/2014/main" id="{8CBDD617-9435-4153-AD51-AF8FEAB43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4088" y="5978525"/>
            <a:ext cx="3622675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20000"/>
              </a:spcBef>
            </a:pPr>
            <a:r>
              <a:rPr lang="en-US" altLang="en-US" sz="2200" b="1" i="1">
                <a:latin typeface="Times New Roman" panose="02020603050405020304" pitchFamily="18" charset="0"/>
              </a:rPr>
              <a:t>(Usado para convertirse en)</a:t>
            </a:r>
          </a:p>
        </p:txBody>
      </p:sp>
      <p:sp>
        <p:nvSpPr>
          <p:cNvPr id="193558" name="Line 75">
            <a:extLst>
              <a:ext uri="{FF2B5EF4-FFF2-40B4-BE49-F238E27FC236}">
                <a16:creationId xmlns:a16="http://schemas.microsoft.com/office/drawing/2014/main" id="{64B82B94-94C0-4129-8168-FC1D495E74E7}"/>
              </a:ext>
            </a:extLst>
          </p:cNvPr>
          <p:cNvSpPr>
            <a:spLocks noChangeShapeType="1"/>
          </p:cNvSpPr>
          <p:nvPr/>
        </p:nvSpPr>
        <p:spPr bwMode="auto">
          <a:xfrm>
            <a:off x="4432300" y="4249738"/>
            <a:ext cx="0" cy="59055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898E7FA-3090-495B-B635-8730B40DA2CA}"/>
              </a:ext>
            </a:extLst>
          </p:cNvPr>
          <p:cNvSpPr>
            <a:spLocks/>
          </p:cNvSpPr>
          <p:nvPr/>
        </p:nvSpPr>
        <p:spPr bwMode="auto">
          <a:xfrm>
            <a:off x="1211263" y="200025"/>
            <a:ext cx="6978650" cy="9048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SISTEMA OXIDATIVO</a:t>
            </a:r>
          </a:p>
          <a:p>
            <a:pPr algn="ctr">
              <a:defRPr/>
            </a:pPr>
            <a:r>
              <a:rPr lang="es-PR" altLang="es-PR" sz="3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(METABOLISMO AERÓBICO)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>
            <a:extLst>
              <a:ext uri="{FF2B5EF4-FFF2-40B4-BE49-F238E27FC236}">
                <a16:creationId xmlns:a16="http://schemas.microsoft.com/office/drawing/2014/main" id="{7BFDFD8D-0C23-42E6-8B73-6D0A1533A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06550"/>
            <a:ext cx="8991600" cy="423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AD697AF-26C7-434A-8804-59B846518D0B}"/>
              </a:ext>
            </a:extLst>
          </p:cNvPr>
          <p:cNvSpPr>
            <a:spLocks/>
          </p:cNvSpPr>
          <p:nvPr/>
        </p:nvSpPr>
        <p:spPr bwMode="auto">
          <a:xfrm>
            <a:off x="0" y="427038"/>
            <a:ext cx="9144000" cy="81915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CADENA DE TRANSPORTE ELECTRÓNCO</a:t>
            </a:r>
          </a:p>
          <a:p>
            <a:pPr algn="ctr">
              <a:defRPr/>
            </a:pP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(FOSFORILACIÓN OXIDATIVA)</a:t>
            </a:r>
          </a:p>
        </p:txBody>
      </p:sp>
      <p:sp>
        <p:nvSpPr>
          <p:cNvPr id="195588" name="Text Box 6">
            <a:extLst>
              <a:ext uri="{FF2B5EF4-FFF2-40B4-BE49-F238E27FC236}">
                <a16:creationId xmlns:a16="http://schemas.microsoft.com/office/drawing/2014/main" id="{D19BD208-AB93-4E9C-9DE2-E5E9FB210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BEB5F184-BCEF-4000-B060-C9A856CCD43F}"/>
              </a:ext>
            </a:extLst>
          </p:cNvPr>
          <p:cNvGrpSpPr>
            <a:grpSpLocks/>
          </p:cNvGrpSpPr>
          <p:nvPr/>
        </p:nvGrpSpPr>
        <p:grpSpPr bwMode="auto">
          <a:xfrm>
            <a:off x="1074738" y="1330325"/>
            <a:ext cx="6994525" cy="5180013"/>
            <a:chOff x="664" y="738"/>
            <a:chExt cx="4406" cy="3263"/>
          </a:xfrm>
        </p:grpSpPr>
        <p:pic>
          <p:nvPicPr>
            <p:cNvPr id="196613" name="Picture 4" descr="fig4">
              <a:extLst>
                <a:ext uri="{FF2B5EF4-FFF2-40B4-BE49-F238E27FC236}">
                  <a16:creationId xmlns:a16="http://schemas.microsoft.com/office/drawing/2014/main" id="{9106BC71-11E7-4E34-BDA5-894E74EEB1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8" t="5600" r="4178" b="5600"/>
            <a:stretch>
              <a:fillRect/>
            </a:stretch>
          </p:blipFill>
          <p:spPr bwMode="auto">
            <a:xfrm>
              <a:off x="664" y="738"/>
              <a:ext cx="4406" cy="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6614" name="Text Box 5">
              <a:extLst>
                <a:ext uri="{FF2B5EF4-FFF2-40B4-BE49-F238E27FC236}">
                  <a16:creationId xmlns:a16="http://schemas.microsoft.com/office/drawing/2014/main" id="{033FA8DC-EB45-42FE-B2C7-D3A2F2D749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6" y="3723"/>
              <a:ext cx="175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000">
                  <a:latin typeface="Times New Roman" panose="02020603050405020304" pitchFamily="18" charset="0"/>
                </a:rPr>
                <a:t>¯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5D7A2F2B-5E77-42BF-8CF3-7A21726C6466}"/>
              </a:ext>
            </a:extLst>
          </p:cNvPr>
          <p:cNvSpPr>
            <a:spLocks/>
          </p:cNvSpPr>
          <p:nvPr/>
        </p:nvSpPr>
        <p:spPr bwMode="auto">
          <a:xfrm>
            <a:off x="0" y="320675"/>
            <a:ext cx="9144000" cy="81915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CADENA DE TRANSPORTE ELECTRÓNCO</a:t>
            </a:r>
          </a:p>
          <a:p>
            <a:pPr algn="ctr">
              <a:defRPr/>
            </a:pP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(FOSFORILACIÓN OXIDATIVA)</a:t>
            </a:r>
          </a:p>
        </p:txBody>
      </p:sp>
      <p:sp>
        <p:nvSpPr>
          <p:cNvPr id="196612" name="Text Box 6">
            <a:extLst>
              <a:ext uri="{FF2B5EF4-FFF2-40B4-BE49-F238E27FC236}">
                <a16:creationId xmlns:a16="http://schemas.microsoft.com/office/drawing/2014/main" id="{58FF8C7F-36F7-44F0-9DEA-8458328F6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>
            <a:extLst>
              <a:ext uri="{FF2B5EF4-FFF2-40B4-BE49-F238E27FC236}">
                <a16:creationId xmlns:a16="http://schemas.microsoft.com/office/drawing/2014/main" id="{8A86E9ED-DADA-4EBB-A94D-EA827F7E6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6575"/>
            <a:ext cx="9144000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9FF1AE1-9773-43A5-A22B-DA0ECEC84547}"/>
              </a:ext>
            </a:extLst>
          </p:cNvPr>
          <p:cNvSpPr>
            <a:spLocks/>
          </p:cNvSpPr>
          <p:nvPr/>
        </p:nvSpPr>
        <p:spPr bwMode="auto">
          <a:xfrm>
            <a:off x="0" y="506413"/>
            <a:ext cx="9144000" cy="81915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CADENA DE TRANSPORTE ELECTRÓNCO</a:t>
            </a:r>
          </a:p>
          <a:p>
            <a:pPr algn="ctr">
              <a:defRPr/>
            </a:pP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(FOSFORILACIÓN OXIDATIVA)</a:t>
            </a:r>
          </a:p>
        </p:txBody>
      </p:sp>
      <p:sp>
        <p:nvSpPr>
          <p:cNvPr id="198660" name="Text Box 6">
            <a:extLst>
              <a:ext uri="{FF2B5EF4-FFF2-40B4-BE49-F238E27FC236}">
                <a16:creationId xmlns:a16="http://schemas.microsoft.com/office/drawing/2014/main" id="{DD94771B-F752-4E1C-A88C-A7FFAE247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>
            <a:extLst>
              <a:ext uri="{FF2B5EF4-FFF2-40B4-BE49-F238E27FC236}">
                <a16:creationId xmlns:a16="http://schemas.microsoft.com/office/drawing/2014/main" id="{D38A1955-36CB-4AAC-BBC5-ABEC6909D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28663"/>
            <a:ext cx="8839200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3" name="Text Box 6">
            <a:extLst>
              <a:ext uri="{FF2B5EF4-FFF2-40B4-BE49-F238E27FC236}">
                <a16:creationId xmlns:a16="http://schemas.microsoft.com/office/drawing/2014/main" id="{2C6A5455-37D0-4ECF-8E7A-362F3C6BF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>
            <a:extLst>
              <a:ext uri="{FF2B5EF4-FFF2-40B4-BE49-F238E27FC236}">
                <a16:creationId xmlns:a16="http://schemas.microsoft.com/office/drawing/2014/main" id="{36DC773D-89E1-427B-B1CB-35ED18033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33338"/>
            <a:ext cx="5891213" cy="6553200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7" name="Text Box 6">
            <a:extLst>
              <a:ext uri="{FF2B5EF4-FFF2-40B4-BE49-F238E27FC236}">
                <a16:creationId xmlns:a16="http://schemas.microsoft.com/office/drawing/2014/main" id="{7FA6EA59-F292-4058-BD50-7C4FD18CF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18">
            <a:extLst>
              <a:ext uri="{FF2B5EF4-FFF2-40B4-BE49-F238E27FC236}">
                <a16:creationId xmlns:a16="http://schemas.microsoft.com/office/drawing/2014/main" id="{1C18C3DD-2142-4276-9D02-F5B421E09EC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01825" y="2533650"/>
            <a:ext cx="0" cy="798513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5" name="Rectangle 31">
            <a:extLst>
              <a:ext uri="{FF2B5EF4-FFF2-40B4-BE49-F238E27FC236}">
                <a16:creationId xmlns:a16="http://schemas.microsoft.com/office/drawing/2014/main" id="{DDE10592-2BE4-4DD5-AD59-305E72EAD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588" y="1177925"/>
            <a:ext cx="7553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s-PR" sz="3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METABOLISMO</a:t>
            </a:r>
            <a:endParaRPr lang="en-US" sz="3200" b="1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9700" name="Rectangle 32">
            <a:extLst>
              <a:ext uri="{FF2B5EF4-FFF2-40B4-BE49-F238E27FC236}">
                <a16:creationId xmlns:a16="http://schemas.microsoft.com/office/drawing/2014/main" id="{45A7AB5B-9564-41FD-942B-4C067BA46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238" y="2193925"/>
            <a:ext cx="2890837" cy="2984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20000"/>
              </a:spcBef>
            </a:pPr>
            <a:r>
              <a:rPr lang="es-PR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Catabolismo</a:t>
            </a:r>
          </a:p>
        </p:txBody>
      </p:sp>
      <p:sp>
        <p:nvSpPr>
          <p:cNvPr id="29701" name="Freeform 33">
            <a:extLst>
              <a:ext uri="{FF2B5EF4-FFF2-40B4-BE49-F238E27FC236}">
                <a16:creationId xmlns:a16="http://schemas.microsoft.com/office/drawing/2014/main" id="{A21A811D-2FE2-4A54-B37F-2A13845730C7}"/>
              </a:ext>
            </a:extLst>
          </p:cNvPr>
          <p:cNvSpPr>
            <a:spLocks/>
          </p:cNvSpPr>
          <p:nvPr/>
        </p:nvSpPr>
        <p:spPr bwMode="auto">
          <a:xfrm>
            <a:off x="1944688" y="1344613"/>
            <a:ext cx="1179512" cy="862012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  <a:gd name="T9" fmla="*/ 0 w 768"/>
              <a:gd name="T10" fmla="*/ 0 h 528"/>
              <a:gd name="T11" fmla="*/ 768 w 768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2" name="Text Box 34">
            <a:extLst>
              <a:ext uri="{FF2B5EF4-FFF2-40B4-BE49-F238E27FC236}">
                <a16:creationId xmlns:a16="http://schemas.microsoft.com/office/drawing/2014/main" id="{5A26EFF3-9E35-46A3-A3E7-98A4F5C0C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3257550"/>
            <a:ext cx="3197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s-PR" altLang="en-US" sz="2500" b="1" i="1">
                <a:solidFill>
                  <a:srgbClr val="000000"/>
                </a:solidFill>
                <a:latin typeface="Verdana" panose="020B0604030504040204" pitchFamily="34" charset="0"/>
              </a:rPr>
              <a:t>Descomposición</a:t>
            </a:r>
          </a:p>
        </p:txBody>
      </p:sp>
      <p:sp>
        <p:nvSpPr>
          <p:cNvPr id="16420" name="Text Box 36">
            <a:extLst>
              <a:ext uri="{FF2B5EF4-FFF2-40B4-BE49-F238E27FC236}">
                <a16:creationId xmlns:a16="http://schemas.microsoft.com/office/drawing/2014/main" id="{37F28DA3-9C9A-426B-B6BD-EFF3E2FCB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4392613"/>
            <a:ext cx="299085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4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Exergónica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(Libera Energía)</a:t>
            </a:r>
            <a:endParaRPr lang="es-PR" sz="2400" b="1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29704" name="Freeform 37">
            <a:extLst>
              <a:ext uri="{FF2B5EF4-FFF2-40B4-BE49-F238E27FC236}">
                <a16:creationId xmlns:a16="http://schemas.microsoft.com/office/drawing/2014/main" id="{22EF0854-CE45-49D8-A1E7-2E03DA0341B1}"/>
              </a:ext>
            </a:extLst>
          </p:cNvPr>
          <p:cNvSpPr>
            <a:spLocks/>
          </p:cNvSpPr>
          <p:nvPr/>
        </p:nvSpPr>
        <p:spPr bwMode="auto">
          <a:xfrm>
            <a:off x="1905000" y="5019675"/>
            <a:ext cx="5394325" cy="384175"/>
          </a:xfrm>
          <a:custGeom>
            <a:avLst/>
            <a:gdLst>
              <a:gd name="T0" fmla="*/ 0 w 1995"/>
              <a:gd name="T1" fmla="*/ 0 h 292"/>
              <a:gd name="T2" fmla="*/ 0 w 1995"/>
              <a:gd name="T3" fmla="*/ 2147483646 h 292"/>
              <a:gd name="T4" fmla="*/ 2147483646 w 1995"/>
              <a:gd name="T5" fmla="*/ 2147483646 h 292"/>
              <a:gd name="T6" fmla="*/ 2147483646 w 1995"/>
              <a:gd name="T7" fmla="*/ 0 h 292"/>
              <a:gd name="T8" fmla="*/ 0 60000 65536"/>
              <a:gd name="T9" fmla="*/ 0 60000 65536"/>
              <a:gd name="T10" fmla="*/ 0 60000 65536"/>
              <a:gd name="T11" fmla="*/ 0 60000 65536"/>
              <a:gd name="T12" fmla="*/ 0 w 1995"/>
              <a:gd name="T13" fmla="*/ 0 h 292"/>
              <a:gd name="T14" fmla="*/ 1995 w 1995"/>
              <a:gd name="T15" fmla="*/ 292 h 2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95" h="292">
                <a:moveTo>
                  <a:pt x="0" y="0"/>
                </a:moveTo>
                <a:lnTo>
                  <a:pt x="0" y="292"/>
                </a:lnTo>
                <a:lnTo>
                  <a:pt x="1995" y="292"/>
                </a:lnTo>
                <a:lnTo>
                  <a:pt x="1995" y="0"/>
                </a:lnTo>
              </a:path>
            </a:pathLst>
          </a:custGeom>
          <a:noFill/>
          <a:ln w="1143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5" name="Line 38">
            <a:extLst>
              <a:ext uri="{FF2B5EF4-FFF2-40B4-BE49-F238E27FC236}">
                <a16:creationId xmlns:a16="http://schemas.microsoft.com/office/drawing/2014/main" id="{CFAA1D51-CA95-4BBB-9F54-EC21B38029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89125" y="3625850"/>
            <a:ext cx="0" cy="798513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6" name="Line 39">
            <a:extLst>
              <a:ext uri="{FF2B5EF4-FFF2-40B4-BE49-F238E27FC236}">
                <a16:creationId xmlns:a16="http://schemas.microsoft.com/office/drawing/2014/main" id="{3125D745-5B57-4025-8510-D250F2A6070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6425" y="5441950"/>
            <a:ext cx="0" cy="666750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24" name="Text Box 40">
            <a:extLst>
              <a:ext uri="{FF2B5EF4-FFF2-40B4-BE49-F238E27FC236}">
                <a16:creationId xmlns:a16="http://schemas.microsoft.com/office/drawing/2014/main" id="{EE48E9C1-1E0E-4E81-B106-7C5E0B3B5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4575" y="6046788"/>
            <a:ext cx="4665663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9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Trabajan Acoplados</a:t>
            </a:r>
            <a:endParaRPr lang="es-PR" sz="29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29708" name="Line 41">
            <a:extLst>
              <a:ext uri="{FF2B5EF4-FFF2-40B4-BE49-F238E27FC236}">
                <a16:creationId xmlns:a16="http://schemas.microsoft.com/office/drawing/2014/main" id="{81C29F97-90E9-4006-8C7C-E3520F20B9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86625" y="2533650"/>
            <a:ext cx="0" cy="798513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9" name="Rectangle 42">
            <a:extLst>
              <a:ext uri="{FF2B5EF4-FFF2-40B4-BE49-F238E27FC236}">
                <a16:creationId xmlns:a16="http://schemas.microsoft.com/office/drawing/2014/main" id="{4ADDB0A5-7EC3-4931-83EC-4F04902FD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4400" y="2181225"/>
            <a:ext cx="2638425" cy="2984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20000"/>
              </a:spcBef>
            </a:pPr>
            <a:r>
              <a:rPr lang="es-PR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Anabolismo</a:t>
            </a:r>
          </a:p>
        </p:txBody>
      </p:sp>
      <p:sp>
        <p:nvSpPr>
          <p:cNvPr id="29710" name="Freeform 43">
            <a:extLst>
              <a:ext uri="{FF2B5EF4-FFF2-40B4-BE49-F238E27FC236}">
                <a16:creationId xmlns:a16="http://schemas.microsoft.com/office/drawing/2014/main" id="{2BDF16A9-2275-46DB-9095-4867307073EC}"/>
              </a:ext>
            </a:extLst>
          </p:cNvPr>
          <p:cNvSpPr>
            <a:spLocks/>
          </p:cNvSpPr>
          <p:nvPr/>
        </p:nvSpPr>
        <p:spPr bwMode="auto">
          <a:xfrm flipH="1">
            <a:off x="6249988" y="1344613"/>
            <a:ext cx="1047750" cy="862012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  <a:gd name="T9" fmla="*/ 0 w 768"/>
              <a:gd name="T10" fmla="*/ 0 h 528"/>
              <a:gd name="T11" fmla="*/ 768 w 768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1" name="Text Box 44">
            <a:extLst>
              <a:ext uri="{FF2B5EF4-FFF2-40B4-BE49-F238E27FC236}">
                <a16:creationId xmlns:a16="http://schemas.microsoft.com/office/drawing/2014/main" id="{AAFEB735-28CC-46EB-B2A9-264B5CC3D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8338" y="3257550"/>
            <a:ext cx="3197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s-PR" altLang="en-US" sz="2500" b="1" i="1">
                <a:solidFill>
                  <a:srgbClr val="000000"/>
                </a:solidFill>
                <a:latin typeface="Verdana" panose="020B0604030504040204" pitchFamily="34" charset="0"/>
              </a:rPr>
              <a:t>Síntesis</a:t>
            </a:r>
          </a:p>
        </p:txBody>
      </p:sp>
      <p:sp>
        <p:nvSpPr>
          <p:cNvPr id="16429" name="Text Box 45">
            <a:extLst>
              <a:ext uri="{FF2B5EF4-FFF2-40B4-BE49-F238E27FC236}">
                <a16:creationId xmlns:a16="http://schemas.microsoft.com/office/drawing/2014/main" id="{DDC6E084-E9C2-4A36-B200-894EDB1DF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638" y="4392613"/>
            <a:ext cx="3122612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4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Endergónica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(Utiliza Energía)</a:t>
            </a:r>
            <a:endParaRPr lang="es-PR" sz="2400" b="1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29713" name="Line 46">
            <a:extLst>
              <a:ext uri="{FF2B5EF4-FFF2-40B4-BE49-F238E27FC236}">
                <a16:creationId xmlns:a16="http://schemas.microsoft.com/office/drawing/2014/main" id="{1ABCF688-E3C4-4C46-B5DE-BD0C0345F88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73925" y="3625850"/>
            <a:ext cx="0" cy="798513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4" name="Line 47">
            <a:extLst>
              <a:ext uri="{FF2B5EF4-FFF2-40B4-BE49-F238E27FC236}">
                <a16:creationId xmlns:a16="http://schemas.microsoft.com/office/drawing/2014/main" id="{D86741CF-5705-4BC1-B90C-D40B96705FFC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4655344" y="3236119"/>
            <a:ext cx="0" cy="2827338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4C5D50B-ABF0-4A42-BF73-0B4ACB460F9A}"/>
              </a:ext>
            </a:extLst>
          </p:cNvPr>
          <p:cNvSpPr>
            <a:spLocks/>
          </p:cNvSpPr>
          <p:nvPr/>
        </p:nvSpPr>
        <p:spPr bwMode="auto">
          <a:xfrm>
            <a:off x="471488" y="233363"/>
            <a:ext cx="8494712" cy="65246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SISTEMAS ENERGÉTICOS BÁSICOS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>
            <a:extLst>
              <a:ext uri="{FF2B5EF4-FFF2-40B4-BE49-F238E27FC236}">
                <a16:creationId xmlns:a16="http://schemas.microsoft.com/office/drawing/2014/main" id="{820C5C3A-A5BA-49F0-BFD3-45415910F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13" y="125413"/>
            <a:ext cx="534987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1" name="Text Box 6">
            <a:extLst>
              <a:ext uri="{FF2B5EF4-FFF2-40B4-BE49-F238E27FC236}">
                <a16:creationId xmlns:a16="http://schemas.microsoft.com/office/drawing/2014/main" id="{3CDEDAD7-A0C3-45F4-9182-23FD13FBD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>
            <a:extLst>
              <a:ext uri="{FF2B5EF4-FFF2-40B4-BE49-F238E27FC236}">
                <a16:creationId xmlns:a16="http://schemas.microsoft.com/office/drawing/2014/main" id="{2F003B00-089A-4295-A194-B67BCB284AE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1163" y="1338263"/>
            <a:ext cx="3810000" cy="519112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3400" b="1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Catabolismo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F0C9E8BF-B9B2-4E95-9B2C-E2B152727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8363" y="1338263"/>
            <a:ext cx="3581400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3400" b="1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Anabolismo</a:t>
            </a:r>
          </a:p>
        </p:txBody>
      </p:sp>
      <p:sp>
        <p:nvSpPr>
          <p:cNvPr id="31748" name="Oval 7">
            <a:extLst>
              <a:ext uri="{FF2B5EF4-FFF2-40B4-BE49-F238E27FC236}">
                <a16:creationId xmlns:a16="http://schemas.microsoft.com/office/drawing/2014/main" id="{5E32D20D-2C26-45C0-96AE-A184661C7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7963" y="2679700"/>
            <a:ext cx="1371600" cy="13716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0000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749" name="Oval 9">
            <a:extLst>
              <a:ext uri="{FF2B5EF4-FFF2-40B4-BE49-F238E27FC236}">
                <a16:creationId xmlns:a16="http://schemas.microsoft.com/office/drawing/2014/main" id="{2725CCAE-14A6-4519-B03B-449C91472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438" y="4757738"/>
            <a:ext cx="609600" cy="6096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0000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750" name="Oval 10">
            <a:extLst>
              <a:ext uri="{FF2B5EF4-FFF2-40B4-BE49-F238E27FC236}">
                <a16:creationId xmlns:a16="http://schemas.microsoft.com/office/drawing/2014/main" id="{89E94E66-6C0D-46C6-9D15-47CD1AB38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8163" y="4757738"/>
            <a:ext cx="609600" cy="6096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0000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751" name="Oval 11">
            <a:extLst>
              <a:ext uri="{FF2B5EF4-FFF2-40B4-BE49-F238E27FC236}">
                <a16:creationId xmlns:a16="http://schemas.microsoft.com/office/drawing/2014/main" id="{782BBD70-7B75-4573-B429-AA8DA09FB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9563" y="4757738"/>
            <a:ext cx="609600" cy="6096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0000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752" name="Rectangle 15">
            <a:extLst>
              <a:ext uri="{FF2B5EF4-FFF2-40B4-BE49-F238E27FC236}">
                <a16:creationId xmlns:a16="http://schemas.microsoft.com/office/drawing/2014/main" id="{92DD6656-DFE4-4165-9C79-A5FAFE766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363" y="5891213"/>
            <a:ext cx="2514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4000" b="1">
                <a:solidFill>
                  <a:srgbClr val="DA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Energía</a:t>
            </a:r>
          </a:p>
        </p:txBody>
      </p:sp>
      <p:sp>
        <p:nvSpPr>
          <p:cNvPr id="31753" name="Oval 19">
            <a:extLst>
              <a:ext uri="{FF2B5EF4-FFF2-40B4-BE49-F238E27FC236}">
                <a16:creationId xmlns:a16="http://schemas.microsoft.com/office/drawing/2014/main" id="{80563F57-0D57-473A-A8C3-23B6AE092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3238" y="4637088"/>
            <a:ext cx="1708150" cy="16764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0000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754" name="Oval 20">
            <a:extLst>
              <a:ext uri="{FF2B5EF4-FFF2-40B4-BE49-F238E27FC236}">
                <a16:creationId xmlns:a16="http://schemas.microsoft.com/office/drawing/2014/main" id="{A2507B25-EC7E-4B87-808A-B5CE8458A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3163" y="2984500"/>
            <a:ext cx="609600" cy="6096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0000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755" name="Oval 21">
            <a:extLst>
              <a:ext uri="{FF2B5EF4-FFF2-40B4-BE49-F238E27FC236}">
                <a16:creationId xmlns:a16="http://schemas.microsoft.com/office/drawing/2014/main" id="{0122F2EE-2713-47E7-82EA-7670BD3A4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6163" y="2984500"/>
            <a:ext cx="609600" cy="6096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0000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756" name="Oval 22">
            <a:extLst>
              <a:ext uri="{FF2B5EF4-FFF2-40B4-BE49-F238E27FC236}">
                <a16:creationId xmlns:a16="http://schemas.microsoft.com/office/drawing/2014/main" id="{068E41BB-33AC-47D5-B08E-43F8EC1E0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2963" y="2984500"/>
            <a:ext cx="609600" cy="6096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0000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7A87EDB1-6D19-48D6-935C-80C738E513D0}"/>
              </a:ext>
            </a:extLst>
          </p:cNvPr>
          <p:cNvSpPr>
            <a:spLocks/>
          </p:cNvSpPr>
          <p:nvPr/>
        </p:nvSpPr>
        <p:spPr bwMode="auto">
          <a:xfrm>
            <a:off x="431800" y="85725"/>
            <a:ext cx="8493125" cy="6524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sz="4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METABOLISMO CELULAR</a:t>
            </a:r>
          </a:p>
        </p:txBody>
      </p:sp>
      <p:sp>
        <p:nvSpPr>
          <p:cNvPr id="31758" name="Line 18">
            <a:extLst>
              <a:ext uri="{FF2B5EF4-FFF2-40B4-BE49-F238E27FC236}">
                <a16:creationId xmlns:a16="http://schemas.microsoft.com/office/drawing/2014/main" id="{7642EFE8-E0D7-4691-9C8E-DD88EB12FE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97100" y="722313"/>
            <a:ext cx="0" cy="798512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9" name="Line 18">
            <a:extLst>
              <a:ext uri="{FF2B5EF4-FFF2-40B4-BE49-F238E27FC236}">
                <a16:creationId xmlns:a16="http://schemas.microsoft.com/office/drawing/2014/main" id="{20323853-4CAD-4F93-B711-7EA5E0A0835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69063" y="722313"/>
            <a:ext cx="0" cy="798512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0" name="Line 18">
            <a:extLst>
              <a:ext uri="{FF2B5EF4-FFF2-40B4-BE49-F238E27FC236}">
                <a16:creationId xmlns:a16="http://schemas.microsoft.com/office/drawing/2014/main" id="{9580500E-EF73-42ED-B8D7-167F53B2C2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63763" y="1831975"/>
            <a:ext cx="0" cy="798513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1" name="Line 18">
            <a:extLst>
              <a:ext uri="{FF2B5EF4-FFF2-40B4-BE49-F238E27FC236}">
                <a16:creationId xmlns:a16="http://schemas.microsoft.com/office/drawing/2014/main" id="{5EC8B588-4703-437C-B329-4D41B9070E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48275" y="1908175"/>
            <a:ext cx="0" cy="1049338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2" name="Line 18">
            <a:extLst>
              <a:ext uri="{FF2B5EF4-FFF2-40B4-BE49-F238E27FC236}">
                <a16:creationId xmlns:a16="http://schemas.microsoft.com/office/drawing/2014/main" id="{8803279D-E002-475F-BDD4-75378149CBC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30963" y="1908175"/>
            <a:ext cx="0" cy="1049338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3" name="Line 18">
            <a:extLst>
              <a:ext uri="{FF2B5EF4-FFF2-40B4-BE49-F238E27FC236}">
                <a16:creationId xmlns:a16="http://schemas.microsoft.com/office/drawing/2014/main" id="{2A74D41A-8061-46FF-A4AD-60FFAF6C814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40613" y="1908175"/>
            <a:ext cx="0" cy="1049338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4" name="Line 18">
            <a:extLst>
              <a:ext uri="{FF2B5EF4-FFF2-40B4-BE49-F238E27FC236}">
                <a16:creationId xmlns:a16="http://schemas.microsoft.com/office/drawing/2014/main" id="{306C9BA6-E7BE-45F7-922F-6E4A1F9B23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03438" y="4100513"/>
            <a:ext cx="0" cy="642937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5" name="Line 18">
            <a:extLst>
              <a:ext uri="{FF2B5EF4-FFF2-40B4-BE49-F238E27FC236}">
                <a16:creationId xmlns:a16="http://schemas.microsoft.com/office/drawing/2014/main" id="{4583AECA-1CA1-4417-A720-490328DD562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15088" y="3621088"/>
            <a:ext cx="0" cy="1016000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6" name="Line 18">
            <a:extLst>
              <a:ext uri="{FF2B5EF4-FFF2-40B4-BE49-F238E27FC236}">
                <a16:creationId xmlns:a16="http://schemas.microsoft.com/office/drawing/2014/main" id="{5FCACD55-5688-46B4-94D9-838DF69AB94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34200" y="3646488"/>
            <a:ext cx="506413" cy="1111250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7" name="Line 18">
            <a:extLst>
              <a:ext uri="{FF2B5EF4-FFF2-40B4-BE49-F238E27FC236}">
                <a16:creationId xmlns:a16="http://schemas.microsoft.com/office/drawing/2014/main" id="{66081E0E-6D47-49FD-B6AD-89DE0B25A5F2}"/>
              </a:ext>
            </a:extLst>
          </p:cNvPr>
          <p:cNvSpPr>
            <a:spLocks noChangeShapeType="1"/>
          </p:cNvSpPr>
          <p:nvPr/>
        </p:nvSpPr>
        <p:spPr bwMode="auto">
          <a:xfrm>
            <a:off x="5308600" y="3654425"/>
            <a:ext cx="588963" cy="1103313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8" name="Line 18">
            <a:extLst>
              <a:ext uri="{FF2B5EF4-FFF2-40B4-BE49-F238E27FC236}">
                <a16:creationId xmlns:a16="http://schemas.microsoft.com/office/drawing/2014/main" id="{077E0CD3-E05A-477A-9DDE-325B94EE01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97088" y="5419725"/>
            <a:ext cx="0" cy="642938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9" name="Line 18">
            <a:extLst>
              <a:ext uri="{FF2B5EF4-FFF2-40B4-BE49-F238E27FC236}">
                <a16:creationId xmlns:a16="http://schemas.microsoft.com/office/drawing/2014/main" id="{B904FDE3-FCE9-4417-BAFE-037C0A6497E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6800" y="3911600"/>
            <a:ext cx="592138" cy="846138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0" name="Line 18">
            <a:extLst>
              <a:ext uri="{FF2B5EF4-FFF2-40B4-BE49-F238E27FC236}">
                <a16:creationId xmlns:a16="http://schemas.microsoft.com/office/drawing/2014/main" id="{A2B7B651-5FCC-4683-8A95-5398A7EADB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8588" y="3870325"/>
            <a:ext cx="409575" cy="919163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1" name="Line 18">
            <a:extLst>
              <a:ext uri="{FF2B5EF4-FFF2-40B4-BE49-F238E27FC236}">
                <a16:creationId xmlns:a16="http://schemas.microsoft.com/office/drawing/2014/main" id="{49EAD177-E6D1-41ED-A591-83E55102CD8B}"/>
              </a:ext>
            </a:extLst>
          </p:cNvPr>
          <p:cNvSpPr>
            <a:spLocks noChangeShapeType="1"/>
          </p:cNvSpPr>
          <p:nvPr/>
        </p:nvSpPr>
        <p:spPr bwMode="auto">
          <a:xfrm>
            <a:off x="962025" y="5403850"/>
            <a:ext cx="515938" cy="609600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72" name="Line 18">
            <a:extLst>
              <a:ext uri="{FF2B5EF4-FFF2-40B4-BE49-F238E27FC236}">
                <a16:creationId xmlns:a16="http://schemas.microsoft.com/office/drawing/2014/main" id="{6F7B1F71-4DE0-48F6-B6E6-6EB66B4E7CC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49563" y="5389563"/>
            <a:ext cx="304800" cy="684212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5CE1B56B-7284-4C28-A9C2-271A70707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13" y="201613"/>
            <a:ext cx="5262562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6">
            <a:extLst>
              <a:ext uri="{FF2B5EF4-FFF2-40B4-BE49-F238E27FC236}">
                <a16:creationId xmlns:a16="http://schemas.microsoft.com/office/drawing/2014/main" id="{D75AB91C-38C6-4465-8F8C-F2BC81CFC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B11D8269-CC98-4B41-A72B-63693B4DB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7950"/>
            <a:ext cx="7239000" cy="641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6">
            <a:extLst>
              <a:ext uri="{FF2B5EF4-FFF2-40B4-BE49-F238E27FC236}">
                <a16:creationId xmlns:a16="http://schemas.microsoft.com/office/drawing/2014/main" id="{37AAE890-5C31-41F1-B3AD-FA749746A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2" name="Rectangle 4">
            <a:extLst>
              <a:ext uri="{FF2B5EF4-FFF2-40B4-BE49-F238E27FC236}">
                <a16:creationId xmlns:a16="http://schemas.microsoft.com/office/drawing/2014/main" id="{8AA97A07-C919-4D77-988E-E738CECD6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7113" y="3941763"/>
            <a:ext cx="2011362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9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Ejemplos</a:t>
            </a:r>
          </a:p>
        </p:txBody>
      </p:sp>
      <p:sp>
        <p:nvSpPr>
          <p:cNvPr id="34819" name="Line 5">
            <a:extLst>
              <a:ext uri="{FF2B5EF4-FFF2-40B4-BE49-F238E27FC236}">
                <a16:creationId xmlns:a16="http://schemas.microsoft.com/office/drawing/2014/main" id="{F2CC70FD-F09C-462C-AE72-62E774C2F05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75175" y="1285875"/>
            <a:ext cx="0" cy="366713"/>
          </a:xfrm>
          <a:prstGeom prst="line">
            <a:avLst/>
          </a:prstGeom>
          <a:noFill/>
          <a:ln w="1047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54" name="Rectangle 6">
            <a:extLst>
              <a:ext uri="{FF2B5EF4-FFF2-40B4-BE49-F238E27FC236}">
                <a16:creationId xmlns:a16="http://schemas.microsoft.com/office/drawing/2014/main" id="{29CD8FF1-0C0C-459C-8119-1DF213736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976313"/>
            <a:ext cx="66294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FUENTES PRIMARIAS DE ENERGÍA</a:t>
            </a:r>
          </a:p>
        </p:txBody>
      </p:sp>
      <p:sp>
        <p:nvSpPr>
          <p:cNvPr id="34821" name="Rectangle 10">
            <a:extLst>
              <a:ext uri="{FF2B5EF4-FFF2-40B4-BE49-F238E27FC236}">
                <a16:creationId xmlns:a16="http://schemas.microsoft.com/office/drawing/2014/main" id="{9468CC48-A6B9-4A60-854B-A5C58AEE3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3163" y="4489450"/>
            <a:ext cx="23558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20000"/>
              </a:spcBef>
            </a:pPr>
            <a:r>
              <a:rPr lang="en-US" altLang="en-US" sz="2500" b="1" i="1">
                <a:latin typeface="Arial" panose="020B0604020202020204" pitchFamily="34" charset="0"/>
              </a:rPr>
              <a:t>Sustratos:</a:t>
            </a:r>
          </a:p>
        </p:txBody>
      </p:sp>
      <p:sp>
        <p:nvSpPr>
          <p:cNvPr id="34822" name="Rectangle 16">
            <a:extLst>
              <a:ext uri="{FF2B5EF4-FFF2-40B4-BE49-F238E27FC236}">
                <a16:creationId xmlns:a16="http://schemas.microsoft.com/office/drawing/2014/main" id="{EDFF2724-4210-4B09-8DC5-E5B14B81D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3" y="4484688"/>
            <a:ext cx="27940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20000"/>
              </a:spcBef>
            </a:pPr>
            <a:r>
              <a:rPr lang="en-US" altLang="en-US" sz="2500" b="1" i="1">
                <a:latin typeface="Arial" panose="020B0604020202020204" pitchFamily="34" charset="0"/>
              </a:rPr>
              <a:t>Macromoléculas:</a:t>
            </a:r>
          </a:p>
        </p:txBody>
      </p:sp>
      <p:sp>
        <p:nvSpPr>
          <p:cNvPr id="34823" name="Freeform 17">
            <a:extLst>
              <a:ext uri="{FF2B5EF4-FFF2-40B4-BE49-F238E27FC236}">
                <a16:creationId xmlns:a16="http://schemas.microsoft.com/office/drawing/2014/main" id="{24EF8AAD-1532-4A51-B7B9-719BF2B29C7E}"/>
              </a:ext>
            </a:extLst>
          </p:cNvPr>
          <p:cNvSpPr>
            <a:spLocks/>
          </p:cNvSpPr>
          <p:nvPr/>
        </p:nvSpPr>
        <p:spPr bwMode="auto">
          <a:xfrm>
            <a:off x="2030413" y="4119563"/>
            <a:ext cx="1703387" cy="395287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  <a:gd name="T9" fmla="*/ 0 w 768"/>
              <a:gd name="T10" fmla="*/ 0 h 528"/>
              <a:gd name="T11" fmla="*/ 768 w 768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1047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4" name="AutoShape 2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29A8009-FB5F-41A2-A352-5AE7E0CF8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" y="4818063"/>
            <a:ext cx="1936750" cy="1663700"/>
          </a:xfrm>
          <a:prstGeom prst="actionButtonBlank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34825" name="Rectangle 23">
            <a:extLst>
              <a:ext uri="{FF2B5EF4-FFF2-40B4-BE49-F238E27FC236}">
                <a16:creationId xmlns:a16="http://schemas.microsoft.com/office/drawing/2014/main" id="{F616EA1E-977C-4C24-BF7D-25CB2EE25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238" y="5018088"/>
            <a:ext cx="181610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3300" b="1" i="1">
                <a:solidFill>
                  <a:schemeClr val="bg1"/>
                </a:solidFill>
                <a:latin typeface="Arial" panose="020B0604020202020204" pitchFamily="34" charset="0"/>
              </a:rPr>
              <a:t>CHO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3300" b="1" i="1">
                <a:solidFill>
                  <a:schemeClr val="bg1"/>
                </a:solidFill>
                <a:latin typeface="Arial" panose="020B0604020202020204" pitchFamily="34" charset="0"/>
              </a:rPr>
              <a:t>PRO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3300" b="1" i="1">
                <a:solidFill>
                  <a:schemeClr val="bg1"/>
                </a:solidFill>
                <a:latin typeface="Arial" panose="020B0604020202020204" pitchFamily="34" charset="0"/>
              </a:rPr>
              <a:t>Grasas</a:t>
            </a:r>
          </a:p>
        </p:txBody>
      </p:sp>
      <p:sp>
        <p:nvSpPr>
          <p:cNvPr id="34826" name="AutoShape 26">
            <a:extLst>
              <a:ext uri="{FF2B5EF4-FFF2-40B4-BE49-F238E27FC236}">
                <a16:creationId xmlns:a16="http://schemas.microsoft.com/office/drawing/2014/main" id="{8ADB4128-63DB-41AA-932A-C0736BE5E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875" y="1662113"/>
            <a:ext cx="4600575" cy="623887"/>
          </a:xfrm>
          <a:prstGeom prst="bevel">
            <a:avLst>
              <a:gd name="adj" fmla="val 1250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34827" name="Rectangle 27">
            <a:extLst>
              <a:ext uri="{FF2B5EF4-FFF2-40B4-BE49-F238E27FC236}">
                <a16:creationId xmlns:a16="http://schemas.microsoft.com/office/drawing/2014/main" id="{D5B5F982-F6EE-4A98-99F9-D7F74AD2D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2838" y="1787525"/>
            <a:ext cx="4397375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2900" b="1" i="1">
                <a:solidFill>
                  <a:srgbClr val="FFFF00"/>
                </a:solidFill>
                <a:latin typeface="Arial" panose="020B0604020202020204" pitchFamily="34" charset="0"/>
              </a:rPr>
              <a:t>Sinónimos:</a:t>
            </a:r>
          </a:p>
        </p:txBody>
      </p:sp>
      <p:sp>
        <p:nvSpPr>
          <p:cNvPr id="34828" name="Freeform 28">
            <a:extLst>
              <a:ext uri="{FF2B5EF4-FFF2-40B4-BE49-F238E27FC236}">
                <a16:creationId xmlns:a16="http://schemas.microsoft.com/office/drawing/2014/main" id="{CAFB9D9E-F5C5-4275-8F17-ED43955BA613}"/>
              </a:ext>
            </a:extLst>
          </p:cNvPr>
          <p:cNvSpPr>
            <a:spLocks/>
          </p:cNvSpPr>
          <p:nvPr/>
        </p:nvSpPr>
        <p:spPr bwMode="auto">
          <a:xfrm flipH="1">
            <a:off x="5411788" y="4114800"/>
            <a:ext cx="1908175" cy="395288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  <a:gd name="T9" fmla="*/ 0 w 768"/>
              <a:gd name="T10" fmla="*/ 0 h 528"/>
              <a:gd name="T11" fmla="*/ 768 w 768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1047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9" name="AutoShape 3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22C8BB1-6BDA-47A4-BF6D-B360B6E7E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4138" y="4813300"/>
            <a:ext cx="1936750" cy="1663700"/>
          </a:xfrm>
          <a:prstGeom prst="actionButtonBlank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34830" name="Rectangle 32">
            <a:extLst>
              <a:ext uri="{FF2B5EF4-FFF2-40B4-BE49-F238E27FC236}">
                <a16:creationId xmlns:a16="http://schemas.microsoft.com/office/drawing/2014/main" id="{0F07F7DE-A0A0-4285-8C3B-4CEE43433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4500" y="5118100"/>
            <a:ext cx="1271588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3300" b="1" i="1">
                <a:solidFill>
                  <a:schemeClr val="bg1"/>
                </a:solidFill>
                <a:latin typeface="Arial" panose="020B0604020202020204" pitchFamily="34" charset="0"/>
              </a:rPr>
              <a:t>ATP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3300" b="1" i="1">
                <a:solidFill>
                  <a:schemeClr val="bg1"/>
                </a:solidFill>
                <a:latin typeface="Arial" panose="020B0604020202020204" pitchFamily="34" charset="0"/>
              </a:rPr>
              <a:t>PCr</a:t>
            </a:r>
          </a:p>
        </p:txBody>
      </p:sp>
      <p:sp>
        <p:nvSpPr>
          <p:cNvPr id="34831" name="Rectangle 33">
            <a:extLst>
              <a:ext uri="{FF2B5EF4-FFF2-40B4-BE49-F238E27FC236}">
                <a16:creationId xmlns:a16="http://schemas.microsoft.com/office/drawing/2014/main" id="{47825E26-2683-4748-B4E0-7F27BBADD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0" y="2281238"/>
            <a:ext cx="4570413" cy="1279525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34832" name="Rectangle 34">
            <a:extLst>
              <a:ext uri="{FF2B5EF4-FFF2-40B4-BE49-F238E27FC236}">
                <a16:creationId xmlns:a16="http://schemas.microsoft.com/office/drawing/2014/main" id="{68AC9B78-AE26-4509-8017-CB2C56D09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1725" y="2298700"/>
            <a:ext cx="4492625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7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100" b="1">
                <a:solidFill>
                  <a:schemeClr val="bg1"/>
                </a:solidFill>
                <a:latin typeface="Verdana" panose="020B0604030504040204" pitchFamily="34" charset="0"/>
              </a:rPr>
              <a:t>Sustratos</a:t>
            </a:r>
          </a:p>
          <a:p>
            <a:pPr>
              <a:lnSpc>
                <a:spcPct val="7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100" b="1">
                <a:solidFill>
                  <a:schemeClr val="bg1"/>
                </a:solidFill>
                <a:latin typeface="Verdana" panose="020B0604030504040204" pitchFamily="34" charset="0"/>
              </a:rPr>
              <a:t>Combustibles Metabólicos</a:t>
            </a:r>
          </a:p>
          <a:p>
            <a:pPr>
              <a:lnSpc>
                <a:spcPct val="7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100" b="1">
                <a:solidFill>
                  <a:schemeClr val="bg1"/>
                </a:solidFill>
                <a:latin typeface="Verdana" panose="020B0604030504040204" pitchFamily="34" charset="0"/>
              </a:rPr>
              <a:t>Sustancias Nutricias</a:t>
            </a:r>
          </a:p>
          <a:p>
            <a:pPr>
              <a:lnSpc>
                <a:spcPct val="7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100" b="1">
                <a:solidFill>
                  <a:schemeClr val="bg1"/>
                </a:solidFill>
                <a:latin typeface="Verdana" panose="020B0604030504040204" pitchFamily="34" charset="0"/>
              </a:rPr>
              <a:t>Macromoléculas</a:t>
            </a:r>
          </a:p>
        </p:txBody>
      </p:sp>
      <p:sp>
        <p:nvSpPr>
          <p:cNvPr id="34833" name="Line 35">
            <a:extLst>
              <a:ext uri="{FF2B5EF4-FFF2-40B4-BE49-F238E27FC236}">
                <a16:creationId xmlns:a16="http://schemas.microsoft.com/office/drawing/2014/main" id="{9D5DC86D-D4B9-44D9-8442-41429C9B32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56138" y="3609975"/>
            <a:ext cx="0" cy="366713"/>
          </a:xfrm>
          <a:prstGeom prst="line">
            <a:avLst/>
          </a:prstGeom>
          <a:noFill/>
          <a:ln w="1047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61C02E4-DFBB-4A10-B624-9BCB8EDAD958}"/>
              </a:ext>
            </a:extLst>
          </p:cNvPr>
          <p:cNvSpPr>
            <a:spLocks/>
          </p:cNvSpPr>
          <p:nvPr/>
        </p:nvSpPr>
        <p:spPr bwMode="auto">
          <a:xfrm>
            <a:off x="0" y="244475"/>
            <a:ext cx="9144000" cy="431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FUENTES ENERGÉTICAS</a:t>
            </a:r>
            <a:endParaRPr lang="es-PR" altLang="es-PR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9" descr="CURVHEAD">
            <a:extLst>
              <a:ext uri="{FF2B5EF4-FFF2-40B4-BE49-F238E27FC236}">
                <a16:creationId xmlns:a16="http://schemas.microsoft.com/office/drawing/2014/main" id="{E51D6790-5484-45C7-9E3A-6C1C2EE23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1657350"/>
            <a:ext cx="2609850" cy="74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EF6A156-6F44-476F-9152-AF2806460EF0}"/>
              </a:ext>
            </a:extLst>
          </p:cNvPr>
          <p:cNvSpPr>
            <a:spLocks/>
          </p:cNvSpPr>
          <p:nvPr/>
        </p:nvSpPr>
        <p:spPr bwMode="auto">
          <a:xfrm>
            <a:off x="3127375" y="1633538"/>
            <a:ext cx="2611438" cy="7334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3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3600" i="1" dirty="0">
                <a:solidFill>
                  <a:srgbClr val="7E2A5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ENZIMA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EA7E07C-1EAD-42FB-A0B1-39FF8CEA4A7C}"/>
              </a:ext>
            </a:extLst>
          </p:cNvPr>
          <p:cNvSpPr>
            <a:spLocks/>
          </p:cNvSpPr>
          <p:nvPr/>
        </p:nvSpPr>
        <p:spPr bwMode="auto">
          <a:xfrm>
            <a:off x="1316038" y="200025"/>
            <a:ext cx="636587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ENZIMAS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5D70D84-22FF-4383-BB4A-982FC4F600E8}"/>
              </a:ext>
            </a:extLst>
          </p:cNvPr>
          <p:cNvSpPr>
            <a:spLocks/>
          </p:cNvSpPr>
          <p:nvPr/>
        </p:nvSpPr>
        <p:spPr bwMode="auto">
          <a:xfrm>
            <a:off x="463550" y="863600"/>
            <a:ext cx="845502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8C16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PROTEINAS CATALIZADORAS *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A13D10F-E455-4ECE-9E17-EBEF54714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686050"/>
            <a:ext cx="8388350" cy="3036888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Cataliza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3600" b="1" dirty="0">
                <a:latin typeface="Arial" charset="0"/>
                <a:cs typeface="Arial" charset="0"/>
              </a:rPr>
              <a:t>la mayoría de las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3600" b="1" i="1" dirty="0">
                <a:solidFill>
                  <a:srgbClr val="B01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reacciones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3600" b="1" dirty="0">
                <a:latin typeface="Arial" charset="0"/>
                <a:cs typeface="Arial" charset="0"/>
              </a:rPr>
              <a:t>en las células del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3600" b="1" dirty="0">
                <a:latin typeface="Arial" charset="0"/>
                <a:cs typeface="Arial" charset="0"/>
              </a:rPr>
              <a:t>organismo humano</a:t>
            </a:r>
          </a:p>
        </p:txBody>
      </p:sp>
      <p:sp>
        <p:nvSpPr>
          <p:cNvPr id="36871" name="Text Box 6">
            <a:extLst>
              <a:ext uri="{FF2B5EF4-FFF2-40B4-BE49-F238E27FC236}">
                <a16:creationId xmlns:a16="http://schemas.microsoft.com/office/drawing/2014/main" id="{313FD2E0-5DDA-4146-A4FC-6BE1A5701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115050"/>
            <a:ext cx="88201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</a:t>
            </a:r>
            <a:r>
              <a:rPr lang="en-U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Biochemistry</a:t>
            </a:r>
            <a:r>
              <a:rPr lang="en-U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 Vol. 1 (p. 511), por J. T.Tansey, 2019, Hoboken, NJ: John Wiley &amp; Sons, Inc. Copyright 2019 por John Wiley &amp; Sons, Inc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s-PR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B6F5E0E-1C10-40B5-A1A5-301DDAC67E9E}"/>
              </a:ext>
            </a:extLst>
          </p:cNvPr>
          <p:cNvSpPr>
            <a:spLocks/>
          </p:cNvSpPr>
          <p:nvPr/>
        </p:nvSpPr>
        <p:spPr bwMode="auto">
          <a:xfrm>
            <a:off x="100013" y="428625"/>
            <a:ext cx="891540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sz="4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ORIGEN DE LA ENERGÍA</a:t>
            </a:r>
          </a:p>
        </p:txBody>
      </p:sp>
      <p:sp>
        <p:nvSpPr>
          <p:cNvPr id="17411" name="Text Box 6">
            <a:extLst>
              <a:ext uri="{FF2B5EF4-FFF2-40B4-BE49-F238E27FC236}">
                <a16:creationId xmlns:a16="http://schemas.microsoft.com/office/drawing/2014/main" id="{232406DC-DFCD-41E8-A8F3-D667D493C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  <p:pic>
        <p:nvPicPr>
          <p:cNvPr id="17412" name="Picture 2">
            <a:extLst>
              <a:ext uri="{FF2B5EF4-FFF2-40B4-BE49-F238E27FC236}">
                <a16:creationId xmlns:a16="http://schemas.microsoft.com/office/drawing/2014/main" id="{8984E94E-9AAD-4DA6-91E6-FC6DA0C6B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560513"/>
            <a:ext cx="8786812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>
            <a:extLst>
              <a:ext uri="{FF2B5EF4-FFF2-40B4-BE49-F238E27FC236}">
                <a16:creationId xmlns:a16="http://schemas.microsoft.com/office/drawing/2014/main" id="{29C7FF2E-B1F6-4197-96CC-E1269670E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76400"/>
            <a:ext cx="1600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600" b="1">
                <a:latin typeface="Arial" panose="020B0604020202020204" pitchFamily="34" charset="0"/>
              </a:rPr>
              <a:t>Se Une a</a:t>
            </a:r>
          </a:p>
        </p:txBody>
      </p:sp>
      <p:sp>
        <p:nvSpPr>
          <p:cNvPr id="37891" name="Rectangle 4">
            <a:extLst>
              <a:ext uri="{FF2B5EF4-FFF2-40B4-BE49-F238E27FC236}">
                <a16:creationId xmlns:a16="http://schemas.microsoft.com/office/drawing/2014/main" id="{AD444230-9A7E-4A1E-8C6A-AE06442A3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2541588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La Enzima</a:t>
            </a:r>
          </a:p>
        </p:txBody>
      </p:sp>
      <p:sp>
        <p:nvSpPr>
          <p:cNvPr id="37892" name="Line 5">
            <a:extLst>
              <a:ext uri="{FF2B5EF4-FFF2-40B4-BE49-F238E27FC236}">
                <a16:creationId xmlns:a16="http://schemas.microsoft.com/office/drawing/2014/main" id="{3050C320-EF6C-4465-AD93-119E64141EA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66788" y="32766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3" name="Rectangle 6">
            <a:extLst>
              <a:ext uri="{FF2B5EF4-FFF2-40B4-BE49-F238E27FC236}">
                <a16:creationId xmlns:a16="http://schemas.microsoft.com/office/drawing/2014/main" id="{47BA304E-210F-46AE-8C3A-0F164D215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4038600"/>
            <a:ext cx="6172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3000" b="1">
                <a:latin typeface="Times New Roman" panose="02020603050405020304" pitchFamily="18" charset="0"/>
              </a:rPr>
              <a:t>Se Completa con Mayor Facilidad la Reacción Quimica</a:t>
            </a:r>
          </a:p>
        </p:txBody>
      </p:sp>
      <p:sp>
        <p:nvSpPr>
          <p:cNvPr id="37894" name="Rectangle 7">
            <a:extLst>
              <a:ext uri="{FF2B5EF4-FFF2-40B4-BE49-F238E27FC236}">
                <a16:creationId xmlns:a16="http://schemas.microsoft.com/office/drawing/2014/main" id="{FFDC7E9A-E65A-44D6-9261-76F41919E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5105400"/>
            <a:ext cx="3962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2500" b="1">
                <a:latin typeface="Arial" panose="020B0604020202020204" pitchFamily="34" charset="0"/>
              </a:rPr>
              <a:t>Se Separan/Dividen</a:t>
            </a:r>
          </a:p>
        </p:txBody>
      </p:sp>
      <p:sp>
        <p:nvSpPr>
          <p:cNvPr id="37895" name="AutoShape 8">
            <a:extLst>
              <a:ext uri="{FF2B5EF4-FFF2-40B4-BE49-F238E27FC236}">
                <a16:creationId xmlns:a16="http://schemas.microsoft.com/office/drawing/2014/main" id="{19AB7B30-6C41-4F45-B956-B29A33F39312}"/>
              </a:ext>
            </a:extLst>
          </p:cNvPr>
          <p:cNvSpPr>
            <a:spLocks/>
          </p:cNvSpPr>
          <p:nvPr/>
        </p:nvSpPr>
        <p:spPr bwMode="auto">
          <a:xfrm>
            <a:off x="5029200" y="381000"/>
            <a:ext cx="609600" cy="2438400"/>
          </a:xfrm>
          <a:prstGeom prst="rightBrace">
            <a:avLst>
              <a:gd name="adj1" fmla="val 32296"/>
              <a:gd name="adj2" fmla="val 50000"/>
            </a:avLst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58089" name="Rectangle 9">
            <a:extLst>
              <a:ext uri="{FF2B5EF4-FFF2-40B4-BE49-F238E27FC236}">
                <a16:creationId xmlns:a16="http://schemas.microsoft.com/office/drawing/2014/main" id="{B3CB1A4E-C1D2-423B-BEED-125A1E97F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0375" y="1181100"/>
            <a:ext cx="3117850" cy="6858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320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Complejo</a:t>
            </a:r>
            <a:endParaRPr lang="en-US" altLang="en-US" sz="3200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320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Enzima-Sustrato</a:t>
            </a:r>
            <a:endParaRPr lang="en-US" altLang="en-US" sz="2800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897" name="Line 10">
            <a:extLst>
              <a:ext uri="{FF2B5EF4-FFF2-40B4-BE49-F238E27FC236}">
                <a16:creationId xmlns:a16="http://schemas.microsoft.com/office/drawing/2014/main" id="{1512B267-FFF5-4E13-B99B-CD8EA2223E3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38600" y="1371600"/>
            <a:ext cx="0" cy="381000"/>
          </a:xfrm>
          <a:prstGeom prst="line">
            <a:avLst/>
          </a:prstGeom>
          <a:noFill/>
          <a:ln w="76200">
            <a:solidFill>
              <a:srgbClr val="66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8" name="Rectangle 13">
            <a:extLst>
              <a:ext uri="{FF2B5EF4-FFF2-40B4-BE49-F238E27FC236}">
                <a16:creationId xmlns:a16="http://schemas.microsoft.com/office/drawing/2014/main" id="{3168732F-8F48-420B-9ADF-99A491542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3276600"/>
            <a:ext cx="6921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3000" b="1">
                <a:solidFill>
                  <a:srgbClr val="512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Energía Requerida para la Activación</a:t>
            </a:r>
          </a:p>
        </p:txBody>
      </p:sp>
      <p:sp>
        <p:nvSpPr>
          <p:cNvPr id="37899" name="Line 14">
            <a:extLst>
              <a:ext uri="{FF2B5EF4-FFF2-40B4-BE49-F238E27FC236}">
                <a16:creationId xmlns:a16="http://schemas.microsoft.com/office/drawing/2014/main" id="{A0164CD5-60DB-43C5-B308-A978CFBC842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38600" y="3657600"/>
            <a:ext cx="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0" name="Line 15">
            <a:extLst>
              <a:ext uri="{FF2B5EF4-FFF2-40B4-BE49-F238E27FC236}">
                <a16:creationId xmlns:a16="http://schemas.microsoft.com/office/drawing/2014/main" id="{0B467264-4528-4D68-BF8E-EF2657AF00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14800" y="4800600"/>
            <a:ext cx="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2" name="Rectangle 16">
            <a:extLst>
              <a:ext uri="{FF2B5EF4-FFF2-40B4-BE49-F238E27FC236}">
                <a16:creationId xmlns:a16="http://schemas.microsoft.com/office/drawing/2014/main" id="{242C3E68-4105-44F5-8BF5-5A2DEEF75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867400"/>
            <a:ext cx="21336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en-US" altLang="en-US" sz="2500" b="1" dirty="0">
                <a:solidFill>
                  <a:srgbClr val="9818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La </a:t>
            </a:r>
            <a:r>
              <a:rPr lang="en-US" altLang="en-US" sz="2500" b="1" dirty="0" err="1">
                <a:solidFill>
                  <a:srgbClr val="9818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Enzima</a:t>
            </a:r>
            <a:endParaRPr lang="en-US" altLang="en-US" sz="2500" b="1" dirty="0">
              <a:solidFill>
                <a:srgbClr val="9818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4353" name="Rectangle 17">
            <a:extLst>
              <a:ext uri="{FF2B5EF4-FFF2-40B4-BE49-F238E27FC236}">
                <a16:creationId xmlns:a16="http://schemas.microsoft.com/office/drawing/2014/main" id="{1F3BA5B0-0597-4BEF-AE20-BC455CCBB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5791200"/>
            <a:ext cx="21336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en-US" altLang="en-US" sz="2500" b="1" dirty="0">
                <a:solidFill>
                  <a:srgbClr val="9818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El </a:t>
            </a:r>
            <a:r>
              <a:rPr lang="en-US" altLang="en-US" sz="2500" b="1" dirty="0" err="1">
                <a:solidFill>
                  <a:srgbClr val="9818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Producto</a:t>
            </a:r>
            <a:endParaRPr lang="en-US" altLang="en-US" sz="2500" b="1" dirty="0">
              <a:solidFill>
                <a:srgbClr val="9818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7903" name="Freeform 18">
            <a:extLst>
              <a:ext uri="{FF2B5EF4-FFF2-40B4-BE49-F238E27FC236}">
                <a16:creationId xmlns:a16="http://schemas.microsoft.com/office/drawing/2014/main" id="{F5A0E408-92C6-4213-95A1-A8031B6551C4}"/>
              </a:ext>
            </a:extLst>
          </p:cNvPr>
          <p:cNvSpPr>
            <a:spLocks/>
          </p:cNvSpPr>
          <p:nvPr/>
        </p:nvSpPr>
        <p:spPr bwMode="auto">
          <a:xfrm>
            <a:off x="1524000" y="5334000"/>
            <a:ext cx="1143000" cy="5334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4" name="Freeform 19">
            <a:extLst>
              <a:ext uri="{FF2B5EF4-FFF2-40B4-BE49-F238E27FC236}">
                <a16:creationId xmlns:a16="http://schemas.microsoft.com/office/drawing/2014/main" id="{BB988C37-EA9B-43A4-B9E0-20D9B1F5B4E0}"/>
              </a:ext>
            </a:extLst>
          </p:cNvPr>
          <p:cNvSpPr>
            <a:spLocks/>
          </p:cNvSpPr>
          <p:nvPr/>
        </p:nvSpPr>
        <p:spPr bwMode="auto">
          <a:xfrm flipH="1">
            <a:off x="5791200" y="5334000"/>
            <a:ext cx="990600" cy="5334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78DAA89-3695-4923-B705-C2908A46B442}"/>
              </a:ext>
            </a:extLst>
          </p:cNvPr>
          <p:cNvSpPr>
            <a:spLocks/>
          </p:cNvSpPr>
          <p:nvPr/>
        </p:nvSpPr>
        <p:spPr bwMode="auto">
          <a:xfrm>
            <a:off x="2139950" y="822325"/>
            <a:ext cx="3130550" cy="431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sz="3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(Reactante)</a:t>
            </a:r>
          </a:p>
        </p:txBody>
      </p:sp>
      <p:sp>
        <p:nvSpPr>
          <p:cNvPr id="37906" name="Line 39">
            <a:extLst>
              <a:ext uri="{FF2B5EF4-FFF2-40B4-BE49-F238E27FC236}">
                <a16:creationId xmlns:a16="http://schemas.microsoft.com/office/drawing/2014/main" id="{BC32DD4F-8E3A-49DB-8F5B-62F81E7EC7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38600" y="1284288"/>
            <a:ext cx="0" cy="492125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90891CF-BBC4-477A-AD4C-41C7D1E4E721}"/>
              </a:ext>
            </a:extLst>
          </p:cNvPr>
          <p:cNvSpPr>
            <a:spLocks/>
          </p:cNvSpPr>
          <p:nvPr/>
        </p:nvSpPr>
        <p:spPr bwMode="auto">
          <a:xfrm>
            <a:off x="2289175" y="441325"/>
            <a:ext cx="2992438" cy="431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SUSTRATO</a:t>
            </a:r>
            <a:endParaRPr lang="es-PR" altLang="es-PR" sz="36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7908" name="Line 39">
            <a:extLst>
              <a:ext uri="{FF2B5EF4-FFF2-40B4-BE49-F238E27FC236}">
                <a16:creationId xmlns:a16="http://schemas.microsoft.com/office/drawing/2014/main" id="{D1E4EC2F-95A0-480C-8A79-B58A3AD1799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32250" y="2100263"/>
            <a:ext cx="0" cy="490537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9" name="Line 39">
            <a:extLst>
              <a:ext uri="{FF2B5EF4-FFF2-40B4-BE49-F238E27FC236}">
                <a16:creationId xmlns:a16="http://schemas.microsoft.com/office/drawing/2014/main" id="{610A249B-C9ED-4BFC-A83D-7AF065A220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38600" y="2862263"/>
            <a:ext cx="0" cy="490537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>
            <a:extLst>
              <a:ext uri="{FF2B5EF4-FFF2-40B4-BE49-F238E27FC236}">
                <a16:creationId xmlns:a16="http://schemas.microsoft.com/office/drawing/2014/main" id="{202AD226-3F1B-44F6-97BA-BF9AE208B3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133600"/>
            <a:ext cx="6553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600" b="1">
                <a:latin typeface="Arial" panose="020B0604020202020204" pitchFamily="34" charset="0"/>
              </a:rPr>
              <a:t>La Energía Requerida para la Activación</a:t>
            </a:r>
          </a:p>
        </p:txBody>
      </p:sp>
      <p:sp>
        <p:nvSpPr>
          <p:cNvPr id="38915" name="Rectangle 4">
            <a:extLst>
              <a:ext uri="{FF2B5EF4-FFF2-40B4-BE49-F238E27FC236}">
                <a16:creationId xmlns:a16="http://schemas.microsoft.com/office/drawing/2014/main" id="{B41C1721-C248-491F-BB54-8B1852F1F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200400"/>
            <a:ext cx="7620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3000" b="1">
                <a:latin typeface="Times New Roman" panose="02020603050405020304" pitchFamily="18" charset="0"/>
              </a:rPr>
              <a:t>Número de Moléculas que Poseen Suficiente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3000" b="1">
                <a:latin typeface="Times New Roman" panose="02020603050405020304" pitchFamily="18" charset="0"/>
              </a:rPr>
              <a:t>Energía para Participar en la Reacción</a:t>
            </a:r>
          </a:p>
        </p:txBody>
      </p:sp>
      <p:sp>
        <p:nvSpPr>
          <p:cNvPr id="15364" name="Rectangle 5">
            <a:extLst>
              <a:ext uri="{FF2B5EF4-FFF2-40B4-BE49-F238E27FC236}">
                <a16:creationId xmlns:a16="http://schemas.microsoft.com/office/drawing/2014/main" id="{9BA227A0-CC7D-48D3-AF2C-71AE58B5F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1295400"/>
            <a:ext cx="266700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en-US" alt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Reactante</a:t>
            </a:r>
            <a:endParaRPr lang="en-US" altLang="en-US" sz="3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8917" name="Line 6">
            <a:extLst>
              <a:ext uri="{FF2B5EF4-FFF2-40B4-BE49-F238E27FC236}">
                <a16:creationId xmlns:a16="http://schemas.microsoft.com/office/drawing/2014/main" id="{786B42C4-CB34-41B0-A1B6-524FBEF39B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800" y="21336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8" name="Line 7">
            <a:extLst>
              <a:ext uri="{FF2B5EF4-FFF2-40B4-BE49-F238E27FC236}">
                <a16:creationId xmlns:a16="http://schemas.microsoft.com/office/drawing/2014/main" id="{4DF67F4C-995D-4206-88E4-CB1F49593E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7620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9" name="Line 8">
            <a:extLst>
              <a:ext uri="{FF2B5EF4-FFF2-40B4-BE49-F238E27FC236}">
                <a16:creationId xmlns:a16="http://schemas.microsoft.com/office/drawing/2014/main" id="{1561A9B1-4D68-4D27-91BE-6722D498F4CE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3124200"/>
            <a:ext cx="0" cy="990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0" name="Rectangle 9">
            <a:extLst>
              <a:ext uri="{FF2B5EF4-FFF2-40B4-BE49-F238E27FC236}">
                <a16:creationId xmlns:a16="http://schemas.microsoft.com/office/drawing/2014/main" id="{4E87C48A-5FAB-4FBD-BC9D-1D11D37FC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648200"/>
            <a:ext cx="4343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3000" b="1">
                <a:latin typeface="Times New Roman" panose="02020603050405020304" pitchFamily="18" charset="0"/>
              </a:rPr>
              <a:t>Velocidad de la Reacción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3000" b="1">
                <a:latin typeface="Times New Roman" panose="02020603050405020304" pitchFamily="18" charset="0"/>
              </a:rPr>
              <a:t>(Se Acelera la Reacción)</a:t>
            </a:r>
          </a:p>
        </p:txBody>
      </p:sp>
      <p:sp>
        <p:nvSpPr>
          <p:cNvPr id="15369" name="Rectangle 10">
            <a:extLst>
              <a:ext uri="{FF2B5EF4-FFF2-40B4-BE49-F238E27FC236}">
                <a16:creationId xmlns:a16="http://schemas.microsoft.com/office/drawing/2014/main" id="{58807247-7A28-4907-BB02-0A26B5F62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943600"/>
            <a:ext cx="83820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altLang="en-US" sz="2500" b="1" dirty="0" err="1">
                <a:solidFill>
                  <a:srgbClr val="3E1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Disponibilidad</a:t>
            </a:r>
            <a:r>
              <a:rPr lang="en-US" altLang="en-US" sz="2500" b="1" dirty="0">
                <a:solidFill>
                  <a:srgbClr val="3E1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de la </a:t>
            </a:r>
            <a:r>
              <a:rPr lang="en-US" altLang="en-US" sz="2500" b="1" dirty="0" err="1">
                <a:solidFill>
                  <a:srgbClr val="3E1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Energía</a:t>
            </a:r>
            <a:r>
              <a:rPr lang="en-US" altLang="en-US" sz="2500" b="1" dirty="0">
                <a:solidFill>
                  <a:srgbClr val="3E1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3E1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Liberada</a:t>
            </a:r>
            <a:r>
              <a:rPr lang="en-US" altLang="en-US" sz="2500" b="1" dirty="0">
                <a:solidFill>
                  <a:srgbClr val="3E1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Por la </a:t>
            </a:r>
            <a:r>
              <a:rPr lang="en-US" altLang="en-US" sz="2500" b="1" dirty="0" err="1">
                <a:solidFill>
                  <a:srgbClr val="3E1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Reacción</a:t>
            </a:r>
            <a:endParaRPr lang="en-US" altLang="en-US" sz="2500" b="1" dirty="0">
              <a:solidFill>
                <a:srgbClr val="3E1B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8922" name="Line 11">
            <a:extLst>
              <a:ext uri="{FF2B5EF4-FFF2-40B4-BE49-F238E27FC236}">
                <a16:creationId xmlns:a16="http://schemas.microsoft.com/office/drawing/2014/main" id="{8FACCFF0-4CA3-41E9-B259-C5A9A46E9D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1000" y="59436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3" name="Line 12">
            <a:extLst>
              <a:ext uri="{FF2B5EF4-FFF2-40B4-BE49-F238E27FC236}">
                <a16:creationId xmlns:a16="http://schemas.microsoft.com/office/drawing/2014/main" id="{8103052B-C7D9-49D1-8720-29B666EA09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16764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4" name="Line 13">
            <a:extLst>
              <a:ext uri="{FF2B5EF4-FFF2-40B4-BE49-F238E27FC236}">
                <a16:creationId xmlns:a16="http://schemas.microsoft.com/office/drawing/2014/main" id="{22B6D114-6B9D-492C-B4FE-5A47C11A9B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26670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5" name="Line 14">
            <a:extLst>
              <a:ext uri="{FF2B5EF4-FFF2-40B4-BE49-F238E27FC236}">
                <a16:creationId xmlns:a16="http://schemas.microsoft.com/office/drawing/2014/main" id="{D0F05DB7-8805-4F77-8D8A-AE7B43FF471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0" y="4572000"/>
            <a:ext cx="0" cy="990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6" name="Line 15">
            <a:extLst>
              <a:ext uri="{FF2B5EF4-FFF2-40B4-BE49-F238E27FC236}">
                <a16:creationId xmlns:a16="http://schemas.microsoft.com/office/drawing/2014/main" id="{83CF97E0-37F8-42CF-99C4-8153880012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41148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7" name="Line 16">
            <a:extLst>
              <a:ext uri="{FF2B5EF4-FFF2-40B4-BE49-F238E27FC236}">
                <a16:creationId xmlns:a16="http://schemas.microsoft.com/office/drawing/2014/main" id="{A9C0D6AD-AE77-46A2-8E12-09E613C52AF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54864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8" name="AutoShape 17">
            <a:extLst>
              <a:ext uri="{FF2B5EF4-FFF2-40B4-BE49-F238E27FC236}">
                <a16:creationId xmlns:a16="http://schemas.microsoft.com/office/drawing/2014/main" id="{8616BC1F-AD78-4B96-8EDE-764C49828F2B}"/>
              </a:ext>
            </a:extLst>
          </p:cNvPr>
          <p:cNvSpPr>
            <a:spLocks/>
          </p:cNvSpPr>
          <p:nvPr/>
        </p:nvSpPr>
        <p:spPr bwMode="auto">
          <a:xfrm>
            <a:off x="6705600" y="1905000"/>
            <a:ext cx="304800" cy="1066800"/>
          </a:xfrm>
          <a:prstGeom prst="rightBrace">
            <a:avLst>
              <a:gd name="adj1" fmla="val 29167"/>
              <a:gd name="adj2" fmla="val 50000"/>
            </a:avLst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57074" name="Rectangle 18">
            <a:extLst>
              <a:ext uri="{FF2B5EF4-FFF2-40B4-BE49-F238E27FC236}">
                <a16:creationId xmlns:a16="http://schemas.microsoft.com/office/drawing/2014/main" id="{08FAFA46-52FC-4327-A460-ACAEF508C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1905000"/>
            <a:ext cx="2133600" cy="990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2400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Reacción</a:t>
            </a:r>
            <a:endParaRPr lang="en-US" altLang="en-US" sz="2400" i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2400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Catalizada</a:t>
            </a:r>
            <a:endParaRPr lang="en-US" altLang="en-US" sz="2400" i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2400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Por la </a:t>
            </a:r>
            <a:r>
              <a:rPr lang="en-US" altLang="en-US" sz="2400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Enzima</a:t>
            </a:r>
            <a:endParaRPr lang="en-US" altLang="en-US" sz="2100" i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0D4A343-A0CA-4A0F-AD14-859F1655524C}"/>
              </a:ext>
            </a:extLst>
          </p:cNvPr>
          <p:cNvSpPr>
            <a:spLocks/>
          </p:cNvSpPr>
          <p:nvPr/>
        </p:nvSpPr>
        <p:spPr bwMode="auto">
          <a:xfrm>
            <a:off x="2286000" y="269875"/>
            <a:ext cx="4419600" cy="431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SUSTRATO</a:t>
            </a:r>
            <a:endParaRPr lang="es-PR" altLang="es-PR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>
            <a:extLst>
              <a:ext uri="{FF2B5EF4-FFF2-40B4-BE49-F238E27FC236}">
                <a16:creationId xmlns:a16="http://schemas.microsoft.com/office/drawing/2014/main" id="{65624460-F9FD-4ED6-BFB7-9DD6B73C8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28600"/>
            <a:ext cx="4038600" cy="838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45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ENZIMAS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0FE59A77-83D1-4BBC-80CE-41D24A92A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514600"/>
            <a:ext cx="2667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3600" b="1">
                <a:latin typeface="Arial" panose="020B0604020202020204" pitchFamily="34" charset="0"/>
              </a:rPr>
              <a:t>Función:</a:t>
            </a:r>
          </a:p>
        </p:txBody>
      </p:sp>
      <p:sp>
        <p:nvSpPr>
          <p:cNvPr id="563204" name="Rectangle 4">
            <a:extLst>
              <a:ext uri="{FF2B5EF4-FFF2-40B4-BE49-F238E27FC236}">
                <a16:creationId xmlns:a16="http://schemas.microsoft.com/office/drawing/2014/main" id="{37B3F9C3-23D2-4580-AC1E-B66152FCB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219200"/>
            <a:ext cx="4038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30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* EJEMPLOS *</a:t>
            </a:r>
          </a:p>
        </p:txBody>
      </p:sp>
      <p:sp>
        <p:nvSpPr>
          <p:cNvPr id="39941" name="Rectangle 5">
            <a:extLst>
              <a:ext uri="{FF2B5EF4-FFF2-40B4-BE49-F238E27FC236}">
                <a16:creationId xmlns:a16="http://schemas.microsoft.com/office/drawing/2014/main" id="{A0FB7CD2-C783-4429-ACDE-981466DA7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1828800"/>
            <a:ext cx="609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3800" b="1">
                <a:latin typeface="Arial" panose="020B0604020202020204" pitchFamily="34" charset="0"/>
              </a:rPr>
              <a:t>Dehidrogenasa Láctica</a:t>
            </a:r>
          </a:p>
        </p:txBody>
      </p:sp>
      <p:sp>
        <p:nvSpPr>
          <p:cNvPr id="39942" name="AutoShape 6">
            <a:extLst>
              <a:ext uri="{FF2B5EF4-FFF2-40B4-BE49-F238E27FC236}">
                <a16:creationId xmlns:a16="http://schemas.microsoft.com/office/drawing/2014/main" id="{74511B7C-489F-422D-8613-8E968735D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667000"/>
            <a:ext cx="381000" cy="381000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9943" name="Rectangle 7">
            <a:extLst>
              <a:ext uri="{FF2B5EF4-FFF2-40B4-BE49-F238E27FC236}">
                <a16:creationId xmlns:a16="http://schemas.microsoft.com/office/drawing/2014/main" id="{E09A4318-0452-4E4D-9862-A580CEE0D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200400"/>
            <a:ext cx="80772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3800" b="1" i="1">
                <a:latin typeface="Times New Roman" panose="02020603050405020304" pitchFamily="18" charset="0"/>
              </a:rPr>
              <a:t>Cataliza la Conversión del Ácido Láctico a Ácido Pirúvico y Viceversa</a:t>
            </a:r>
          </a:p>
        </p:txBody>
      </p:sp>
      <p:sp>
        <p:nvSpPr>
          <p:cNvPr id="39944" name="Rectangle 8">
            <a:extLst>
              <a:ext uri="{FF2B5EF4-FFF2-40B4-BE49-F238E27FC236}">
                <a16:creationId xmlns:a16="http://schemas.microsoft.com/office/drawing/2014/main" id="{4F5A385A-F50A-4C54-9325-746D00602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876800"/>
            <a:ext cx="25908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Ácido Láctico</a:t>
            </a:r>
          </a:p>
          <a:p>
            <a:pPr algn="ctr"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+</a:t>
            </a:r>
          </a:p>
          <a:p>
            <a:pPr algn="ctr"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NAD</a:t>
            </a:r>
          </a:p>
        </p:txBody>
      </p:sp>
      <p:sp>
        <p:nvSpPr>
          <p:cNvPr id="39945" name="Rectangle 9">
            <a:extLst>
              <a:ext uri="{FF2B5EF4-FFF2-40B4-BE49-F238E27FC236}">
                <a16:creationId xmlns:a16="http://schemas.microsoft.com/office/drawing/2014/main" id="{A21E3B4E-4C9E-47E7-8909-CF3AD5A5C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4876800"/>
            <a:ext cx="2819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Ácido Pirúvico</a:t>
            </a:r>
          </a:p>
          <a:p>
            <a:pPr algn="ctr"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+</a:t>
            </a:r>
          </a:p>
          <a:p>
            <a:pPr algn="ctr"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NADH + H</a:t>
            </a:r>
            <a:r>
              <a:rPr lang="en-US" altLang="en-US" sz="2800" b="1" baseline="30000"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39946" name="Line 10">
            <a:extLst>
              <a:ext uri="{FF2B5EF4-FFF2-40B4-BE49-F238E27FC236}">
                <a16:creationId xmlns:a16="http://schemas.microsoft.com/office/drawing/2014/main" id="{64943286-391E-47B8-AFCC-EBBB08D339E4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5181600"/>
            <a:ext cx="3581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7" name="Rectangle 11">
            <a:extLst>
              <a:ext uri="{FF2B5EF4-FFF2-40B4-BE49-F238E27FC236}">
                <a16:creationId xmlns:a16="http://schemas.microsoft.com/office/drawing/2014/main" id="{2841C71F-5EE2-4F46-9F01-0C0209B98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4724400"/>
            <a:ext cx="3352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200" b="1" i="1">
                <a:latin typeface="Arial" panose="020B0604020202020204" pitchFamily="34" charset="0"/>
              </a:rPr>
              <a:t>Dehidrogenasa Láctica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9">
            <a:extLst>
              <a:ext uri="{FF2B5EF4-FFF2-40B4-BE49-F238E27FC236}">
                <a16:creationId xmlns:a16="http://schemas.microsoft.com/office/drawing/2014/main" id="{16D3C039-0576-4526-BE15-7FD9825DD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0975" y="1919288"/>
            <a:ext cx="6278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900" b="1">
                <a:latin typeface="Arial" panose="020B0604020202020204" pitchFamily="34" charset="0"/>
              </a:rPr>
              <a:t>Constituyentes Principales</a:t>
            </a:r>
          </a:p>
        </p:txBody>
      </p:sp>
      <p:sp>
        <p:nvSpPr>
          <p:cNvPr id="40963" name="Rectangle 11">
            <a:extLst>
              <a:ext uri="{FF2B5EF4-FFF2-40B4-BE49-F238E27FC236}">
                <a16:creationId xmlns:a16="http://schemas.microsoft.com/office/drawing/2014/main" id="{E1F0A118-27D0-4E41-8132-A12DCE74F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3557588"/>
            <a:ext cx="2590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800" b="1">
                <a:solidFill>
                  <a:srgbClr val="A61A3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Hidratos de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800" b="1">
                <a:solidFill>
                  <a:srgbClr val="A61A3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Carbono</a:t>
            </a:r>
          </a:p>
        </p:txBody>
      </p:sp>
      <p:sp>
        <p:nvSpPr>
          <p:cNvPr id="40964" name="Line 12">
            <a:extLst>
              <a:ext uri="{FF2B5EF4-FFF2-40B4-BE49-F238E27FC236}">
                <a16:creationId xmlns:a16="http://schemas.microsoft.com/office/drawing/2014/main" id="{FA3DE22E-9123-45CC-9329-3635355D3CE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2625" y="4916488"/>
            <a:ext cx="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5" name="Freeform 13">
            <a:extLst>
              <a:ext uri="{FF2B5EF4-FFF2-40B4-BE49-F238E27FC236}">
                <a16:creationId xmlns:a16="http://schemas.microsoft.com/office/drawing/2014/main" id="{3BAF1FD2-964B-4D2D-B9F4-7D634583F60D}"/>
              </a:ext>
            </a:extLst>
          </p:cNvPr>
          <p:cNvSpPr>
            <a:spLocks/>
          </p:cNvSpPr>
          <p:nvPr/>
        </p:nvSpPr>
        <p:spPr bwMode="auto">
          <a:xfrm>
            <a:off x="1444625" y="4370388"/>
            <a:ext cx="6324600" cy="762000"/>
          </a:xfrm>
          <a:custGeom>
            <a:avLst/>
            <a:gdLst>
              <a:gd name="T0" fmla="*/ 0 w 3264"/>
              <a:gd name="T1" fmla="*/ 0 h 864"/>
              <a:gd name="T2" fmla="*/ 0 w 3264"/>
              <a:gd name="T3" fmla="*/ 2147483646 h 864"/>
              <a:gd name="T4" fmla="*/ 2147483646 w 3264"/>
              <a:gd name="T5" fmla="*/ 2147483646 h 864"/>
              <a:gd name="T6" fmla="*/ 2147483646 w 3264"/>
              <a:gd name="T7" fmla="*/ 0 h 864"/>
              <a:gd name="T8" fmla="*/ 0 60000 65536"/>
              <a:gd name="T9" fmla="*/ 0 60000 65536"/>
              <a:gd name="T10" fmla="*/ 0 60000 65536"/>
              <a:gd name="T11" fmla="*/ 0 60000 65536"/>
              <a:gd name="T12" fmla="*/ 0 w 3264"/>
              <a:gd name="T13" fmla="*/ 0 h 864"/>
              <a:gd name="T14" fmla="*/ 3264 w 3264"/>
              <a:gd name="T15" fmla="*/ 864 h 8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64" h="864">
                <a:moveTo>
                  <a:pt x="0" y="0"/>
                </a:moveTo>
                <a:lnTo>
                  <a:pt x="0" y="864"/>
                </a:lnTo>
                <a:lnTo>
                  <a:pt x="3264" y="864"/>
                </a:lnTo>
                <a:lnTo>
                  <a:pt x="3264" y="0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6" name="Rectangle 14">
            <a:extLst>
              <a:ext uri="{FF2B5EF4-FFF2-40B4-BE49-F238E27FC236}">
                <a16:creationId xmlns:a16="http://schemas.microsoft.com/office/drawing/2014/main" id="{F12FF245-ABB7-40BD-8CFB-E205FE166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225" y="1042988"/>
            <a:ext cx="807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ALIMENTOS</a:t>
            </a:r>
          </a:p>
        </p:txBody>
      </p:sp>
      <p:sp>
        <p:nvSpPr>
          <p:cNvPr id="40967" name="Line 15">
            <a:extLst>
              <a:ext uri="{FF2B5EF4-FFF2-40B4-BE49-F238E27FC236}">
                <a16:creationId xmlns:a16="http://schemas.microsoft.com/office/drawing/2014/main" id="{ED92403F-44D6-47B3-9563-030911812F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6425" y="1500188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8" name="Line 16">
            <a:extLst>
              <a:ext uri="{FF2B5EF4-FFF2-40B4-BE49-F238E27FC236}">
                <a16:creationId xmlns:a16="http://schemas.microsoft.com/office/drawing/2014/main" id="{FF66EA30-7D61-4CBB-B5BB-495B8B21C99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41825" y="2338388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9" name="Rectangle 17">
            <a:extLst>
              <a:ext uri="{FF2B5EF4-FFF2-40B4-BE49-F238E27FC236}">
                <a16:creationId xmlns:a16="http://schemas.microsoft.com/office/drawing/2014/main" id="{99A9D113-7432-4597-BD6A-C5C2C9708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9425" y="2822575"/>
            <a:ext cx="55626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00" b="1">
                <a:latin typeface="Tahoma" panose="020B0604030504040204" pitchFamily="34" charset="0"/>
                <a:cs typeface="Tahoma" panose="020B0604030504040204" pitchFamily="34" charset="0"/>
              </a:rPr>
              <a:t>Compuestos Relacionados con las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00" b="1">
                <a:latin typeface="Tahoma" panose="020B0604030504040204" pitchFamily="34" charset="0"/>
                <a:cs typeface="Tahoma" panose="020B0604030504040204" pitchFamily="34" charset="0"/>
              </a:rPr>
              <a:t>Reacciones Metabólicas</a:t>
            </a:r>
          </a:p>
        </p:txBody>
      </p:sp>
      <p:sp>
        <p:nvSpPr>
          <p:cNvPr id="40970" name="Freeform 18">
            <a:extLst>
              <a:ext uri="{FF2B5EF4-FFF2-40B4-BE49-F238E27FC236}">
                <a16:creationId xmlns:a16="http://schemas.microsoft.com/office/drawing/2014/main" id="{BF99D29A-BC17-4D94-99A8-5F981FE17B61}"/>
              </a:ext>
            </a:extLst>
          </p:cNvPr>
          <p:cNvSpPr>
            <a:spLocks/>
          </p:cNvSpPr>
          <p:nvPr/>
        </p:nvSpPr>
        <p:spPr bwMode="auto">
          <a:xfrm>
            <a:off x="1368425" y="3024188"/>
            <a:ext cx="609600" cy="6096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  <a:gd name="T9" fmla="*/ 0 w 768"/>
              <a:gd name="T10" fmla="*/ 0 h 528"/>
              <a:gd name="T11" fmla="*/ 768 w 768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1" name="Line 19">
            <a:extLst>
              <a:ext uri="{FF2B5EF4-FFF2-40B4-BE49-F238E27FC236}">
                <a16:creationId xmlns:a16="http://schemas.microsoft.com/office/drawing/2014/main" id="{9031FBF5-4385-49F7-9041-D88C9BB03D8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2625" y="3633788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2" name="Rectangle 20">
            <a:extLst>
              <a:ext uri="{FF2B5EF4-FFF2-40B4-BE49-F238E27FC236}">
                <a16:creationId xmlns:a16="http://schemas.microsoft.com/office/drawing/2014/main" id="{50222500-8DE3-41DF-AFB4-B1ABA9ADB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25" y="4103688"/>
            <a:ext cx="2438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800" b="1">
                <a:solidFill>
                  <a:srgbClr val="A61A3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Lípidos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800" b="1">
                <a:solidFill>
                  <a:srgbClr val="A61A3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(Grasas)</a:t>
            </a:r>
          </a:p>
        </p:txBody>
      </p:sp>
      <p:sp>
        <p:nvSpPr>
          <p:cNvPr id="40973" name="Freeform 21">
            <a:extLst>
              <a:ext uri="{FF2B5EF4-FFF2-40B4-BE49-F238E27FC236}">
                <a16:creationId xmlns:a16="http://schemas.microsoft.com/office/drawing/2014/main" id="{E198A172-E77B-4D82-A547-D2C9C979D71F}"/>
              </a:ext>
            </a:extLst>
          </p:cNvPr>
          <p:cNvSpPr>
            <a:spLocks/>
          </p:cNvSpPr>
          <p:nvPr/>
        </p:nvSpPr>
        <p:spPr bwMode="auto">
          <a:xfrm flipH="1">
            <a:off x="7083425" y="3024188"/>
            <a:ext cx="685800" cy="6096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  <a:gd name="T9" fmla="*/ 0 w 768"/>
              <a:gd name="T10" fmla="*/ 0 h 528"/>
              <a:gd name="T11" fmla="*/ 768 w 768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4" name="Rectangle 22">
            <a:extLst>
              <a:ext uri="{FF2B5EF4-FFF2-40B4-BE49-F238E27FC236}">
                <a16:creationId xmlns:a16="http://schemas.microsoft.com/office/drawing/2014/main" id="{8CCE9E7C-6941-452C-8206-A1AA9D14A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7625" y="3557588"/>
            <a:ext cx="2438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800" b="1">
                <a:solidFill>
                  <a:srgbClr val="A61A3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Proteínas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800" b="1">
                <a:solidFill>
                  <a:srgbClr val="A61A3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(Prótidos</a:t>
            </a:r>
            <a:r>
              <a:rPr lang="en-US" altLang="en-US" sz="2800" b="1">
                <a:solidFill>
                  <a:srgbClr val="BC1E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40975" name="Rectangle 23">
            <a:extLst>
              <a:ext uri="{FF2B5EF4-FFF2-40B4-BE49-F238E27FC236}">
                <a16:creationId xmlns:a16="http://schemas.microsoft.com/office/drawing/2014/main" id="{D7C58447-FB53-4537-B139-E075A10BD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9825" y="5399088"/>
            <a:ext cx="670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900" b="1">
                <a:latin typeface="Times New Roman" panose="02020603050405020304" pitchFamily="18" charset="0"/>
              </a:rPr>
              <a:t>Elementos que Contienen</a:t>
            </a:r>
          </a:p>
        </p:txBody>
      </p:sp>
      <p:sp>
        <p:nvSpPr>
          <p:cNvPr id="40976" name="Rectangle 24">
            <a:extLst>
              <a:ext uri="{FF2B5EF4-FFF2-40B4-BE49-F238E27FC236}">
                <a16:creationId xmlns:a16="http://schemas.microsoft.com/office/drawing/2014/main" id="{D5C217A5-88BF-4F8A-891B-7961CA947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13" y="6084888"/>
            <a:ext cx="1855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200" b="1">
                <a:latin typeface="Arial" panose="020B0604020202020204" pitchFamily="34" charset="0"/>
              </a:rPr>
              <a:t>Carbono (C)</a:t>
            </a:r>
          </a:p>
        </p:txBody>
      </p:sp>
      <p:sp>
        <p:nvSpPr>
          <p:cNvPr id="40977" name="Rectangle 25">
            <a:extLst>
              <a:ext uri="{FF2B5EF4-FFF2-40B4-BE49-F238E27FC236}">
                <a16:creationId xmlns:a16="http://schemas.microsoft.com/office/drawing/2014/main" id="{330F2F33-5F38-4A3A-8A01-77F944EBC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3475" y="6084888"/>
            <a:ext cx="2192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200" b="1">
                <a:latin typeface="Arial" panose="020B0604020202020204" pitchFamily="34" charset="0"/>
              </a:rPr>
              <a:t>Hidrógeno (H</a:t>
            </a:r>
            <a:r>
              <a:rPr lang="en-US" altLang="en-US" sz="2200" b="1" baseline="-25000">
                <a:latin typeface="Arial" panose="020B0604020202020204" pitchFamily="34" charset="0"/>
              </a:rPr>
              <a:t>2</a:t>
            </a:r>
            <a:r>
              <a:rPr lang="en-US" altLang="en-US" sz="2200" b="1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40978" name="Line 26">
            <a:extLst>
              <a:ext uri="{FF2B5EF4-FFF2-40B4-BE49-F238E27FC236}">
                <a16:creationId xmlns:a16="http://schemas.microsoft.com/office/drawing/2014/main" id="{9C10656B-3D1D-4CAF-A8A1-CFA17549392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25825" y="5795963"/>
            <a:ext cx="0" cy="4413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9" name="Rectangle 27">
            <a:extLst>
              <a:ext uri="{FF2B5EF4-FFF2-40B4-BE49-F238E27FC236}">
                <a16:creationId xmlns:a16="http://schemas.microsoft.com/office/drawing/2014/main" id="{A9529143-CEF0-40FB-BF4B-38E506A25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2025" y="6084888"/>
            <a:ext cx="2001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200" b="1">
                <a:latin typeface="Arial" panose="020B0604020202020204" pitchFamily="34" charset="0"/>
              </a:rPr>
              <a:t>Oxígeno (O</a:t>
            </a:r>
            <a:r>
              <a:rPr lang="en-US" altLang="en-US" sz="2200" b="1" baseline="-25000">
                <a:latin typeface="Arial" panose="020B0604020202020204" pitchFamily="34" charset="0"/>
              </a:rPr>
              <a:t>2</a:t>
            </a:r>
            <a:r>
              <a:rPr lang="en-US" altLang="en-US" sz="2200" b="1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40980" name="Freeform 28">
            <a:extLst>
              <a:ext uri="{FF2B5EF4-FFF2-40B4-BE49-F238E27FC236}">
                <a16:creationId xmlns:a16="http://schemas.microsoft.com/office/drawing/2014/main" id="{89F56173-1216-4C1F-BBDD-C7EEEA68913B}"/>
              </a:ext>
            </a:extLst>
          </p:cNvPr>
          <p:cNvSpPr>
            <a:spLocks/>
          </p:cNvSpPr>
          <p:nvPr/>
        </p:nvSpPr>
        <p:spPr bwMode="auto">
          <a:xfrm>
            <a:off x="1063625" y="5627688"/>
            <a:ext cx="1350963" cy="5334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  <a:gd name="T9" fmla="*/ 0 w 768"/>
              <a:gd name="T10" fmla="*/ 0 h 528"/>
              <a:gd name="T11" fmla="*/ 768 w 768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81" name="Freeform 29">
            <a:extLst>
              <a:ext uri="{FF2B5EF4-FFF2-40B4-BE49-F238E27FC236}">
                <a16:creationId xmlns:a16="http://schemas.microsoft.com/office/drawing/2014/main" id="{08BCBA43-80F4-43BD-8050-E4BB2E2270AB}"/>
              </a:ext>
            </a:extLst>
          </p:cNvPr>
          <p:cNvSpPr>
            <a:spLocks/>
          </p:cNvSpPr>
          <p:nvPr/>
        </p:nvSpPr>
        <p:spPr bwMode="auto">
          <a:xfrm flipH="1">
            <a:off x="6557963" y="5627688"/>
            <a:ext cx="1427162" cy="5334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  <a:gd name="T9" fmla="*/ 0 w 768"/>
              <a:gd name="T10" fmla="*/ 0 h 528"/>
              <a:gd name="T11" fmla="*/ 768 w 768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82" name="Line 30">
            <a:extLst>
              <a:ext uri="{FF2B5EF4-FFF2-40B4-BE49-F238E27FC236}">
                <a16:creationId xmlns:a16="http://schemas.microsoft.com/office/drawing/2014/main" id="{7A3E63D8-F3A7-4A42-9A87-07F969C649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24525" y="5795963"/>
            <a:ext cx="0" cy="4413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83" name="Rectangle 31">
            <a:extLst>
              <a:ext uri="{FF2B5EF4-FFF2-40B4-BE49-F238E27FC236}">
                <a16:creationId xmlns:a16="http://schemas.microsoft.com/office/drawing/2014/main" id="{7DF0AFF2-CBA7-422C-8DDF-83A6305DD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7525" y="6084888"/>
            <a:ext cx="215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200" b="1">
                <a:latin typeface="Arial" panose="020B0604020202020204" pitchFamily="34" charset="0"/>
              </a:rPr>
              <a:t>Nitrógeno (N</a:t>
            </a:r>
            <a:r>
              <a:rPr lang="en-US" altLang="en-US" sz="2200" b="1" baseline="-25000">
                <a:latin typeface="Arial" panose="020B0604020202020204" pitchFamily="34" charset="0"/>
              </a:rPr>
              <a:t>2</a:t>
            </a:r>
            <a:r>
              <a:rPr lang="en-US" altLang="en-US" sz="2200" b="1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86A4E10-427C-47A1-A3B0-56AD74F8A4E2}"/>
              </a:ext>
            </a:extLst>
          </p:cNvPr>
          <p:cNvSpPr>
            <a:spLocks/>
          </p:cNvSpPr>
          <p:nvPr/>
        </p:nvSpPr>
        <p:spPr bwMode="auto">
          <a:xfrm>
            <a:off x="1219200" y="339725"/>
            <a:ext cx="709295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FUENTES ENERGÉTICAS</a:t>
            </a:r>
            <a:endParaRPr lang="es-PR" altLang="es-PR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E15FA4B1-5F2A-4A52-9882-76316EDD5FDC}"/>
              </a:ext>
            </a:extLst>
          </p:cNvPr>
          <p:cNvSpPr>
            <a:spLocks/>
          </p:cNvSpPr>
          <p:nvPr/>
        </p:nvSpPr>
        <p:spPr bwMode="auto">
          <a:xfrm>
            <a:off x="0" y="493713"/>
            <a:ext cx="9144000" cy="50323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s-PR" altLang="en-US" sz="19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SUSTRATO ENERGÉTICO METABOLIZADO</a:t>
            </a:r>
            <a:br>
              <a:rPr lang="es-PR" altLang="en-US" sz="19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9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PREFERENCIA SEGÚN LA:  Intensidad del Ejercicio</a:t>
            </a:r>
            <a:endParaRPr lang="es-PR" altLang="en-US" sz="19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011" name="Group 4">
            <a:extLst>
              <a:ext uri="{FF2B5EF4-FFF2-40B4-BE49-F238E27FC236}">
                <a16:creationId xmlns:a16="http://schemas.microsoft.com/office/drawing/2014/main" id="{EBA26206-F988-4457-BA85-5E0743B9DA0D}"/>
              </a:ext>
            </a:extLst>
          </p:cNvPr>
          <p:cNvGrpSpPr>
            <a:grpSpLocks/>
          </p:cNvGrpSpPr>
          <p:nvPr/>
        </p:nvGrpSpPr>
        <p:grpSpPr bwMode="auto">
          <a:xfrm>
            <a:off x="144463" y="1081088"/>
            <a:ext cx="8820150" cy="4670425"/>
            <a:chOff x="113" y="1168"/>
            <a:chExt cx="5556" cy="2942"/>
          </a:xfrm>
        </p:grpSpPr>
        <p:sp>
          <p:nvSpPr>
            <p:cNvPr id="43013" name="AutoShape 5">
              <a:extLst>
                <a:ext uri="{FF2B5EF4-FFF2-40B4-BE49-F238E27FC236}">
                  <a16:creationId xmlns:a16="http://schemas.microsoft.com/office/drawing/2014/main" id="{90CAD1B6-59A4-4F45-8F74-852EFD186B5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3" y="1168"/>
              <a:ext cx="5556" cy="2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3014" name="Group 6">
              <a:extLst>
                <a:ext uri="{FF2B5EF4-FFF2-40B4-BE49-F238E27FC236}">
                  <a16:creationId xmlns:a16="http://schemas.microsoft.com/office/drawing/2014/main" id="{8EB5F785-5E62-4879-88FA-EEBB219CDB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" y="1177"/>
              <a:ext cx="5544" cy="2928"/>
              <a:chOff x="118" y="1177"/>
              <a:chExt cx="5544" cy="2928"/>
            </a:xfrm>
          </p:grpSpPr>
          <p:sp>
            <p:nvSpPr>
              <p:cNvPr id="43464" name="Rectangle 7">
                <a:extLst>
                  <a:ext uri="{FF2B5EF4-FFF2-40B4-BE49-F238E27FC236}">
                    <a16:creationId xmlns:a16="http://schemas.microsoft.com/office/drawing/2014/main" id="{9490A590-10A2-400A-8642-CEC1216DF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" y="1235"/>
                <a:ext cx="5429" cy="2813"/>
              </a:xfrm>
              <a:prstGeom prst="rect">
                <a:avLst/>
              </a:prstGeom>
              <a:solidFill>
                <a:srgbClr val="FFFF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65" name="Freeform 8">
                <a:extLst>
                  <a:ext uri="{FF2B5EF4-FFF2-40B4-BE49-F238E27FC236}">
                    <a16:creationId xmlns:a16="http://schemas.microsoft.com/office/drawing/2014/main" id="{82105F9A-5658-4746-AC66-6AE1C1549D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" y="1177"/>
                <a:ext cx="58" cy="2928"/>
              </a:xfrm>
              <a:custGeom>
                <a:avLst/>
                <a:gdLst>
                  <a:gd name="T0" fmla="*/ 0 w 173"/>
                  <a:gd name="T1" fmla="*/ 0 h 8785"/>
                  <a:gd name="T2" fmla="*/ 6 w 173"/>
                  <a:gd name="T3" fmla="*/ 6 h 8785"/>
                  <a:gd name="T4" fmla="*/ 6 w 173"/>
                  <a:gd name="T5" fmla="*/ 319 h 8785"/>
                  <a:gd name="T6" fmla="*/ 0 w 173"/>
                  <a:gd name="T7" fmla="*/ 325 h 8785"/>
                  <a:gd name="T8" fmla="*/ 0 w 173"/>
                  <a:gd name="T9" fmla="*/ 0 h 87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3" h="8785">
                    <a:moveTo>
                      <a:pt x="0" y="0"/>
                    </a:moveTo>
                    <a:lnTo>
                      <a:pt x="173" y="173"/>
                    </a:lnTo>
                    <a:lnTo>
                      <a:pt x="173" y="8612"/>
                    </a:lnTo>
                    <a:lnTo>
                      <a:pt x="0" y="8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A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66" name="Freeform 9">
                <a:extLst>
                  <a:ext uri="{FF2B5EF4-FFF2-40B4-BE49-F238E27FC236}">
                    <a16:creationId xmlns:a16="http://schemas.microsoft.com/office/drawing/2014/main" id="{1E5F5131-3DFC-418C-ADDA-C01DDF8495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" y="1177"/>
                <a:ext cx="5544" cy="58"/>
              </a:xfrm>
              <a:custGeom>
                <a:avLst/>
                <a:gdLst>
                  <a:gd name="T0" fmla="*/ 0 w 16632"/>
                  <a:gd name="T1" fmla="*/ 0 h 173"/>
                  <a:gd name="T2" fmla="*/ 6 w 16632"/>
                  <a:gd name="T3" fmla="*/ 6 h 173"/>
                  <a:gd name="T4" fmla="*/ 610 w 16632"/>
                  <a:gd name="T5" fmla="*/ 6 h 173"/>
                  <a:gd name="T6" fmla="*/ 616 w 16632"/>
                  <a:gd name="T7" fmla="*/ 0 h 173"/>
                  <a:gd name="T8" fmla="*/ 0 w 16632"/>
                  <a:gd name="T9" fmla="*/ 0 h 1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632" h="173">
                    <a:moveTo>
                      <a:pt x="0" y="0"/>
                    </a:moveTo>
                    <a:lnTo>
                      <a:pt x="173" y="173"/>
                    </a:lnTo>
                    <a:lnTo>
                      <a:pt x="16459" y="173"/>
                    </a:lnTo>
                    <a:lnTo>
                      <a:pt x="1663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E7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67" name="Freeform 10">
                <a:extLst>
                  <a:ext uri="{FF2B5EF4-FFF2-40B4-BE49-F238E27FC236}">
                    <a16:creationId xmlns:a16="http://schemas.microsoft.com/office/drawing/2014/main" id="{91BC4301-A741-41D2-A04C-1F8A20B4CA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" y="1177"/>
                <a:ext cx="58" cy="2928"/>
              </a:xfrm>
              <a:custGeom>
                <a:avLst/>
                <a:gdLst>
                  <a:gd name="T0" fmla="*/ 6 w 173"/>
                  <a:gd name="T1" fmla="*/ 325 h 8785"/>
                  <a:gd name="T2" fmla="*/ 0 w 173"/>
                  <a:gd name="T3" fmla="*/ 319 h 8785"/>
                  <a:gd name="T4" fmla="*/ 0 w 173"/>
                  <a:gd name="T5" fmla="*/ 6 h 8785"/>
                  <a:gd name="T6" fmla="*/ 6 w 173"/>
                  <a:gd name="T7" fmla="*/ 0 h 8785"/>
                  <a:gd name="T8" fmla="*/ 6 w 173"/>
                  <a:gd name="T9" fmla="*/ 325 h 87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3" h="8785">
                    <a:moveTo>
                      <a:pt x="173" y="8785"/>
                    </a:moveTo>
                    <a:lnTo>
                      <a:pt x="0" y="8612"/>
                    </a:lnTo>
                    <a:lnTo>
                      <a:pt x="0" y="173"/>
                    </a:lnTo>
                    <a:lnTo>
                      <a:pt x="173" y="0"/>
                    </a:lnTo>
                    <a:lnTo>
                      <a:pt x="173" y="8785"/>
                    </a:lnTo>
                    <a:close/>
                  </a:path>
                </a:pathLst>
              </a:custGeom>
              <a:solidFill>
                <a:srgbClr val="7F7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68" name="Freeform 11">
                <a:extLst>
                  <a:ext uri="{FF2B5EF4-FFF2-40B4-BE49-F238E27FC236}">
                    <a16:creationId xmlns:a16="http://schemas.microsoft.com/office/drawing/2014/main" id="{E684D6D1-2DDC-4660-9DFC-4B120AFAFE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" y="4048"/>
                <a:ext cx="5544" cy="57"/>
              </a:xfrm>
              <a:custGeom>
                <a:avLst/>
                <a:gdLst>
                  <a:gd name="T0" fmla="*/ 616 w 16632"/>
                  <a:gd name="T1" fmla="*/ 6 h 173"/>
                  <a:gd name="T2" fmla="*/ 0 w 16632"/>
                  <a:gd name="T3" fmla="*/ 6 h 173"/>
                  <a:gd name="T4" fmla="*/ 6 w 16632"/>
                  <a:gd name="T5" fmla="*/ 0 h 173"/>
                  <a:gd name="T6" fmla="*/ 610 w 16632"/>
                  <a:gd name="T7" fmla="*/ 0 h 173"/>
                  <a:gd name="T8" fmla="*/ 616 w 16632"/>
                  <a:gd name="T9" fmla="*/ 6 h 1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632" h="173">
                    <a:moveTo>
                      <a:pt x="16632" y="173"/>
                    </a:moveTo>
                    <a:lnTo>
                      <a:pt x="0" y="173"/>
                    </a:lnTo>
                    <a:lnTo>
                      <a:pt x="173" y="0"/>
                    </a:lnTo>
                    <a:lnTo>
                      <a:pt x="16459" y="0"/>
                    </a:lnTo>
                    <a:lnTo>
                      <a:pt x="16632" y="173"/>
                    </a:lnTo>
                    <a:close/>
                  </a:path>
                </a:pathLst>
              </a:custGeom>
              <a:solidFill>
                <a:srgbClr val="3F3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69" name="Rectangle 12">
                <a:extLst>
                  <a:ext uri="{FF2B5EF4-FFF2-40B4-BE49-F238E27FC236}">
                    <a16:creationId xmlns:a16="http://schemas.microsoft.com/office/drawing/2014/main" id="{C855EB89-11AE-4971-8E17-69107F655A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285"/>
                <a:ext cx="1616" cy="15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70" name="Rectangle 13">
                <a:extLst>
                  <a:ext uri="{FF2B5EF4-FFF2-40B4-BE49-F238E27FC236}">
                    <a16:creationId xmlns:a16="http://schemas.microsoft.com/office/drawing/2014/main" id="{F37A3BBE-0B6C-46F5-850C-265CBE8CA0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300"/>
                <a:ext cx="1616" cy="17"/>
              </a:xfrm>
              <a:prstGeom prst="rect">
                <a:avLst/>
              </a:prstGeom>
              <a:solidFill>
                <a:srgbClr val="0000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71" name="Rectangle 14">
                <a:extLst>
                  <a:ext uri="{FF2B5EF4-FFF2-40B4-BE49-F238E27FC236}">
                    <a16:creationId xmlns:a16="http://schemas.microsoft.com/office/drawing/2014/main" id="{9996B528-32BF-4A38-BAFF-7F2AC27740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317"/>
                <a:ext cx="1616" cy="16"/>
              </a:xfrm>
              <a:prstGeom prst="rect">
                <a:avLst/>
              </a:prstGeom>
              <a:solidFill>
                <a:srgbClr val="000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72" name="Rectangle 15">
                <a:extLst>
                  <a:ext uri="{FF2B5EF4-FFF2-40B4-BE49-F238E27FC236}">
                    <a16:creationId xmlns:a16="http://schemas.microsoft.com/office/drawing/2014/main" id="{60F8ACEB-9983-42A9-8FA9-A227711EB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333"/>
                <a:ext cx="1616" cy="16"/>
              </a:xfrm>
              <a:prstGeom prst="rect">
                <a:avLst/>
              </a:prstGeom>
              <a:solidFill>
                <a:srgbClr val="0000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73" name="Rectangle 16">
                <a:extLst>
                  <a:ext uri="{FF2B5EF4-FFF2-40B4-BE49-F238E27FC236}">
                    <a16:creationId xmlns:a16="http://schemas.microsoft.com/office/drawing/2014/main" id="{680C3303-998E-4A91-950F-75CE7FDF18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349"/>
                <a:ext cx="1616" cy="16"/>
              </a:xfrm>
              <a:prstGeom prst="rect">
                <a:avLst/>
              </a:prstGeom>
              <a:solidFill>
                <a:srgbClr val="0000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74" name="Rectangle 17">
                <a:extLst>
                  <a:ext uri="{FF2B5EF4-FFF2-40B4-BE49-F238E27FC236}">
                    <a16:creationId xmlns:a16="http://schemas.microsoft.com/office/drawing/2014/main" id="{202FFC10-AF3C-4A39-ACB9-9CBF575304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365"/>
                <a:ext cx="1616" cy="16"/>
              </a:xfrm>
              <a:prstGeom prst="rect">
                <a:avLst/>
              </a:prstGeom>
              <a:solidFill>
                <a:srgbClr val="000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75" name="Rectangle 18">
                <a:extLst>
                  <a:ext uri="{FF2B5EF4-FFF2-40B4-BE49-F238E27FC236}">
                    <a16:creationId xmlns:a16="http://schemas.microsoft.com/office/drawing/2014/main" id="{6ED6C902-F507-43BC-9FCF-349EE1DBB6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381"/>
                <a:ext cx="1616" cy="16"/>
              </a:xfrm>
              <a:prstGeom prst="rect">
                <a:avLst/>
              </a:prstGeom>
              <a:solidFill>
                <a:srgbClr val="000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76" name="Rectangle 19">
                <a:extLst>
                  <a:ext uri="{FF2B5EF4-FFF2-40B4-BE49-F238E27FC236}">
                    <a16:creationId xmlns:a16="http://schemas.microsoft.com/office/drawing/2014/main" id="{6E873F34-9F8C-4446-A0BF-9C284112B4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397"/>
                <a:ext cx="1616" cy="16"/>
              </a:xfrm>
              <a:prstGeom prst="rect">
                <a:avLst/>
              </a:prstGeom>
              <a:solidFill>
                <a:srgbClr val="000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77" name="Rectangle 20">
                <a:extLst>
                  <a:ext uri="{FF2B5EF4-FFF2-40B4-BE49-F238E27FC236}">
                    <a16:creationId xmlns:a16="http://schemas.microsoft.com/office/drawing/2014/main" id="{E173B0FA-CF2A-45AE-AD22-A9C107F9FD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413"/>
                <a:ext cx="1616" cy="16"/>
              </a:xfrm>
              <a:prstGeom prst="rect">
                <a:avLst/>
              </a:prstGeom>
              <a:solidFill>
                <a:srgbClr val="0000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78" name="Rectangle 21">
                <a:extLst>
                  <a:ext uri="{FF2B5EF4-FFF2-40B4-BE49-F238E27FC236}">
                    <a16:creationId xmlns:a16="http://schemas.microsoft.com/office/drawing/2014/main" id="{29AF9C22-A717-480F-8CEB-EDF8EF86A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429"/>
                <a:ext cx="1616" cy="16"/>
              </a:xfrm>
              <a:prstGeom prst="rect">
                <a:avLst/>
              </a:prstGeom>
              <a:solidFill>
                <a:srgbClr val="000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79" name="Rectangle 22">
                <a:extLst>
                  <a:ext uri="{FF2B5EF4-FFF2-40B4-BE49-F238E27FC236}">
                    <a16:creationId xmlns:a16="http://schemas.microsoft.com/office/drawing/2014/main" id="{746B544C-F62D-44A3-A392-7C46A9362D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445"/>
                <a:ext cx="1616" cy="16"/>
              </a:xfrm>
              <a:prstGeom prst="rect">
                <a:avLst/>
              </a:prstGeom>
              <a:solidFill>
                <a:srgbClr val="000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80" name="Rectangle 23">
                <a:extLst>
                  <a:ext uri="{FF2B5EF4-FFF2-40B4-BE49-F238E27FC236}">
                    <a16:creationId xmlns:a16="http://schemas.microsoft.com/office/drawing/2014/main" id="{AFEE1BBD-7B40-4AB9-83F0-759B2903EC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461"/>
                <a:ext cx="1616" cy="16"/>
              </a:xfrm>
              <a:prstGeom prst="rect">
                <a:avLst/>
              </a:prstGeom>
              <a:solidFill>
                <a:srgbClr val="000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81" name="Rectangle 24">
                <a:extLst>
                  <a:ext uri="{FF2B5EF4-FFF2-40B4-BE49-F238E27FC236}">
                    <a16:creationId xmlns:a16="http://schemas.microsoft.com/office/drawing/2014/main" id="{ADB20E45-2006-4B58-856A-6703550A81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477"/>
                <a:ext cx="1616" cy="16"/>
              </a:xfrm>
              <a:prstGeom prst="rect">
                <a:avLst/>
              </a:prstGeom>
              <a:solidFill>
                <a:srgbClr val="0000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82" name="Rectangle 25">
                <a:extLst>
                  <a:ext uri="{FF2B5EF4-FFF2-40B4-BE49-F238E27FC236}">
                    <a16:creationId xmlns:a16="http://schemas.microsoft.com/office/drawing/2014/main" id="{D0166213-5DCF-4196-8C2D-51CCBCAA77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493"/>
                <a:ext cx="1616" cy="16"/>
              </a:xfrm>
              <a:prstGeom prst="rect">
                <a:avLst/>
              </a:prstGeom>
              <a:solidFill>
                <a:srgbClr val="0000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83" name="Rectangle 26">
                <a:extLst>
                  <a:ext uri="{FF2B5EF4-FFF2-40B4-BE49-F238E27FC236}">
                    <a16:creationId xmlns:a16="http://schemas.microsoft.com/office/drawing/2014/main" id="{4BBBF289-6CDD-4E2C-A955-42D6886206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509"/>
                <a:ext cx="1616" cy="16"/>
              </a:xfrm>
              <a:prstGeom prst="rect">
                <a:avLst/>
              </a:prstGeom>
              <a:solidFill>
                <a:srgbClr val="0000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84" name="Rectangle 27">
                <a:extLst>
                  <a:ext uri="{FF2B5EF4-FFF2-40B4-BE49-F238E27FC236}">
                    <a16:creationId xmlns:a16="http://schemas.microsoft.com/office/drawing/2014/main" id="{6A61D4AF-7574-46CB-AE32-C261B476CB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525"/>
                <a:ext cx="1616" cy="16"/>
              </a:xfrm>
              <a:prstGeom prst="rect">
                <a:avLst/>
              </a:pr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85" name="Rectangle 28">
                <a:extLst>
                  <a:ext uri="{FF2B5EF4-FFF2-40B4-BE49-F238E27FC236}">
                    <a16:creationId xmlns:a16="http://schemas.microsoft.com/office/drawing/2014/main" id="{DECD6556-F306-4099-8D32-121E013DC9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541"/>
                <a:ext cx="1616" cy="16"/>
              </a:xfrm>
              <a:prstGeom prst="rect">
                <a:avLst/>
              </a:prstGeom>
              <a:solidFill>
                <a:srgbClr val="0000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86" name="Rectangle 29">
                <a:extLst>
                  <a:ext uri="{FF2B5EF4-FFF2-40B4-BE49-F238E27FC236}">
                    <a16:creationId xmlns:a16="http://schemas.microsoft.com/office/drawing/2014/main" id="{866EA010-7B23-42F8-8830-79E974582C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557"/>
                <a:ext cx="1616" cy="16"/>
              </a:xfrm>
              <a:prstGeom prst="rect">
                <a:avLst/>
              </a:prstGeom>
              <a:solidFill>
                <a:srgbClr val="0000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87" name="Rectangle 30">
                <a:extLst>
                  <a:ext uri="{FF2B5EF4-FFF2-40B4-BE49-F238E27FC236}">
                    <a16:creationId xmlns:a16="http://schemas.microsoft.com/office/drawing/2014/main" id="{46FABA1F-7395-483E-902E-1627B2614B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573"/>
                <a:ext cx="1616" cy="16"/>
              </a:xfrm>
              <a:prstGeom prst="rect">
                <a:avLst/>
              </a:prstGeom>
              <a:solidFill>
                <a:srgbClr val="00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88" name="Rectangle 31">
                <a:extLst>
                  <a:ext uri="{FF2B5EF4-FFF2-40B4-BE49-F238E27FC236}">
                    <a16:creationId xmlns:a16="http://schemas.microsoft.com/office/drawing/2014/main" id="{431406BE-AB23-41B9-873A-6D9E3AC508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589"/>
                <a:ext cx="1616" cy="16"/>
              </a:xfrm>
              <a:prstGeom prst="rect">
                <a:avLst/>
              </a:prstGeom>
              <a:solidFill>
                <a:srgbClr val="0000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89" name="Rectangle 32">
                <a:extLst>
                  <a:ext uri="{FF2B5EF4-FFF2-40B4-BE49-F238E27FC236}">
                    <a16:creationId xmlns:a16="http://schemas.microsoft.com/office/drawing/2014/main" id="{B83D7B76-FD2A-45D3-9D1E-D45D79713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605"/>
                <a:ext cx="1616" cy="16"/>
              </a:xfrm>
              <a:prstGeom prst="rect">
                <a:avLst/>
              </a:prstGeom>
              <a:solidFill>
                <a:srgbClr val="0000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90" name="Rectangle 33">
                <a:extLst>
                  <a:ext uri="{FF2B5EF4-FFF2-40B4-BE49-F238E27FC236}">
                    <a16:creationId xmlns:a16="http://schemas.microsoft.com/office/drawing/2014/main" id="{9ED182D8-8C7A-4F56-AF06-8644A6EBC8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621"/>
                <a:ext cx="1616" cy="16"/>
              </a:xfrm>
              <a:prstGeom prst="rect">
                <a:avLst/>
              </a:prstGeom>
              <a:solidFill>
                <a:srgbClr val="0000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91" name="Rectangle 34">
                <a:extLst>
                  <a:ext uri="{FF2B5EF4-FFF2-40B4-BE49-F238E27FC236}">
                    <a16:creationId xmlns:a16="http://schemas.microsoft.com/office/drawing/2014/main" id="{F982A81C-2064-45D2-9BA5-EFBD287D4D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637"/>
                <a:ext cx="1616" cy="16"/>
              </a:xfrm>
              <a:prstGeom prst="rect">
                <a:avLst/>
              </a:prstGeom>
              <a:solidFill>
                <a:srgbClr val="000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92" name="Rectangle 35">
                <a:extLst>
                  <a:ext uri="{FF2B5EF4-FFF2-40B4-BE49-F238E27FC236}">
                    <a16:creationId xmlns:a16="http://schemas.microsoft.com/office/drawing/2014/main" id="{05531005-6330-48BF-BF2C-0E0C22DD6E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653"/>
                <a:ext cx="1616" cy="16"/>
              </a:xfrm>
              <a:prstGeom prst="rect">
                <a:avLst/>
              </a:prstGeom>
              <a:solidFill>
                <a:srgbClr val="0000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93" name="Rectangle 36">
                <a:extLst>
                  <a:ext uri="{FF2B5EF4-FFF2-40B4-BE49-F238E27FC236}">
                    <a16:creationId xmlns:a16="http://schemas.microsoft.com/office/drawing/2014/main" id="{0BF97854-502B-4EBD-AB1B-76E374D880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669"/>
                <a:ext cx="1616" cy="16"/>
              </a:xfrm>
              <a:prstGeom prst="rect">
                <a:avLst/>
              </a:prstGeom>
              <a:solidFill>
                <a:srgbClr val="0000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94" name="Rectangle 37">
                <a:extLst>
                  <a:ext uri="{FF2B5EF4-FFF2-40B4-BE49-F238E27FC236}">
                    <a16:creationId xmlns:a16="http://schemas.microsoft.com/office/drawing/2014/main" id="{04BA109D-7332-4C50-8FE4-B686F079D4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685"/>
                <a:ext cx="1616" cy="16"/>
              </a:xfrm>
              <a:prstGeom prst="rect">
                <a:avLst/>
              </a:prstGeom>
              <a:solidFill>
                <a:srgbClr val="0000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95" name="Rectangle 38">
                <a:extLst>
                  <a:ext uri="{FF2B5EF4-FFF2-40B4-BE49-F238E27FC236}">
                    <a16:creationId xmlns:a16="http://schemas.microsoft.com/office/drawing/2014/main" id="{504E2DDA-C384-4D29-8B49-7032203538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701"/>
                <a:ext cx="1616" cy="17"/>
              </a:xfrm>
              <a:prstGeom prst="rect">
                <a:avLst/>
              </a:prstGeom>
              <a:solidFill>
                <a:srgbClr val="0000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96" name="Rectangle 39">
                <a:extLst>
                  <a:ext uri="{FF2B5EF4-FFF2-40B4-BE49-F238E27FC236}">
                    <a16:creationId xmlns:a16="http://schemas.microsoft.com/office/drawing/2014/main" id="{B44B1CE5-50C1-4891-9283-BD6EFA6301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718"/>
                <a:ext cx="1616" cy="15"/>
              </a:xfrm>
              <a:prstGeom prst="rect">
                <a:avLst/>
              </a:prstGeom>
              <a:solidFill>
                <a:srgbClr val="0000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97" name="Rectangle 40">
                <a:extLst>
                  <a:ext uri="{FF2B5EF4-FFF2-40B4-BE49-F238E27FC236}">
                    <a16:creationId xmlns:a16="http://schemas.microsoft.com/office/drawing/2014/main" id="{F61DB73F-C468-4109-87A7-92F05E6F42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733"/>
                <a:ext cx="1616" cy="17"/>
              </a:xfrm>
              <a:prstGeom prst="rect">
                <a:avLst/>
              </a:prstGeom>
              <a:solidFill>
                <a:srgbClr val="0000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98" name="Rectangle 41">
                <a:extLst>
                  <a:ext uri="{FF2B5EF4-FFF2-40B4-BE49-F238E27FC236}">
                    <a16:creationId xmlns:a16="http://schemas.microsoft.com/office/drawing/2014/main" id="{9442943D-F281-4C5B-A765-0D3A6E242F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750"/>
                <a:ext cx="1616" cy="16"/>
              </a:xfrm>
              <a:prstGeom prst="rect">
                <a:avLst/>
              </a:prstGeom>
              <a:solidFill>
                <a:srgbClr val="0000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99" name="Rectangle 42">
                <a:extLst>
                  <a:ext uri="{FF2B5EF4-FFF2-40B4-BE49-F238E27FC236}">
                    <a16:creationId xmlns:a16="http://schemas.microsoft.com/office/drawing/2014/main" id="{A6AC6370-AD57-41E4-BDA6-5CB0B74E2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766"/>
                <a:ext cx="161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00" name="Rectangle 43">
                <a:extLst>
                  <a:ext uri="{FF2B5EF4-FFF2-40B4-BE49-F238E27FC236}">
                    <a16:creationId xmlns:a16="http://schemas.microsoft.com/office/drawing/2014/main" id="{965B04D3-FE11-4218-BF91-A36CF9AA8B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292"/>
                <a:ext cx="1616" cy="48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01" name="Rectangle 44">
                <a:extLst>
                  <a:ext uri="{FF2B5EF4-FFF2-40B4-BE49-F238E27FC236}">
                    <a16:creationId xmlns:a16="http://schemas.microsoft.com/office/drawing/2014/main" id="{98233214-0E40-44BC-AE09-A780BCC8E7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285"/>
                <a:ext cx="1616" cy="15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02" name="Rectangle 45">
                <a:extLst>
                  <a:ext uri="{FF2B5EF4-FFF2-40B4-BE49-F238E27FC236}">
                    <a16:creationId xmlns:a16="http://schemas.microsoft.com/office/drawing/2014/main" id="{75A59D49-3304-4E2D-ACC9-D2BB0D0938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300"/>
                <a:ext cx="1616" cy="17"/>
              </a:xfrm>
              <a:prstGeom prst="rect">
                <a:avLst/>
              </a:prstGeom>
              <a:solidFill>
                <a:srgbClr val="0000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03" name="Rectangle 46">
                <a:extLst>
                  <a:ext uri="{FF2B5EF4-FFF2-40B4-BE49-F238E27FC236}">
                    <a16:creationId xmlns:a16="http://schemas.microsoft.com/office/drawing/2014/main" id="{D1370AF3-2D23-401A-82D8-A6ABEA514A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317"/>
                <a:ext cx="1616" cy="16"/>
              </a:xfrm>
              <a:prstGeom prst="rect">
                <a:avLst/>
              </a:prstGeom>
              <a:solidFill>
                <a:srgbClr val="000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04" name="Rectangle 47">
                <a:extLst>
                  <a:ext uri="{FF2B5EF4-FFF2-40B4-BE49-F238E27FC236}">
                    <a16:creationId xmlns:a16="http://schemas.microsoft.com/office/drawing/2014/main" id="{C2D9D9FB-5BFF-4961-BF3D-8427670326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333"/>
                <a:ext cx="1616" cy="16"/>
              </a:xfrm>
              <a:prstGeom prst="rect">
                <a:avLst/>
              </a:prstGeom>
              <a:solidFill>
                <a:srgbClr val="0000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05" name="Rectangle 48">
                <a:extLst>
                  <a:ext uri="{FF2B5EF4-FFF2-40B4-BE49-F238E27FC236}">
                    <a16:creationId xmlns:a16="http://schemas.microsoft.com/office/drawing/2014/main" id="{65C1F678-A8B5-4C97-892C-1B1DF24C4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349"/>
                <a:ext cx="1616" cy="16"/>
              </a:xfrm>
              <a:prstGeom prst="rect">
                <a:avLst/>
              </a:prstGeom>
              <a:solidFill>
                <a:srgbClr val="0000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06" name="Rectangle 49">
                <a:extLst>
                  <a:ext uri="{FF2B5EF4-FFF2-40B4-BE49-F238E27FC236}">
                    <a16:creationId xmlns:a16="http://schemas.microsoft.com/office/drawing/2014/main" id="{74561085-7D8F-499A-A0BA-E8D921FFE8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365"/>
                <a:ext cx="1616" cy="16"/>
              </a:xfrm>
              <a:prstGeom prst="rect">
                <a:avLst/>
              </a:prstGeom>
              <a:solidFill>
                <a:srgbClr val="000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07" name="Rectangle 50">
                <a:extLst>
                  <a:ext uri="{FF2B5EF4-FFF2-40B4-BE49-F238E27FC236}">
                    <a16:creationId xmlns:a16="http://schemas.microsoft.com/office/drawing/2014/main" id="{0F8FF597-716E-40FA-89C4-0885147E9F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381"/>
                <a:ext cx="1616" cy="16"/>
              </a:xfrm>
              <a:prstGeom prst="rect">
                <a:avLst/>
              </a:prstGeom>
              <a:solidFill>
                <a:srgbClr val="000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08" name="Rectangle 51">
                <a:extLst>
                  <a:ext uri="{FF2B5EF4-FFF2-40B4-BE49-F238E27FC236}">
                    <a16:creationId xmlns:a16="http://schemas.microsoft.com/office/drawing/2014/main" id="{F0DC5BC5-0D4B-493F-B951-3BCBCE9ADA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397"/>
                <a:ext cx="1616" cy="16"/>
              </a:xfrm>
              <a:prstGeom prst="rect">
                <a:avLst/>
              </a:prstGeom>
              <a:solidFill>
                <a:srgbClr val="000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09" name="Rectangle 52">
                <a:extLst>
                  <a:ext uri="{FF2B5EF4-FFF2-40B4-BE49-F238E27FC236}">
                    <a16:creationId xmlns:a16="http://schemas.microsoft.com/office/drawing/2014/main" id="{33084465-1B25-4377-8DD7-0D8734EEF3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413"/>
                <a:ext cx="1616" cy="16"/>
              </a:xfrm>
              <a:prstGeom prst="rect">
                <a:avLst/>
              </a:prstGeom>
              <a:solidFill>
                <a:srgbClr val="0000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10" name="Rectangle 53">
                <a:extLst>
                  <a:ext uri="{FF2B5EF4-FFF2-40B4-BE49-F238E27FC236}">
                    <a16:creationId xmlns:a16="http://schemas.microsoft.com/office/drawing/2014/main" id="{D4C229EE-F7D9-46DE-86AF-145A2F1A4E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429"/>
                <a:ext cx="1616" cy="16"/>
              </a:xfrm>
              <a:prstGeom prst="rect">
                <a:avLst/>
              </a:prstGeom>
              <a:solidFill>
                <a:srgbClr val="000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11" name="Rectangle 54">
                <a:extLst>
                  <a:ext uri="{FF2B5EF4-FFF2-40B4-BE49-F238E27FC236}">
                    <a16:creationId xmlns:a16="http://schemas.microsoft.com/office/drawing/2014/main" id="{0137B716-CB0F-4BC1-AA52-EF1196F6C3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445"/>
                <a:ext cx="1616" cy="16"/>
              </a:xfrm>
              <a:prstGeom prst="rect">
                <a:avLst/>
              </a:prstGeom>
              <a:solidFill>
                <a:srgbClr val="000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12" name="Rectangle 55">
                <a:extLst>
                  <a:ext uri="{FF2B5EF4-FFF2-40B4-BE49-F238E27FC236}">
                    <a16:creationId xmlns:a16="http://schemas.microsoft.com/office/drawing/2014/main" id="{DF19ECD2-2A00-4869-90F4-DF79FCD92B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461"/>
                <a:ext cx="1616" cy="16"/>
              </a:xfrm>
              <a:prstGeom prst="rect">
                <a:avLst/>
              </a:prstGeom>
              <a:solidFill>
                <a:srgbClr val="000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13" name="Rectangle 56">
                <a:extLst>
                  <a:ext uri="{FF2B5EF4-FFF2-40B4-BE49-F238E27FC236}">
                    <a16:creationId xmlns:a16="http://schemas.microsoft.com/office/drawing/2014/main" id="{A95827FD-2045-49F0-B289-16A262CBB9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477"/>
                <a:ext cx="1616" cy="16"/>
              </a:xfrm>
              <a:prstGeom prst="rect">
                <a:avLst/>
              </a:prstGeom>
              <a:solidFill>
                <a:srgbClr val="0000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14" name="Rectangle 57">
                <a:extLst>
                  <a:ext uri="{FF2B5EF4-FFF2-40B4-BE49-F238E27FC236}">
                    <a16:creationId xmlns:a16="http://schemas.microsoft.com/office/drawing/2014/main" id="{95F8C599-78B6-426E-9575-E08250BE49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493"/>
                <a:ext cx="1616" cy="16"/>
              </a:xfrm>
              <a:prstGeom prst="rect">
                <a:avLst/>
              </a:prstGeom>
              <a:solidFill>
                <a:srgbClr val="0000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15" name="Rectangle 58">
                <a:extLst>
                  <a:ext uri="{FF2B5EF4-FFF2-40B4-BE49-F238E27FC236}">
                    <a16:creationId xmlns:a16="http://schemas.microsoft.com/office/drawing/2014/main" id="{8E12CBF4-FC1E-4517-A970-01F2B71AA3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509"/>
                <a:ext cx="1616" cy="16"/>
              </a:xfrm>
              <a:prstGeom prst="rect">
                <a:avLst/>
              </a:prstGeom>
              <a:solidFill>
                <a:srgbClr val="0000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16" name="Rectangle 59">
                <a:extLst>
                  <a:ext uri="{FF2B5EF4-FFF2-40B4-BE49-F238E27FC236}">
                    <a16:creationId xmlns:a16="http://schemas.microsoft.com/office/drawing/2014/main" id="{726D1C65-D73F-4632-887B-29734223B7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525"/>
                <a:ext cx="1616" cy="16"/>
              </a:xfrm>
              <a:prstGeom prst="rect">
                <a:avLst/>
              </a:pr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17" name="Rectangle 60">
                <a:extLst>
                  <a:ext uri="{FF2B5EF4-FFF2-40B4-BE49-F238E27FC236}">
                    <a16:creationId xmlns:a16="http://schemas.microsoft.com/office/drawing/2014/main" id="{A95D5B1A-3FBA-4061-8143-3ABAE5288F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541"/>
                <a:ext cx="1616" cy="16"/>
              </a:xfrm>
              <a:prstGeom prst="rect">
                <a:avLst/>
              </a:prstGeom>
              <a:solidFill>
                <a:srgbClr val="0000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18" name="Rectangle 61">
                <a:extLst>
                  <a:ext uri="{FF2B5EF4-FFF2-40B4-BE49-F238E27FC236}">
                    <a16:creationId xmlns:a16="http://schemas.microsoft.com/office/drawing/2014/main" id="{C0620025-10A1-466A-8DC7-CF706FF77A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557"/>
                <a:ext cx="1616" cy="16"/>
              </a:xfrm>
              <a:prstGeom prst="rect">
                <a:avLst/>
              </a:prstGeom>
              <a:solidFill>
                <a:srgbClr val="0000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19" name="Rectangle 62">
                <a:extLst>
                  <a:ext uri="{FF2B5EF4-FFF2-40B4-BE49-F238E27FC236}">
                    <a16:creationId xmlns:a16="http://schemas.microsoft.com/office/drawing/2014/main" id="{EE2FFF96-96C0-4EB8-A49F-7688C873B7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573"/>
                <a:ext cx="1616" cy="16"/>
              </a:xfrm>
              <a:prstGeom prst="rect">
                <a:avLst/>
              </a:prstGeom>
              <a:solidFill>
                <a:srgbClr val="00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20" name="Rectangle 63">
                <a:extLst>
                  <a:ext uri="{FF2B5EF4-FFF2-40B4-BE49-F238E27FC236}">
                    <a16:creationId xmlns:a16="http://schemas.microsoft.com/office/drawing/2014/main" id="{139A8920-F6F7-4EE3-A832-07DAC1898D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589"/>
                <a:ext cx="1616" cy="16"/>
              </a:xfrm>
              <a:prstGeom prst="rect">
                <a:avLst/>
              </a:prstGeom>
              <a:solidFill>
                <a:srgbClr val="0000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21" name="Rectangle 64">
                <a:extLst>
                  <a:ext uri="{FF2B5EF4-FFF2-40B4-BE49-F238E27FC236}">
                    <a16:creationId xmlns:a16="http://schemas.microsoft.com/office/drawing/2014/main" id="{BACF425D-78BC-4FBF-B127-1D33EF9D6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605"/>
                <a:ext cx="1616" cy="16"/>
              </a:xfrm>
              <a:prstGeom prst="rect">
                <a:avLst/>
              </a:prstGeom>
              <a:solidFill>
                <a:srgbClr val="0000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22" name="Rectangle 65">
                <a:extLst>
                  <a:ext uri="{FF2B5EF4-FFF2-40B4-BE49-F238E27FC236}">
                    <a16:creationId xmlns:a16="http://schemas.microsoft.com/office/drawing/2014/main" id="{F0DF943E-546F-4692-A1D0-C67D3AC1DD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621"/>
                <a:ext cx="1616" cy="16"/>
              </a:xfrm>
              <a:prstGeom prst="rect">
                <a:avLst/>
              </a:prstGeom>
              <a:solidFill>
                <a:srgbClr val="0000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23" name="Rectangle 66">
                <a:extLst>
                  <a:ext uri="{FF2B5EF4-FFF2-40B4-BE49-F238E27FC236}">
                    <a16:creationId xmlns:a16="http://schemas.microsoft.com/office/drawing/2014/main" id="{C58AFAA3-A6F0-4C99-972F-1E29F1A92D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637"/>
                <a:ext cx="1616" cy="16"/>
              </a:xfrm>
              <a:prstGeom prst="rect">
                <a:avLst/>
              </a:prstGeom>
              <a:solidFill>
                <a:srgbClr val="000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24" name="Rectangle 67">
                <a:extLst>
                  <a:ext uri="{FF2B5EF4-FFF2-40B4-BE49-F238E27FC236}">
                    <a16:creationId xmlns:a16="http://schemas.microsoft.com/office/drawing/2014/main" id="{F763FF70-842E-4A31-8455-8FCD80BF8B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653"/>
                <a:ext cx="1616" cy="16"/>
              </a:xfrm>
              <a:prstGeom prst="rect">
                <a:avLst/>
              </a:prstGeom>
              <a:solidFill>
                <a:srgbClr val="0000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25" name="Rectangle 68">
                <a:extLst>
                  <a:ext uri="{FF2B5EF4-FFF2-40B4-BE49-F238E27FC236}">
                    <a16:creationId xmlns:a16="http://schemas.microsoft.com/office/drawing/2014/main" id="{34F63205-EA8A-4415-8333-AE855EF44F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669"/>
                <a:ext cx="1616" cy="16"/>
              </a:xfrm>
              <a:prstGeom prst="rect">
                <a:avLst/>
              </a:prstGeom>
              <a:solidFill>
                <a:srgbClr val="0000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26" name="Rectangle 69">
                <a:extLst>
                  <a:ext uri="{FF2B5EF4-FFF2-40B4-BE49-F238E27FC236}">
                    <a16:creationId xmlns:a16="http://schemas.microsoft.com/office/drawing/2014/main" id="{E6FBDBAA-246C-4C05-9F08-ECFC8C58E3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685"/>
                <a:ext cx="1616" cy="16"/>
              </a:xfrm>
              <a:prstGeom prst="rect">
                <a:avLst/>
              </a:prstGeom>
              <a:solidFill>
                <a:srgbClr val="0000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27" name="Rectangle 70">
                <a:extLst>
                  <a:ext uri="{FF2B5EF4-FFF2-40B4-BE49-F238E27FC236}">
                    <a16:creationId xmlns:a16="http://schemas.microsoft.com/office/drawing/2014/main" id="{B4244BF6-DAD1-4099-A910-A9153F6E90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701"/>
                <a:ext cx="1616" cy="17"/>
              </a:xfrm>
              <a:prstGeom prst="rect">
                <a:avLst/>
              </a:prstGeom>
              <a:solidFill>
                <a:srgbClr val="0000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28" name="Rectangle 71">
                <a:extLst>
                  <a:ext uri="{FF2B5EF4-FFF2-40B4-BE49-F238E27FC236}">
                    <a16:creationId xmlns:a16="http://schemas.microsoft.com/office/drawing/2014/main" id="{21E4FA1F-0548-4CC1-ACCD-1193C8B061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718"/>
                <a:ext cx="1616" cy="15"/>
              </a:xfrm>
              <a:prstGeom prst="rect">
                <a:avLst/>
              </a:prstGeom>
              <a:solidFill>
                <a:srgbClr val="0000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29" name="Rectangle 72">
                <a:extLst>
                  <a:ext uri="{FF2B5EF4-FFF2-40B4-BE49-F238E27FC236}">
                    <a16:creationId xmlns:a16="http://schemas.microsoft.com/office/drawing/2014/main" id="{19895615-0E2F-4EE4-981A-18E9DD82D0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733"/>
                <a:ext cx="1616" cy="17"/>
              </a:xfrm>
              <a:prstGeom prst="rect">
                <a:avLst/>
              </a:prstGeom>
              <a:solidFill>
                <a:srgbClr val="0000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30" name="Rectangle 73">
                <a:extLst>
                  <a:ext uri="{FF2B5EF4-FFF2-40B4-BE49-F238E27FC236}">
                    <a16:creationId xmlns:a16="http://schemas.microsoft.com/office/drawing/2014/main" id="{3263A211-83B4-43DB-AB81-5277C827FC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750"/>
                <a:ext cx="1616" cy="16"/>
              </a:xfrm>
              <a:prstGeom prst="rect">
                <a:avLst/>
              </a:prstGeom>
              <a:solidFill>
                <a:srgbClr val="0000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31" name="Rectangle 74">
                <a:extLst>
                  <a:ext uri="{FF2B5EF4-FFF2-40B4-BE49-F238E27FC236}">
                    <a16:creationId xmlns:a16="http://schemas.microsoft.com/office/drawing/2014/main" id="{593B2455-BFCF-4023-B742-D407E793E7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766"/>
                <a:ext cx="161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32" name="Rectangle 75">
                <a:extLst>
                  <a:ext uri="{FF2B5EF4-FFF2-40B4-BE49-F238E27FC236}">
                    <a16:creationId xmlns:a16="http://schemas.microsoft.com/office/drawing/2014/main" id="{7106393A-3D22-4B20-92BC-A5CE88A81E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285"/>
                <a:ext cx="3696" cy="15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33" name="Rectangle 76">
                <a:extLst>
                  <a:ext uri="{FF2B5EF4-FFF2-40B4-BE49-F238E27FC236}">
                    <a16:creationId xmlns:a16="http://schemas.microsoft.com/office/drawing/2014/main" id="{11B24D88-EB44-4978-BB53-BE19943D29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300"/>
                <a:ext cx="3696" cy="17"/>
              </a:xfrm>
              <a:prstGeom prst="rect">
                <a:avLst/>
              </a:prstGeom>
              <a:solidFill>
                <a:srgbClr val="0000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34" name="Rectangle 77">
                <a:extLst>
                  <a:ext uri="{FF2B5EF4-FFF2-40B4-BE49-F238E27FC236}">
                    <a16:creationId xmlns:a16="http://schemas.microsoft.com/office/drawing/2014/main" id="{FE421AE8-ECA5-4FD1-B8B6-61B93979BA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317"/>
                <a:ext cx="3696" cy="16"/>
              </a:xfrm>
              <a:prstGeom prst="rect">
                <a:avLst/>
              </a:prstGeom>
              <a:solidFill>
                <a:srgbClr val="000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35" name="Rectangle 78">
                <a:extLst>
                  <a:ext uri="{FF2B5EF4-FFF2-40B4-BE49-F238E27FC236}">
                    <a16:creationId xmlns:a16="http://schemas.microsoft.com/office/drawing/2014/main" id="{52278974-FCA1-4C65-BBF5-1516A03D6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333"/>
                <a:ext cx="3696" cy="16"/>
              </a:xfrm>
              <a:prstGeom prst="rect">
                <a:avLst/>
              </a:prstGeom>
              <a:solidFill>
                <a:srgbClr val="0000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36" name="Rectangle 79">
                <a:extLst>
                  <a:ext uri="{FF2B5EF4-FFF2-40B4-BE49-F238E27FC236}">
                    <a16:creationId xmlns:a16="http://schemas.microsoft.com/office/drawing/2014/main" id="{199192A9-D735-49C7-8758-051EFA9582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349"/>
                <a:ext cx="3696" cy="16"/>
              </a:xfrm>
              <a:prstGeom prst="rect">
                <a:avLst/>
              </a:prstGeom>
              <a:solidFill>
                <a:srgbClr val="0000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37" name="Rectangle 80">
                <a:extLst>
                  <a:ext uri="{FF2B5EF4-FFF2-40B4-BE49-F238E27FC236}">
                    <a16:creationId xmlns:a16="http://schemas.microsoft.com/office/drawing/2014/main" id="{7C3EE004-AED8-441A-84DE-1E14EEE74D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365"/>
                <a:ext cx="3696" cy="16"/>
              </a:xfrm>
              <a:prstGeom prst="rect">
                <a:avLst/>
              </a:prstGeom>
              <a:solidFill>
                <a:srgbClr val="000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38" name="Rectangle 81">
                <a:extLst>
                  <a:ext uri="{FF2B5EF4-FFF2-40B4-BE49-F238E27FC236}">
                    <a16:creationId xmlns:a16="http://schemas.microsoft.com/office/drawing/2014/main" id="{E69E771B-A18C-4BC3-991B-BB2A78CA5B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381"/>
                <a:ext cx="3696" cy="16"/>
              </a:xfrm>
              <a:prstGeom prst="rect">
                <a:avLst/>
              </a:prstGeom>
              <a:solidFill>
                <a:srgbClr val="000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39" name="Rectangle 82">
                <a:extLst>
                  <a:ext uri="{FF2B5EF4-FFF2-40B4-BE49-F238E27FC236}">
                    <a16:creationId xmlns:a16="http://schemas.microsoft.com/office/drawing/2014/main" id="{33BD3FC0-D24A-439D-8760-DD224F4544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397"/>
                <a:ext cx="3696" cy="16"/>
              </a:xfrm>
              <a:prstGeom prst="rect">
                <a:avLst/>
              </a:prstGeom>
              <a:solidFill>
                <a:srgbClr val="000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40" name="Rectangle 83">
                <a:extLst>
                  <a:ext uri="{FF2B5EF4-FFF2-40B4-BE49-F238E27FC236}">
                    <a16:creationId xmlns:a16="http://schemas.microsoft.com/office/drawing/2014/main" id="{9881697D-0A0E-4C35-9C51-7EEB3DEEF7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413"/>
                <a:ext cx="3696" cy="16"/>
              </a:xfrm>
              <a:prstGeom prst="rect">
                <a:avLst/>
              </a:prstGeom>
              <a:solidFill>
                <a:srgbClr val="0000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41" name="Rectangle 84">
                <a:extLst>
                  <a:ext uri="{FF2B5EF4-FFF2-40B4-BE49-F238E27FC236}">
                    <a16:creationId xmlns:a16="http://schemas.microsoft.com/office/drawing/2014/main" id="{8CCF2DB7-DE8A-44C6-8BCA-1BD1594452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429"/>
                <a:ext cx="3696" cy="16"/>
              </a:xfrm>
              <a:prstGeom prst="rect">
                <a:avLst/>
              </a:prstGeom>
              <a:solidFill>
                <a:srgbClr val="000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42" name="Rectangle 85">
                <a:extLst>
                  <a:ext uri="{FF2B5EF4-FFF2-40B4-BE49-F238E27FC236}">
                    <a16:creationId xmlns:a16="http://schemas.microsoft.com/office/drawing/2014/main" id="{52B08031-10F6-499A-8586-C30EDC44D0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445"/>
                <a:ext cx="3696" cy="16"/>
              </a:xfrm>
              <a:prstGeom prst="rect">
                <a:avLst/>
              </a:prstGeom>
              <a:solidFill>
                <a:srgbClr val="000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43" name="Rectangle 86">
                <a:extLst>
                  <a:ext uri="{FF2B5EF4-FFF2-40B4-BE49-F238E27FC236}">
                    <a16:creationId xmlns:a16="http://schemas.microsoft.com/office/drawing/2014/main" id="{4A3EEEAC-17A8-48F9-8234-15BC43560B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461"/>
                <a:ext cx="3696" cy="16"/>
              </a:xfrm>
              <a:prstGeom prst="rect">
                <a:avLst/>
              </a:prstGeom>
              <a:solidFill>
                <a:srgbClr val="000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44" name="Rectangle 87">
                <a:extLst>
                  <a:ext uri="{FF2B5EF4-FFF2-40B4-BE49-F238E27FC236}">
                    <a16:creationId xmlns:a16="http://schemas.microsoft.com/office/drawing/2014/main" id="{241875A8-A787-4799-95D2-688DF9FD42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477"/>
                <a:ext cx="3696" cy="16"/>
              </a:xfrm>
              <a:prstGeom prst="rect">
                <a:avLst/>
              </a:prstGeom>
              <a:solidFill>
                <a:srgbClr val="0000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45" name="Rectangle 88">
                <a:extLst>
                  <a:ext uri="{FF2B5EF4-FFF2-40B4-BE49-F238E27FC236}">
                    <a16:creationId xmlns:a16="http://schemas.microsoft.com/office/drawing/2014/main" id="{0B66BB46-04B9-4CE6-B21A-A93EFB92E4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493"/>
                <a:ext cx="3696" cy="16"/>
              </a:xfrm>
              <a:prstGeom prst="rect">
                <a:avLst/>
              </a:prstGeom>
              <a:solidFill>
                <a:srgbClr val="0000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46" name="Rectangle 89">
                <a:extLst>
                  <a:ext uri="{FF2B5EF4-FFF2-40B4-BE49-F238E27FC236}">
                    <a16:creationId xmlns:a16="http://schemas.microsoft.com/office/drawing/2014/main" id="{99D364B2-1A3F-4DF1-848F-326965BC55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509"/>
                <a:ext cx="3696" cy="16"/>
              </a:xfrm>
              <a:prstGeom prst="rect">
                <a:avLst/>
              </a:prstGeom>
              <a:solidFill>
                <a:srgbClr val="0000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47" name="Rectangle 90">
                <a:extLst>
                  <a:ext uri="{FF2B5EF4-FFF2-40B4-BE49-F238E27FC236}">
                    <a16:creationId xmlns:a16="http://schemas.microsoft.com/office/drawing/2014/main" id="{E8CB7050-CB84-4043-8394-F1EBC3C33B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525"/>
                <a:ext cx="3696" cy="16"/>
              </a:xfrm>
              <a:prstGeom prst="rect">
                <a:avLst/>
              </a:pr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48" name="Rectangle 91">
                <a:extLst>
                  <a:ext uri="{FF2B5EF4-FFF2-40B4-BE49-F238E27FC236}">
                    <a16:creationId xmlns:a16="http://schemas.microsoft.com/office/drawing/2014/main" id="{2C5319F4-D3EC-4CD0-A9A5-D08B33778D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541"/>
                <a:ext cx="3696" cy="16"/>
              </a:xfrm>
              <a:prstGeom prst="rect">
                <a:avLst/>
              </a:prstGeom>
              <a:solidFill>
                <a:srgbClr val="0000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49" name="Rectangle 92">
                <a:extLst>
                  <a:ext uri="{FF2B5EF4-FFF2-40B4-BE49-F238E27FC236}">
                    <a16:creationId xmlns:a16="http://schemas.microsoft.com/office/drawing/2014/main" id="{011F71FA-CD18-413F-8832-82EEB8CFF9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557"/>
                <a:ext cx="3696" cy="16"/>
              </a:xfrm>
              <a:prstGeom prst="rect">
                <a:avLst/>
              </a:prstGeom>
              <a:solidFill>
                <a:srgbClr val="0000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50" name="Rectangle 93">
                <a:extLst>
                  <a:ext uri="{FF2B5EF4-FFF2-40B4-BE49-F238E27FC236}">
                    <a16:creationId xmlns:a16="http://schemas.microsoft.com/office/drawing/2014/main" id="{80B4583A-FFB6-4493-B806-EDDB591962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573"/>
                <a:ext cx="3696" cy="16"/>
              </a:xfrm>
              <a:prstGeom prst="rect">
                <a:avLst/>
              </a:prstGeom>
              <a:solidFill>
                <a:srgbClr val="00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51" name="Rectangle 94">
                <a:extLst>
                  <a:ext uri="{FF2B5EF4-FFF2-40B4-BE49-F238E27FC236}">
                    <a16:creationId xmlns:a16="http://schemas.microsoft.com/office/drawing/2014/main" id="{21590E19-EAC2-47C2-8613-C1D355C59F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589"/>
                <a:ext cx="3696" cy="16"/>
              </a:xfrm>
              <a:prstGeom prst="rect">
                <a:avLst/>
              </a:prstGeom>
              <a:solidFill>
                <a:srgbClr val="0000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52" name="Rectangle 95">
                <a:extLst>
                  <a:ext uri="{FF2B5EF4-FFF2-40B4-BE49-F238E27FC236}">
                    <a16:creationId xmlns:a16="http://schemas.microsoft.com/office/drawing/2014/main" id="{64B64D3E-D295-472A-9B0D-A42B2562EB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605"/>
                <a:ext cx="3696" cy="16"/>
              </a:xfrm>
              <a:prstGeom prst="rect">
                <a:avLst/>
              </a:prstGeom>
              <a:solidFill>
                <a:srgbClr val="0000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53" name="Rectangle 96">
                <a:extLst>
                  <a:ext uri="{FF2B5EF4-FFF2-40B4-BE49-F238E27FC236}">
                    <a16:creationId xmlns:a16="http://schemas.microsoft.com/office/drawing/2014/main" id="{9CE5D758-E72C-44A4-8304-7A443B1D3C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621"/>
                <a:ext cx="3696" cy="16"/>
              </a:xfrm>
              <a:prstGeom prst="rect">
                <a:avLst/>
              </a:prstGeom>
              <a:solidFill>
                <a:srgbClr val="0000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54" name="Rectangle 97">
                <a:extLst>
                  <a:ext uri="{FF2B5EF4-FFF2-40B4-BE49-F238E27FC236}">
                    <a16:creationId xmlns:a16="http://schemas.microsoft.com/office/drawing/2014/main" id="{D4000802-A8D3-4454-81D0-D2EA84FEBF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637"/>
                <a:ext cx="3696" cy="16"/>
              </a:xfrm>
              <a:prstGeom prst="rect">
                <a:avLst/>
              </a:prstGeom>
              <a:solidFill>
                <a:srgbClr val="000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55" name="Rectangle 98">
                <a:extLst>
                  <a:ext uri="{FF2B5EF4-FFF2-40B4-BE49-F238E27FC236}">
                    <a16:creationId xmlns:a16="http://schemas.microsoft.com/office/drawing/2014/main" id="{BBD7E93E-D295-45FE-9081-89250B175F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653"/>
                <a:ext cx="3696" cy="16"/>
              </a:xfrm>
              <a:prstGeom prst="rect">
                <a:avLst/>
              </a:prstGeom>
              <a:solidFill>
                <a:srgbClr val="0000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56" name="Rectangle 99">
                <a:extLst>
                  <a:ext uri="{FF2B5EF4-FFF2-40B4-BE49-F238E27FC236}">
                    <a16:creationId xmlns:a16="http://schemas.microsoft.com/office/drawing/2014/main" id="{A243BF58-0A98-4A4C-844B-10C030E08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669"/>
                <a:ext cx="3696" cy="16"/>
              </a:xfrm>
              <a:prstGeom prst="rect">
                <a:avLst/>
              </a:prstGeom>
              <a:solidFill>
                <a:srgbClr val="0000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57" name="Rectangle 100">
                <a:extLst>
                  <a:ext uri="{FF2B5EF4-FFF2-40B4-BE49-F238E27FC236}">
                    <a16:creationId xmlns:a16="http://schemas.microsoft.com/office/drawing/2014/main" id="{2D75A63F-F055-44BF-8545-0A5E43B983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685"/>
                <a:ext cx="3696" cy="16"/>
              </a:xfrm>
              <a:prstGeom prst="rect">
                <a:avLst/>
              </a:prstGeom>
              <a:solidFill>
                <a:srgbClr val="0000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58" name="Rectangle 101">
                <a:extLst>
                  <a:ext uri="{FF2B5EF4-FFF2-40B4-BE49-F238E27FC236}">
                    <a16:creationId xmlns:a16="http://schemas.microsoft.com/office/drawing/2014/main" id="{2DA14A60-A63C-42AD-B92B-60292C2D36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701"/>
                <a:ext cx="3696" cy="17"/>
              </a:xfrm>
              <a:prstGeom prst="rect">
                <a:avLst/>
              </a:prstGeom>
              <a:solidFill>
                <a:srgbClr val="0000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59" name="Rectangle 102">
                <a:extLst>
                  <a:ext uri="{FF2B5EF4-FFF2-40B4-BE49-F238E27FC236}">
                    <a16:creationId xmlns:a16="http://schemas.microsoft.com/office/drawing/2014/main" id="{8ACDAAED-AE55-42AF-8745-9E0A843A8D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718"/>
                <a:ext cx="3696" cy="15"/>
              </a:xfrm>
              <a:prstGeom prst="rect">
                <a:avLst/>
              </a:prstGeom>
              <a:solidFill>
                <a:srgbClr val="0000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60" name="Rectangle 103">
                <a:extLst>
                  <a:ext uri="{FF2B5EF4-FFF2-40B4-BE49-F238E27FC236}">
                    <a16:creationId xmlns:a16="http://schemas.microsoft.com/office/drawing/2014/main" id="{FD30BB84-1DCA-478C-8B1B-95295F70BA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733"/>
                <a:ext cx="3696" cy="17"/>
              </a:xfrm>
              <a:prstGeom prst="rect">
                <a:avLst/>
              </a:prstGeom>
              <a:solidFill>
                <a:srgbClr val="0000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61" name="Rectangle 104">
                <a:extLst>
                  <a:ext uri="{FF2B5EF4-FFF2-40B4-BE49-F238E27FC236}">
                    <a16:creationId xmlns:a16="http://schemas.microsoft.com/office/drawing/2014/main" id="{D25D0F9E-6171-4363-B314-48EAB607EA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750"/>
                <a:ext cx="3696" cy="16"/>
              </a:xfrm>
              <a:prstGeom prst="rect">
                <a:avLst/>
              </a:prstGeom>
              <a:solidFill>
                <a:srgbClr val="0000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62" name="Rectangle 105">
                <a:extLst>
                  <a:ext uri="{FF2B5EF4-FFF2-40B4-BE49-F238E27FC236}">
                    <a16:creationId xmlns:a16="http://schemas.microsoft.com/office/drawing/2014/main" id="{F1AB56E7-2E27-4A5E-BF9B-2495690331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766"/>
                <a:ext cx="369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63" name="Rectangle 106">
                <a:extLst>
                  <a:ext uri="{FF2B5EF4-FFF2-40B4-BE49-F238E27FC236}">
                    <a16:creationId xmlns:a16="http://schemas.microsoft.com/office/drawing/2014/main" id="{52BC510A-3ACB-4737-AC5B-AF858D2BA6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292"/>
                <a:ext cx="3696" cy="48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64" name="Rectangle 107">
                <a:extLst>
                  <a:ext uri="{FF2B5EF4-FFF2-40B4-BE49-F238E27FC236}">
                    <a16:creationId xmlns:a16="http://schemas.microsoft.com/office/drawing/2014/main" id="{D2889ED5-268C-44DC-827C-E5A54C7216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285"/>
                <a:ext cx="3696" cy="15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65" name="Rectangle 108">
                <a:extLst>
                  <a:ext uri="{FF2B5EF4-FFF2-40B4-BE49-F238E27FC236}">
                    <a16:creationId xmlns:a16="http://schemas.microsoft.com/office/drawing/2014/main" id="{B443027E-78F6-4474-A58E-35EBB1383A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300"/>
                <a:ext cx="3696" cy="17"/>
              </a:xfrm>
              <a:prstGeom prst="rect">
                <a:avLst/>
              </a:prstGeom>
              <a:solidFill>
                <a:srgbClr val="0000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66" name="Rectangle 109">
                <a:extLst>
                  <a:ext uri="{FF2B5EF4-FFF2-40B4-BE49-F238E27FC236}">
                    <a16:creationId xmlns:a16="http://schemas.microsoft.com/office/drawing/2014/main" id="{C580E5F4-4E3D-4378-9B78-9DF7468D20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317"/>
                <a:ext cx="3696" cy="16"/>
              </a:xfrm>
              <a:prstGeom prst="rect">
                <a:avLst/>
              </a:prstGeom>
              <a:solidFill>
                <a:srgbClr val="0000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67" name="Rectangle 110">
                <a:extLst>
                  <a:ext uri="{FF2B5EF4-FFF2-40B4-BE49-F238E27FC236}">
                    <a16:creationId xmlns:a16="http://schemas.microsoft.com/office/drawing/2014/main" id="{289A6044-A1D5-4710-9AEF-8EDD0AE974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333"/>
                <a:ext cx="3696" cy="16"/>
              </a:xfrm>
              <a:prstGeom prst="rect">
                <a:avLst/>
              </a:prstGeom>
              <a:solidFill>
                <a:srgbClr val="0000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68" name="Rectangle 111">
                <a:extLst>
                  <a:ext uri="{FF2B5EF4-FFF2-40B4-BE49-F238E27FC236}">
                    <a16:creationId xmlns:a16="http://schemas.microsoft.com/office/drawing/2014/main" id="{C9094B7F-DABC-4DE5-B8BF-213F28BAF5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349"/>
                <a:ext cx="3696" cy="16"/>
              </a:xfrm>
              <a:prstGeom prst="rect">
                <a:avLst/>
              </a:prstGeom>
              <a:solidFill>
                <a:srgbClr val="0000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69" name="Rectangle 112">
                <a:extLst>
                  <a:ext uri="{FF2B5EF4-FFF2-40B4-BE49-F238E27FC236}">
                    <a16:creationId xmlns:a16="http://schemas.microsoft.com/office/drawing/2014/main" id="{E9BA10A6-3775-4DFF-A258-64849062BB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365"/>
                <a:ext cx="3696" cy="16"/>
              </a:xfrm>
              <a:prstGeom prst="rect">
                <a:avLst/>
              </a:prstGeom>
              <a:solidFill>
                <a:srgbClr val="000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70" name="Rectangle 113">
                <a:extLst>
                  <a:ext uri="{FF2B5EF4-FFF2-40B4-BE49-F238E27FC236}">
                    <a16:creationId xmlns:a16="http://schemas.microsoft.com/office/drawing/2014/main" id="{9B98748E-81ED-4A5E-8F46-814D11BC4F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381"/>
                <a:ext cx="3696" cy="16"/>
              </a:xfrm>
              <a:prstGeom prst="rect">
                <a:avLst/>
              </a:prstGeom>
              <a:solidFill>
                <a:srgbClr val="000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71" name="Rectangle 114">
                <a:extLst>
                  <a:ext uri="{FF2B5EF4-FFF2-40B4-BE49-F238E27FC236}">
                    <a16:creationId xmlns:a16="http://schemas.microsoft.com/office/drawing/2014/main" id="{D54B6518-10DF-4476-88D1-364A88C8B2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397"/>
                <a:ext cx="3696" cy="16"/>
              </a:xfrm>
              <a:prstGeom prst="rect">
                <a:avLst/>
              </a:prstGeom>
              <a:solidFill>
                <a:srgbClr val="000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72" name="Rectangle 115">
                <a:extLst>
                  <a:ext uri="{FF2B5EF4-FFF2-40B4-BE49-F238E27FC236}">
                    <a16:creationId xmlns:a16="http://schemas.microsoft.com/office/drawing/2014/main" id="{A6D59028-6E55-4794-9413-BE1057C3F3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413"/>
                <a:ext cx="3696" cy="16"/>
              </a:xfrm>
              <a:prstGeom prst="rect">
                <a:avLst/>
              </a:prstGeom>
              <a:solidFill>
                <a:srgbClr val="0000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73" name="Rectangle 116">
                <a:extLst>
                  <a:ext uri="{FF2B5EF4-FFF2-40B4-BE49-F238E27FC236}">
                    <a16:creationId xmlns:a16="http://schemas.microsoft.com/office/drawing/2014/main" id="{3CACD9C9-113D-4861-BD85-FFC9E806A4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429"/>
                <a:ext cx="3696" cy="16"/>
              </a:xfrm>
              <a:prstGeom prst="rect">
                <a:avLst/>
              </a:prstGeom>
              <a:solidFill>
                <a:srgbClr val="000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74" name="Rectangle 117">
                <a:extLst>
                  <a:ext uri="{FF2B5EF4-FFF2-40B4-BE49-F238E27FC236}">
                    <a16:creationId xmlns:a16="http://schemas.microsoft.com/office/drawing/2014/main" id="{6F390296-A81E-4CD7-89EC-95DE864569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445"/>
                <a:ext cx="3696" cy="16"/>
              </a:xfrm>
              <a:prstGeom prst="rect">
                <a:avLst/>
              </a:prstGeom>
              <a:solidFill>
                <a:srgbClr val="000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75" name="Rectangle 118">
                <a:extLst>
                  <a:ext uri="{FF2B5EF4-FFF2-40B4-BE49-F238E27FC236}">
                    <a16:creationId xmlns:a16="http://schemas.microsoft.com/office/drawing/2014/main" id="{093023A7-2B65-440B-B51D-76F2F939E9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461"/>
                <a:ext cx="3696" cy="16"/>
              </a:xfrm>
              <a:prstGeom prst="rect">
                <a:avLst/>
              </a:prstGeom>
              <a:solidFill>
                <a:srgbClr val="000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76" name="Rectangle 119">
                <a:extLst>
                  <a:ext uri="{FF2B5EF4-FFF2-40B4-BE49-F238E27FC236}">
                    <a16:creationId xmlns:a16="http://schemas.microsoft.com/office/drawing/2014/main" id="{7E818E51-2FF0-4615-90C2-AFE77D543D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477"/>
                <a:ext cx="3696" cy="16"/>
              </a:xfrm>
              <a:prstGeom prst="rect">
                <a:avLst/>
              </a:prstGeom>
              <a:solidFill>
                <a:srgbClr val="0000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77" name="Rectangle 120">
                <a:extLst>
                  <a:ext uri="{FF2B5EF4-FFF2-40B4-BE49-F238E27FC236}">
                    <a16:creationId xmlns:a16="http://schemas.microsoft.com/office/drawing/2014/main" id="{15EED8C6-184E-43C1-812C-0F9B848E2B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493"/>
                <a:ext cx="3696" cy="16"/>
              </a:xfrm>
              <a:prstGeom prst="rect">
                <a:avLst/>
              </a:prstGeom>
              <a:solidFill>
                <a:srgbClr val="0000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78" name="Rectangle 121">
                <a:extLst>
                  <a:ext uri="{FF2B5EF4-FFF2-40B4-BE49-F238E27FC236}">
                    <a16:creationId xmlns:a16="http://schemas.microsoft.com/office/drawing/2014/main" id="{B5605454-E8A9-4AC8-8332-A7D93F51F7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509"/>
                <a:ext cx="3696" cy="16"/>
              </a:xfrm>
              <a:prstGeom prst="rect">
                <a:avLst/>
              </a:prstGeom>
              <a:solidFill>
                <a:srgbClr val="0000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79" name="Rectangle 122">
                <a:extLst>
                  <a:ext uri="{FF2B5EF4-FFF2-40B4-BE49-F238E27FC236}">
                    <a16:creationId xmlns:a16="http://schemas.microsoft.com/office/drawing/2014/main" id="{3FD91F30-66FA-4913-9F98-4AE33BC422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525"/>
                <a:ext cx="3696" cy="16"/>
              </a:xfrm>
              <a:prstGeom prst="rect">
                <a:avLst/>
              </a:pr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80" name="Rectangle 123">
                <a:extLst>
                  <a:ext uri="{FF2B5EF4-FFF2-40B4-BE49-F238E27FC236}">
                    <a16:creationId xmlns:a16="http://schemas.microsoft.com/office/drawing/2014/main" id="{96FF24B5-45E8-41F8-9CCD-C98D84D0D6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541"/>
                <a:ext cx="3696" cy="16"/>
              </a:xfrm>
              <a:prstGeom prst="rect">
                <a:avLst/>
              </a:prstGeom>
              <a:solidFill>
                <a:srgbClr val="0000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81" name="Rectangle 124">
                <a:extLst>
                  <a:ext uri="{FF2B5EF4-FFF2-40B4-BE49-F238E27FC236}">
                    <a16:creationId xmlns:a16="http://schemas.microsoft.com/office/drawing/2014/main" id="{3E2FBB78-9551-4F96-B8D9-B04818123D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557"/>
                <a:ext cx="3696" cy="16"/>
              </a:xfrm>
              <a:prstGeom prst="rect">
                <a:avLst/>
              </a:prstGeom>
              <a:solidFill>
                <a:srgbClr val="0000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82" name="Rectangle 125">
                <a:extLst>
                  <a:ext uri="{FF2B5EF4-FFF2-40B4-BE49-F238E27FC236}">
                    <a16:creationId xmlns:a16="http://schemas.microsoft.com/office/drawing/2014/main" id="{2ED5F66B-46E4-47A1-96D3-8A46F310AF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573"/>
                <a:ext cx="3696" cy="16"/>
              </a:xfrm>
              <a:prstGeom prst="rect">
                <a:avLst/>
              </a:prstGeom>
              <a:solidFill>
                <a:srgbClr val="00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83" name="Rectangle 126">
                <a:extLst>
                  <a:ext uri="{FF2B5EF4-FFF2-40B4-BE49-F238E27FC236}">
                    <a16:creationId xmlns:a16="http://schemas.microsoft.com/office/drawing/2014/main" id="{114C0758-6260-4664-9B2B-20FF98C815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589"/>
                <a:ext cx="3696" cy="16"/>
              </a:xfrm>
              <a:prstGeom prst="rect">
                <a:avLst/>
              </a:prstGeom>
              <a:solidFill>
                <a:srgbClr val="0000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84" name="Rectangle 127">
                <a:extLst>
                  <a:ext uri="{FF2B5EF4-FFF2-40B4-BE49-F238E27FC236}">
                    <a16:creationId xmlns:a16="http://schemas.microsoft.com/office/drawing/2014/main" id="{3899B899-023B-4B98-BAF8-B58DF425CF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605"/>
                <a:ext cx="3696" cy="16"/>
              </a:xfrm>
              <a:prstGeom prst="rect">
                <a:avLst/>
              </a:prstGeom>
              <a:solidFill>
                <a:srgbClr val="0000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85" name="Rectangle 128">
                <a:extLst>
                  <a:ext uri="{FF2B5EF4-FFF2-40B4-BE49-F238E27FC236}">
                    <a16:creationId xmlns:a16="http://schemas.microsoft.com/office/drawing/2014/main" id="{5E3E0D6B-9E48-44B4-ADB1-57D2C6C918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621"/>
                <a:ext cx="3696" cy="16"/>
              </a:xfrm>
              <a:prstGeom prst="rect">
                <a:avLst/>
              </a:prstGeom>
              <a:solidFill>
                <a:srgbClr val="0000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86" name="Rectangle 129">
                <a:extLst>
                  <a:ext uri="{FF2B5EF4-FFF2-40B4-BE49-F238E27FC236}">
                    <a16:creationId xmlns:a16="http://schemas.microsoft.com/office/drawing/2014/main" id="{311BB128-9908-4F55-B193-2BEFB099B5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637"/>
                <a:ext cx="3696" cy="16"/>
              </a:xfrm>
              <a:prstGeom prst="rect">
                <a:avLst/>
              </a:prstGeom>
              <a:solidFill>
                <a:srgbClr val="000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87" name="Rectangle 130">
                <a:extLst>
                  <a:ext uri="{FF2B5EF4-FFF2-40B4-BE49-F238E27FC236}">
                    <a16:creationId xmlns:a16="http://schemas.microsoft.com/office/drawing/2014/main" id="{99002C2B-1E0E-4B9C-8785-C818E6E3A7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653"/>
                <a:ext cx="3696" cy="16"/>
              </a:xfrm>
              <a:prstGeom prst="rect">
                <a:avLst/>
              </a:prstGeom>
              <a:solidFill>
                <a:srgbClr val="0000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88" name="Rectangle 131">
                <a:extLst>
                  <a:ext uri="{FF2B5EF4-FFF2-40B4-BE49-F238E27FC236}">
                    <a16:creationId xmlns:a16="http://schemas.microsoft.com/office/drawing/2014/main" id="{1822556B-A98C-45E8-B0FD-AADB7EEC0C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669"/>
                <a:ext cx="3696" cy="16"/>
              </a:xfrm>
              <a:prstGeom prst="rect">
                <a:avLst/>
              </a:prstGeom>
              <a:solidFill>
                <a:srgbClr val="0000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89" name="Rectangle 132">
                <a:extLst>
                  <a:ext uri="{FF2B5EF4-FFF2-40B4-BE49-F238E27FC236}">
                    <a16:creationId xmlns:a16="http://schemas.microsoft.com/office/drawing/2014/main" id="{99BBD618-662C-487F-A2F4-E608105F13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685"/>
                <a:ext cx="3696" cy="16"/>
              </a:xfrm>
              <a:prstGeom prst="rect">
                <a:avLst/>
              </a:prstGeom>
              <a:solidFill>
                <a:srgbClr val="0000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90" name="Rectangle 133">
                <a:extLst>
                  <a:ext uri="{FF2B5EF4-FFF2-40B4-BE49-F238E27FC236}">
                    <a16:creationId xmlns:a16="http://schemas.microsoft.com/office/drawing/2014/main" id="{9E9E0F11-E5FD-4675-9E68-5297EEC85D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701"/>
                <a:ext cx="3696" cy="17"/>
              </a:xfrm>
              <a:prstGeom prst="rect">
                <a:avLst/>
              </a:prstGeom>
              <a:solidFill>
                <a:srgbClr val="0000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91" name="Rectangle 134">
                <a:extLst>
                  <a:ext uri="{FF2B5EF4-FFF2-40B4-BE49-F238E27FC236}">
                    <a16:creationId xmlns:a16="http://schemas.microsoft.com/office/drawing/2014/main" id="{35030B06-E8CB-4B30-A3B1-DD55A00FD6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718"/>
                <a:ext cx="3696" cy="15"/>
              </a:xfrm>
              <a:prstGeom prst="rect">
                <a:avLst/>
              </a:prstGeom>
              <a:solidFill>
                <a:srgbClr val="0000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92" name="Rectangle 135">
                <a:extLst>
                  <a:ext uri="{FF2B5EF4-FFF2-40B4-BE49-F238E27FC236}">
                    <a16:creationId xmlns:a16="http://schemas.microsoft.com/office/drawing/2014/main" id="{86B464B2-9F81-47A4-95FA-28389B66EE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733"/>
                <a:ext cx="3696" cy="17"/>
              </a:xfrm>
              <a:prstGeom prst="rect">
                <a:avLst/>
              </a:prstGeom>
              <a:solidFill>
                <a:srgbClr val="0000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93" name="Rectangle 136">
                <a:extLst>
                  <a:ext uri="{FF2B5EF4-FFF2-40B4-BE49-F238E27FC236}">
                    <a16:creationId xmlns:a16="http://schemas.microsoft.com/office/drawing/2014/main" id="{006FCA05-BE4E-4D54-B855-31188FB32E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750"/>
                <a:ext cx="3696" cy="16"/>
              </a:xfrm>
              <a:prstGeom prst="rect">
                <a:avLst/>
              </a:prstGeom>
              <a:solidFill>
                <a:srgbClr val="0000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94" name="Rectangle 137">
                <a:extLst>
                  <a:ext uri="{FF2B5EF4-FFF2-40B4-BE49-F238E27FC236}">
                    <a16:creationId xmlns:a16="http://schemas.microsoft.com/office/drawing/2014/main" id="{A1E2D61C-B0BD-4B0C-B27C-775843453C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766"/>
                <a:ext cx="369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95" name="Rectangle 138">
                <a:extLst>
                  <a:ext uri="{FF2B5EF4-FFF2-40B4-BE49-F238E27FC236}">
                    <a16:creationId xmlns:a16="http://schemas.microsoft.com/office/drawing/2014/main" id="{3AA52FDB-5FBD-40BA-B8BD-031E4C6066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764"/>
                <a:ext cx="1616" cy="20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96" name="Rectangle 139">
                <a:extLst>
                  <a:ext uri="{FF2B5EF4-FFF2-40B4-BE49-F238E27FC236}">
                    <a16:creationId xmlns:a16="http://schemas.microsoft.com/office/drawing/2014/main" id="{A96FFA66-5BE2-4E6B-AE66-616CF899A7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784"/>
                <a:ext cx="1616" cy="20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97" name="Rectangle 140">
                <a:extLst>
                  <a:ext uri="{FF2B5EF4-FFF2-40B4-BE49-F238E27FC236}">
                    <a16:creationId xmlns:a16="http://schemas.microsoft.com/office/drawing/2014/main" id="{F7B4787A-9834-4AAA-A67F-DA09A4EE8A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804"/>
                <a:ext cx="1616" cy="19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98" name="Rectangle 141">
                <a:extLst>
                  <a:ext uri="{FF2B5EF4-FFF2-40B4-BE49-F238E27FC236}">
                    <a16:creationId xmlns:a16="http://schemas.microsoft.com/office/drawing/2014/main" id="{16DF8543-B447-44D8-B14B-A10606EADC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823"/>
                <a:ext cx="1616" cy="21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599" name="Rectangle 142">
                <a:extLst>
                  <a:ext uri="{FF2B5EF4-FFF2-40B4-BE49-F238E27FC236}">
                    <a16:creationId xmlns:a16="http://schemas.microsoft.com/office/drawing/2014/main" id="{CEAB90A2-098B-4CCB-950F-8664FCE137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844"/>
                <a:ext cx="1616" cy="20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00" name="Rectangle 143">
                <a:extLst>
                  <a:ext uri="{FF2B5EF4-FFF2-40B4-BE49-F238E27FC236}">
                    <a16:creationId xmlns:a16="http://schemas.microsoft.com/office/drawing/2014/main" id="{E2570B70-DD38-47FD-BFC1-C91983E1B2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864"/>
                <a:ext cx="1616" cy="19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01" name="Rectangle 144">
                <a:extLst>
                  <a:ext uri="{FF2B5EF4-FFF2-40B4-BE49-F238E27FC236}">
                    <a16:creationId xmlns:a16="http://schemas.microsoft.com/office/drawing/2014/main" id="{28503EE2-394D-4A48-8A6B-6C5B0C4AA4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883"/>
                <a:ext cx="1616" cy="20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02" name="Rectangle 145">
                <a:extLst>
                  <a:ext uri="{FF2B5EF4-FFF2-40B4-BE49-F238E27FC236}">
                    <a16:creationId xmlns:a16="http://schemas.microsoft.com/office/drawing/2014/main" id="{EF815DB8-1586-4B80-B4AC-61EEB34FD3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903"/>
                <a:ext cx="1616" cy="20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03" name="Rectangle 146">
                <a:extLst>
                  <a:ext uri="{FF2B5EF4-FFF2-40B4-BE49-F238E27FC236}">
                    <a16:creationId xmlns:a16="http://schemas.microsoft.com/office/drawing/2014/main" id="{99E7A0CF-1FAF-40FB-B938-1410E2CC78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923"/>
                <a:ext cx="1616" cy="20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04" name="Rectangle 147">
                <a:extLst>
                  <a:ext uri="{FF2B5EF4-FFF2-40B4-BE49-F238E27FC236}">
                    <a16:creationId xmlns:a16="http://schemas.microsoft.com/office/drawing/2014/main" id="{B958747F-707E-4B16-B0AC-69ACE04480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943"/>
                <a:ext cx="1616" cy="20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05" name="Rectangle 148">
                <a:extLst>
                  <a:ext uri="{FF2B5EF4-FFF2-40B4-BE49-F238E27FC236}">
                    <a16:creationId xmlns:a16="http://schemas.microsoft.com/office/drawing/2014/main" id="{F1AB7ED4-CC19-481D-99AE-E0071CFFC8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963"/>
                <a:ext cx="1616" cy="20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06" name="Rectangle 149">
                <a:extLst>
                  <a:ext uri="{FF2B5EF4-FFF2-40B4-BE49-F238E27FC236}">
                    <a16:creationId xmlns:a16="http://schemas.microsoft.com/office/drawing/2014/main" id="{4C6157ED-01E0-45C9-B6E9-67E5058EB4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983"/>
                <a:ext cx="1616" cy="20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07" name="Rectangle 150">
                <a:extLst>
                  <a:ext uri="{FF2B5EF4-FFF2-40B4-BE49-F238E27FC236}">
                    <a16:creationId xmlns:a16="http://schemas.microsoft.com/office/drawing/2014/main" id="{5ADE6AD9-BCF3-427D-A4AD-EE93044CF0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003"/>
                <a:ext cx="1616" cy="19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08" name="Rectangle 151">
                <a:extLst>
                  <a:ext uri="{FF2B5EF4-FFF2-40B4-BE49-F238E27FC236}">
                    <a16:creationId xmlns:a16="http://schemas.microsoft.com/office/drawing/2014/main" id="{9142C761-F842-4ACF-A9B4-0CDD775618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022"/>
                <a:ext cx="1616" cy="20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09" name="Rectangle 152">
                <a:extLst>
                  <a:ext uri="{FF2B5EF4-FFF2-40B4-BE49-F238E27FC236}">
                    <a16:creationId xmlns:a16="http://schemas.microsoft.com/office/drawing/2014/main" id="{093DED02-4573-4259-9225-CF0E3009F8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042"/>
                <a:ext cx="1616" cy="20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10" name="Rectangle 153">
                <a:extLst>
                  <a:ext uri="{FF2B5EF4-FFF2-40B4-BE49-F238E27FC236}">
                    <a16:creationId xmlns:a16="http://schemas.microsoft.com/office/drawing/2014/main" id="{F24ADE2C-40A2-4AD1-AFAA-9EC4699063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062"/>
                <a:ext cx="1616" cy="20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11" name="Rectangle 154">
                <a:extLst>
                  <a:ext uri="{FF2B5EF4-FFF2-40B4-BE49-F238E27FC236}">
                    <a16:creationId xmlns:a16="http://schemas.microsoft.com/office/drawing/2014/main" id="{78531C51-0492-4809-AE8A-0A79653FC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082"/>
                <a:ext cx="1616" cy="19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12" name="Rectangle 155">
                <a:extLst>
                  <a:ext uri="{FF2B5EF4-FFF2-40B4-BE49-F238E27FC236}">
                    <a16:creationId xmlns:a16="http://schemas.microsoft.com/office/drawing/2014/main" id="{872E93F2-B835-41F0-B238-B2A80148B0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101"/>
                <a:ext cx="1616" cy="20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13" name="Rectangle 156">
                <a:extLst>
                  <a:ext uri="{FF2B5EF4-FFF2-40B4-BE49-F238E27FC236}">
                    <a16:creationId xmlns:a16="http://schemas.microsoft.com/office/drawing/2014/main" id="{8DBA98E1-83A7-40BC-8AD7-FCE8C89AD1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121"/>
                <a:ext cx="1616" cy="20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14" name="Rectangle 157">
                <a:extLst>
                  <a:ext uri="{FF2B5EF4-FFF2-40B4-BE49-F238E27FC236}">
                    <a16:creationId xmlns:a16="http://schemas.microsoft.com/office/drawing/2014/main" id="{934B4A2C-F787-4820-9FD3-208C56965B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141"/>
                <a:ext cx="1616" cy="20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15" name="Rectangle 158">
                <a:extLst>
                  <a:ext uri="{FF2B5EF4-FFF2-40B4-BE49-F238E27FC236}">
                    <a16:creationId xmlns:a16="http://schemas.microsoft.com/office/drawing/2014/main" id="{86CF0483-C780-4C41-844D-BFB249BA27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161"/>
                <a:ext cx="1616" cy="20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16" name="Rectangle 159">
                <a:extLst>
                  <a:ext uri="{FF2B5EF4-FFF2-40B4-BE49-F238E27FC236}">
                    <a16:creationId xmlns:a16="http://schemas.microsoft.com/office/drawing/2014/main" id="{73D0B522-71F5-4B21-9698-65F125E559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181"/>
                <a:ext cx="1616" cy="20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17" name="Rectangle 160">
                <a:extLst>
                  <a:ext uri="{FF2B5EF4-FFF2-40B4-BE49-F238E27FC236}">
                    <a16:creationId xmlns:a16="http://schemas.microsoft.com/office/drawing/2014/main" id="{90CD9E41-E2A1-4315-AAAC-22FBF2C4AD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201"/>
                <a:ext cx="1616" cy="20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18" name="Rectangle 161">
                <a:extLst>
                  <a:ext uri="{FF2B5EF4-FFF2-40B4-BE49-F238E27FC236}">
                    <a16:creationId xmlns:a16="http://schemas.microsoft.com/office/drawing/2014/main" id="{47ED92EE-DA7C-42B4-9432-86832B34E2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221"/>
                <a:ext cx="1616" cy="19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19" name="Rectangle 162">
                <a:extLst>
                  <a:ext uri="{FF2B5EF4-FFF2-40B4-BE49-F238E27FC236}">
                    <a16:creationId xmlns:a16="http://schemas.microsoft.com/office/drawing/2014/main" id="{97BCDC90-28B7-4420-A710-A5425CD2A9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240"/>
                <a:ext cx="1616" cy="20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20" name="Rectangle 163">
                <a:extLst>
                  <a:ext uri="{FF2B5EF4-FFF2-40B4-BE49-F238E27FC236}">
                    <a16:creationId xmlns:a16="http://schemas.microsoft.com/office/drawing/2014/main" id="{834214DE-3F5F-4AB6-846F-795A4FF45D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260"/>
                <a:ext cx="1616" cy="20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21" name="Rectangle 164">
                <a:extLst>
                  <a:ext uri="{FF2B5EF4-FFF2-40B4-BE49-F238E27FC236}">
                    <a16:creationId xmlns:a16="http://schemas.microsoft.com/office/drawing/2014/main" id="{8E116D62-6BAB-44F5-9BF7-270806F520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280"/>
                <a:ext cx="1616" cy="20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22" name="Rectangle 165">
                <a:extLst>
                  <a:ext uri="{FF2B5EF4-FFF2-40B4-BE49-F238E27FC236}">
                    <a16:creationId xmlns:a16="http://schemas.microsoft.com/office/drawing/2014/main" id="{E605BBE5-CC37-4A41-9834-E6F2F21781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300"/>
                <a:ext cx="1616" cy="20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23" name="Rectangle 166">
                <a:extLst>
                  <a:ext uri="{FF2B5EF4-FFF2-40B4-BE49-F238E27FC236}">
                    <a16:creationId xmlns:a16="http://schemas.microsoft.com/office/drawing/2014/main" id="{0A7F1D69-EFA1-48D1-982E-19EE3DC143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320"/>
                <a:ext cx="1616" cy="20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24" name="Rectangle 167">
                <a:extLst>
                  <a:ext uri="{FF2B5EF4-FFF2-40B4-BE49-F238E27FC236}">
                    <a16:creationId xmlns:a16="http://schemas.microsoft.com/office/drawing/2014/main" id="{576C747D-794B-458B-8497-4E50572DA6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340"/>
                <a:ext cx="1616" cy="20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25" name="Rectangle 168">
                <a:extLst>
                  <a:ext uri="{FF2B5EF4-FFF2-40B4-BE49-F238E27FC236}">
                    <a16:creationId xmlns:a16="http://schemas.microsoft.com/office/drawing/2014/main" id="{21516479-9BC9-428F-973E-911A95DF34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360"/>
                <a:ext cx="1616" cy="10"/>
              </a:xfrm>
              <a:prstGeom prst="rect">
                <a:avLst/>
              </a:prstGeom>
              <a:solidFill>
                <a:srgbClr val="000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26" name="Rectangle 169">
                <a:extLst>
                  <a:ext uri="{FF2B5EF4-FFF2-40B4-BE49-F238E27FC236}">
                    <a16:creationId xmlns:a16="http://schemas.microsoft.com/office/drawing/2014/main" id="{B441C282-9095-44CD-9F95-F5A369E4A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774"/>
                <a:ext cx="1616" cy="59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27" name="Rectangle 170">
                <a:extLst>
                  <a:ext uri="{FF2B5EF4-FFF2-40B4-BE49-F238E27FC236}">
                    <a16:creationId xmlns:a16="http://schemas.microsoft.com/office/drawing/2014/main" id="{95D41CA1-6110-42CD-9B41-B5D34D4F19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764"/>
                <a:ext cx="1616" cy="20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28" name="Rectangle 171">
                <a:extLst>
                  <a:ext uri="{FF2B5EF4-FFF2-40B4-BE49-F238E27FC236}">
                    <a16:creationId xmlns:a16="http://schemas.microsoft.com/office/drawing/2014/main" id="{61B009D5-0C44-4B6D-96A4-A5A856EB93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784"/>
                <a:ext cx="1616" cy="20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29" name="Rectangle 172">
                <a:extLst>
                  <a:ext uri="{FF2B5EF4-FFF2-40B4-BE49-F238E27FC236}">
                    <a16:creationId xmlns:a16="http://schemas.microsoft.com/office/drawing/2014/main" id="{7C8B7E3C-37EB-4C65-81CC-C7BBD92D80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804"/>
                <a:ext cx="1616" cy="19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30" name="Rectangle 173">
                <a:extLst>
                  <a:ext uri="{FF2B5EF4-FFF2-40B4-BE49-F238E27FC236}">
                    <a16:creationId xmlns:a16="http://schemas.microsoft.com/office/drawing/2014/main" id="{9E501FFD-EE5D-4A82-9AFF-87F2876A5C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823"/>
                <a:ext cx="1616" cy="21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31" name="Rectangle 174">
                <a:extLst>
                  <a:ext uri="{FF2B5EF4-FFF2-40B4-BE49-F238E27FC236}">
                    <a16:creationId xmlns:a16="http://schemas.microsoft.com/office/drawing/2014/main" id="{36657D6D-1A2B-42C7-B407-96577A6B48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844"/>
                <a:ext cx="1616" cy="20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32" name="Rectangle 175">
                <a:extLst>
                  <a:ext uri="{FF2B5EF4-FFF2-40B4-BE49-F238E27FC236}">
                    <a16:creationId xmlns:a16="http://schemas.microsoft.com/office/drawing/2014/main" id="{FF42F661-5ED6-462C-B6C3-C3D6FEBF84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864"/>
                <a:ext cx="1616" cy="19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33" name="Rectangle 176">
                <a:extLst>
                  <a:ext uri="{FF2B5EF4-FFF2-40B4-BE49-F238E27FC236}">
                    <a16:creationId xmlns:a16="http://schemas.microsoft.com/office/drawing/2014/main" id="{CD561ED3-0F08-44D3-940E-96CBA1881F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883"/>
                <a:ext cx="1616" cy="20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34" name="Rectangle 177">
                <a:extLst>
                  <a:ext uri="{FF2B5EF4-FFF2-40B4-BE49-F238E27FC236}">
                    <a16:creationId xmlns:a16="http://schemas.microsoft.com/office/drawing/2014/main" id="{0387526A-CACF-4F89-BCDB-A053A3532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903"/>
                <a:ext cx="1616" cy="20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35" name="Rectangle 178">
                <a:extLst>
                  <a:ext uri="{FF2B5EF4-FFF2-40B4-BE49-F238E27FC236}">
                    <a16:creationId xmlns:a16="http://schemas.microsoft.com/office/drawing/2014/main" id="{3D84E414-EAEB-456C-B778-77B68B978A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923"/>
                <a:ext cx="1616" cy="20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36" name="Rectangle 179">
                <a:extLst>
                  <a:ext uri="{FF2B5EF4-FFF2-40B4-BE49-F238E27FC236}">
                    <a16:creationId xmlns:a16="http://schemas.microsoft.com/office/drawing/2014/main" id="{F7070DD3-CD5E-41A8-9759-4E31964FAB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943"/>
                <a:ext cx="1616" cy="20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37" name="Rectangle 180">
                <a:extLst>
                  <a:ext uri="{FF2B5EF4-FFF2-40B4-BE49-F238E27FC236}">
                    <a16:creationId xmlns:a16="http://schemas.microsoft.com/office/drawing/2014/main" id="{CFAFCB02-418B-40F8-AE4B-FB40383FC1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963"/>
                <a:ext cx="1616" cy="20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38" name="Rectangle 181">
                <a:extLst>
                  <a:ext uri="{FF2B5EF4-FFF2-40B4-BE49-F238E27FC236}">
                    <a16:creationId xmlns:a16="http://schemas.microsoft.com/office/drawing/2014/main" id="{BF323DCE-3B80-456B-BCC5-0151EA1F79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1983"/>
                <a:ext cx="1616" cy="20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39" name="Rectangle 182">
                <a:extLst>
                  <a:ext uri="{FF2B5EF4-FFF2-40B4-BE49-F238E27FC236}">
                    <a16:creationId xmlns:a16="http://schemas.microsoft.com/office/drawing/2014/main" id="{C5A77BA0-6E13-447D-854D-6E19540D4A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003"/>
                <a:ext cx="1616" cy="19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40" name="Rectangle 183">
                <a:extLst>
                  <a:ext uri="{FF2B5EF4-FFF2-40B4-BE49-F238E27FC236}">
                    <a16:creationId xmlns:a16="http://schemas.microsoft.com/office/drawing/2014/main" id="{BD27A1F6-4D5E-4887-98BF-C3C6C8B7D2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022"/>
                <a:ext cx="1616" cy="20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41" name="Rectangle 184">
                <a:extLst>
                  <a:ext uri="{FF2B5EF4-FFF2-40B4-BE49-F238E27FC236}">
                    <a16:creationId xmlns:a16="http://schemas.microsoft.com/office/drawing/2014/main" id="{BC246F94-C911-4E13-AB17-63FA58CA03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042"/>
                <a:ext cx="1616" cy="20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42" name="Rectangle 185">
                <a:extLst>
                  <a:ext uri="{FF2B5EF4-FFF2-40B4-BE49-F238E27FC236}">
                    <a16:creationId xmlns:a16="http://schemas.microsoft.com/office/drawing/2014/main" id="{75A595FF-1E08-4915-8C01-002BFE9ACA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062"/>
                <a:ext cx="1616" cy="20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43" name="Rectangle 186">
                <a:extLst>
                  <a:ext uri="{FF2B5EF4-FFF2-40B4-BE49-F238E27FC236}">
                    <a16:creationId xmlns:a16="http://schemas.microsoft.com/office/drawing/2014/main" id="{0250B473-1CAC-42CC-8511-75074562C9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082"/>
                <a:ext cx="1616" cy="19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44" name="Rectangle 187">
                <a:extLst>
                  <a:ext uri="{FF2B5EF4-FFF2-40B4-BE49-F238E27FC236}">
                    <a16:creationId xmlns:a16="http://schemas.microsoft.com/office/drawing/2014/main" id="{19ED54DC-5EB7-4A3F-960A-BB618E155B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101"/>
                <a:ext cx="1616" cy="20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45" name="Rectangle 188">
                <a:extLst>
                  <a:ext uri="{FF2B5EF4-FFF2-40B4-BE49-F238E27FC236}">
                    <a16:creationId xmlns:a16="http://schemas.microsoft.com/office/drawing/2014/main" id="{7C72BF6B-9146-4DDD-A80D-DA7C5254FA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121"/>
                <a:ext cx="1616" cy="20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46" name="Rectangle 189">
                <a:extLst>
                  <a:ext uri="{FF2B5EF4-FFF2-40B4-BE49-F238E27FC236}">
                    <a16:creationId xmlns:a16="http://schemas.microsoft.com/office/drawing/2014/main" id="{6CA28583-87E5-47FD-B458-6DDEAFA1CD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141"/>
                <a:ext cx="1616" cy="20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47" name="Rectangle 190">
                <a:extLst>
                  <a:ext uri="{FF2B5EF4-FFF2-40B4-BE49-F238E27FC236}">
                    <a16:creationId xmlns:a16="http://schemas.microsoft.com/office/drawing/2014/main" id="{3237563A-0875-4AD9-A611-325B892AE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161"/>
                <a:ext cx="1616" cy="20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48" name="Rectangle 191">
                <a:extLst>
                  <a:ext uri="{FF2B5EF4-FFF2-40B4-BE49-F238E27FC236}">
                    <a16:creationId xmlns:a16="http://schemas.microsoft.com/office/drawing/2014/main" id="{C63C72BB-277C-4CED-BD0B-4CA10B1535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181"/>
                <a:ext cx="1616" cy="20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49" name="Rectangle 192">
                <a:extLst>
                  <a:ext uri="{FF2B5EF4-FFF2-40B4-BE49-F238E27FC236}">
                    <a16:creationId xmlns:a16="http://schemas.microsoft.com/office/drawing/2014/main" id="{5BDD8EF0-A579-482B-AE01-E795A72698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201"/>
                <a:ext cx="1616" cy="20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50" name="Rectangle 193">
                <a:extLst>
                  <a:ext uri="{FF2B5EF4-FFF2-40B4-BE49-F238E27FC236}">
                    <a16:creationId xmlns:a16="http://schemas.microsoft.com/office/drawing/2014/main" id="{DF7AF90B-3A84-48D3-8809-867D0D16F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221"/>
                <a:ext cx="1616" cy="19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51" name="Rectangle 194">
                <a:extLst>
                  <a:ext uri="{FF2B5EF4-FFF2-40B4-BE49-F238E27FC236}">
                    <a16:creationId xmlns:a16="http://schemas.microsoft.com/office/drawing/2014/main" id="{72A4F1B8-DDA5-4FBC-938F-4CF2340EAC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240"/>
                <a:ext cx="1616" cy="20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52" name="Rectangle 195">
                <a:extLst>
                  <a:ext uri="{FF2B5EF4-FFF2-40B4-BE49-F238E27FC236}">
                    <a16:creationId xmlns:a16="http://schemas.microsoft.com/office/drawing/2014/main" id="{B3A82B23-723A-4E22-84AF-3CC6EFFE42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260"/>
                <a:ext cx="1616" cy="20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53" name="Rectangle 196">
                <a:extLst>
                  <a:ext uri="{FF2B5EF4-FFF2-40B4-BE49-F238E27FC236}">
                    <a16:creationId xmlns:a16="http://schemas.microsoft.com/office/drawing/2014/main" id="{01747C89-92E1-4BFB-A497-7F80A8A1B1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280"/>
                <a:ext cx="1616" cy="20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54" name="Rectangle 197">
                <a:extLst>
                  <a:ext uri="{FF2B5EF4-FFF2-40B4-BE49-F238E27FC236}">
                    <a16:creationId xmlns:a16="http://schemas.microsoft.com/office/drawing/2014/main" id="{548A0360-9E21-4DC4-9469-1973605D63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300"/>
                <a:ext cx="1616" cy="20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55" name="Rectangle 198">
                <a:extLst>
                  <a:ext uri="{FF2B5EF4-FFF2-40B4-BE49-F238E27FC236}">
                    <a16:creationId xmlns:a16="http://schemas.microsoft.com/office/drawing/2014/main" id="{350F15A6-D661-4D2A-852A-9FE41095B0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320"/>
                <a:ext cx="1616" cy="20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56" name="Rectangle 199">
                <a:extLst>
                  <a:ext uri="{FF2B5EF4-FFF2-40B4-BE49-F238E27FC236}">
                    <a16:creationId xmlns:a16="http://schemas.microsoft.com/office/drawing/2014/main" id="{B8B77A54-95D8-46FE-B606-AC93AB2B82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340"/>
                <a:ext cx="1616" cy="20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57" name="Rectangle 200">
                <a:extLst>
                  <a:ext uri="{FF2B5EF4-FFF2-40B4-BE49-F238E27FC236}">
                    <a16:creationId xmlns:a16="http://schemas.microsoft.com/office/drawing/2014/main" id="{A8FA9C9A-E1E9-4A21-B3D6-8BAC215541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360"/>
                <a:ext cx="1616" cy="10"/>
              </a:xfrm>
              <a:prstGeom prst="rect">
                <a:avLst/>
              </a:prstGeom>
              <a:solidFill>
                <a:srgbClr val="000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58" name="Rectangle 201">
                <a:extLst>
                  <a:ext uri="{FF2B5EF4-FFF2-40B4-BE49-F238E27FC236}">
                    <a16:creationId xmlns:a16="http://schemas.microsoft.com/office/drawing/2014/main" id="{C632D4ED-33E9-4525-8246-C7D1C27F5B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764"/>
                <a:ext cx="3696" cy="20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59" name="Rectangle 202">
                <a:extLst>
                  <a:ext uri="{FF2B5EF4-FFF2-40B4-BE49-F238E27FC236}">
                    <a16:creationId xmlns:a16="http://schemas.microsoft.com/office/drawing/2014/main" id="{7D36D2C9-BFBE-48C5-89D0-89E0480389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784"/>
                <a:ext cx="3696" cy="20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60" name="Rectangle 203">
                <a:extLst>
                  <a:ext uri="{FF2B5EF4-FFF2-40B4-BE49-F238E27FC236}">
                    <a16:creationId xmlns:a16="http://schemas.microsoft.com/office/drawing/2014/main" id="{E9CF3B50-32F2-4492-9B92-08D5C20497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804"/>
                <a:ext cx="3696" cy="19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61" name="Rectangle 204">
                <a:extLst>
                  <a:ext uri="{FF2B5EF4-FFF2-40B4-BE49-F238E27FC236}">
                    <a16:creationId xmlns:a16="http://schemas.microsoft.com/office/drawing/2014/main" id="{BAEC7B11-1981-4858-AB08-3A1CEB1F70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823"/>
                <a:ext cx="3696" cy="21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62" name="Rectangle 205">
                <a:extLst>
                  <a:ext uri="{FF2B5EF4-FFF2-40B4-BE49-F238E27FC236}">
                    <a16:creationId xmlns:a16="http://schemas.microsoft.com/office/drawing/2014/main" id="{61152FB6-C049-423D-AD04-4EEF98C533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844"/>
                <a:ext cx="3696" cy="20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663" name="Rectangle 206">
                <a:extLst>
                  <a:ext uri="{FF2B5EF4-FFF2-40B4-BE49-F238E27FC236}">
                    <a16:creationId xmlns:a16="http://schemas.microsoft.com/office/drawing/2014/main" id="{BCE83DCC-6A67-4E69-BF71-0D9DA78EF6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864"/>
                <a:ext cx="3696" cy="19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43015" name="Group 207">
              <a:extLst>
                <a:ext uri="{FF2B5EF4-FFF2-40B4-BE49-F238E27FC236}">
                  <a16:creationId xmlns:a16="http://schemas.microsoft.com/office/drawing/2014/main" id="{02EB1424-B71C-427C-9D46-B622EE8BE9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4" y="1764"/>
              <a:ext cx="5312" cy="1479"/>
              <a:chOff x="234" y="1764"/>
              <a:chExt cx="5312" cy="1479"/>
            </a:xfrm>
          </p:grpSpPr>
          <p:sp>
            <p:nvSpPr>
              <p:cNvPr id="43264" name="Rectangle 208">
                <a:extLst>
                  <a:ext uri="{FF2B5EF4-FFF2-40B4-BE49-F238E27FC236}">
                    <a16:creationId xmlns:a16="http://schemas.microsoft.com/office/drawing/2014/main" id="{9CCCC05F-5008-4848-9306-2E811165F2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883"/>
                <a:ext cx="3696" cy="20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65" name="Rectangle 209">
                <a:extLst>
                  <a:ext uri="{FF2B5EF4-FFF2-40B4-BE49-F238E27FC236}">
                    <a16:creationId xmlns:a16="http://schemas.microsoft.com/office/drawing/2014/main" id="{6594F6C6-A40B-47C7-8D4B-E8C887F43D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903"/>
                <a:ext cx="3696" cy="20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66" name="Rectangle 210">
                <a:extLst>
                  <a:ext uri="{FF2B5EF4-FFF2-40B4-BE49-F238E27FC236}">
                    <a16:creationId xmlns:a16="http://schemas.microsoft.com/office/drawing/2014/main" id="{86081309-D2D5-475D-9891-C3B6DBCB14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923"/>
                <a:ext cx="3696" cy="20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67" name="Rectangle 211">
                <a:extLst>
                  <a:ext uri="{FF2B5EF4-FFF2-40B4-BE49-F238E27FC236}">
                    <a16:creationId xmlns:a16="http://schemas.microsoft.com/office/drawing/2014/main" id="{9619EB81-EE15-41FD-9D09-84DBA04584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943"/>
                <a:ext cx="3696" cy="20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68" name="Rectangle 212">
                <a:extLst>
                  <a:ext uri="{FF2B5EF4-FFF2-40B4-BE49-F238E27FC236}">
                    <a16:creationId xmlns:a16="http://schemas.microsoft.com/office/drawing/2014/main" id="{B36403C9-FE2C-4487-BEB4-DE6A056A13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963"/>
                <a:ext cx="3696" cy="20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69" name="Rectangle 213">
                <a:extLst>
                  <a:ext uri="{FF2B5EF4-FFF2-40B4-BE49-F238E27FC236}">
                    <a16:creationId xmlns:a16="http://schemas.microsoft.com/office/drawing/2014/main" id="{5199DE94-674C-4093-88CE-6718296D96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983"/>
                <a:ext cx="3696" cy="20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70" name="Rectangle 214">
                <a:extLst>
                  <a:ext uri="{FF2B5EF4-FFF2-40B4-BE49-F238E27FC236}">
                    <a16:creationId xmlns:a16="http://schemas.microsoft.com/office/drawing/2014/main" id="{0EA6D966-6231-49ED-B9A5-4DA4BD9A4C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003"/>
                <a:ext cx="3696" cy="19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71" name="Rectangle 215">
                <a:extLst>
                  <a:ext uri="{FF2B5EF4-FFF2-40B4-BE49-F238E27FC236}">
                    <a16:creationId xmlns:a16="http://schemas.microsoft.com/office/drawing/2014/main" id="{F6942629-FE35-4F9C-BD14-54C4D22BA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022"/>
                <a:ext cx="3696" cy="20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72" name="Rectangle 216">
                <a:extLst>
                  <a:ext uri="{FF2B5EF4-FFF2-40B4-BE49-F238E27FC236}">
                    <a16:creationId xmlns:a16="http://schemas.microsoft.com/office/drawing/2014/main" id="{0DCBCEB5-7B72-4BFA-9DF3-A397339B3C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042"/>
                <a:ext cx="3696" cy="20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73" name="Rectangle 217">
                <a:extLst>
                  <a:ext uri="{FF2B5EF4-FFF2-40B4-BE49-F238E27FC236}">
                    <a16:creationId xmlns:a16="http://schemas.microsoft.com/office/drawing/2014/main" id="{163DDA95-BCED-452A-90AF-4661F8B29D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062"/>
                <a:ext cx="3696" cy="20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74" name="Rectangle 218">
                <a:extLst>
                  <a:ext uri="{FF2B5EF4-FFF2-40B4-BE49-F238E27FC236}">
                    <a16:creationId xmlns:a16="http://schemas.microsoft.com/office/drawing/2014/main" id="{CBD60069-7C0A-477C-922A-A32376F82F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082"/>
                <a:ext cx="3696" cy="19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75" name="Rectangle 219">
                <a:extLst>
                  <a:ext uri="{FF2B5EF4-FFF2-40B4-BE49-F238E27FC236}">
                    <a16:creationId xmlns:a16="http://schemas.microsoft.com/office/drawing/2014/main" id="{7EAF5F2E-A5A4-444D-A3C6-93FBAA1362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101"/>
                <a:ext cx="3696" cy="20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76" name="Rectangle 220">
                <a:extLst>
                  <a:ext uri="{FF2B5EF4-FFF2-40B4-BE49-F238E27FC236}">
                    <a16:creationId xmlns:a16="http://schemas.microsoft.com/office/drawing/2014/main" id="{DFED9A9D-FECA-4EBB-AAA8-3B3B7C809F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121"/>
                <a:ext cx="3696" cy="20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77" name="Rectangle 221">
                <a:extLst>
                  <a:ext uri="{FF2B5EF4-FFF2-40B4-BE49-F238E27FC236}">
                    <a16:creationId xmlns:a16="http://schemas.microsoft.com/office/drawing/2014/main" id="{2163B264-01DF-474A-AA72-04FEA33124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141"/>
                <a:ext cx="3696" cy="20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78" name="Rectangle 222">
                <a:extLst>
                  <a:ext uri="{FF2B5EF4-FFF2-40B4-BE49-F238E27FC236}">
                    <a16:creationId xmlns:a16="http://schemas.microsoft.com/office/drawing/2014/main" id="{B3DFF127-F3C0-43F6-ADE2-F0170617B0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161"/>
                <a:ext cx="3696" cy="20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79" name="Rectangle 223">
                <a:extLst>
                  <a:ext uri="{FF2B5EF4-FFF2-40B4-BE49-F238E27FC236}">
                    <a16:creationId xmlns:a16="http://schemas.microsoft.com/office/drawing/2014/main" id="{565A3AA9-8574-40D5-9343-ED58CC97C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181"/>
                <a:ext cx="3696" cy="20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80" name="Rectangle 224">
                <a:extLst>
                  <a:ext uri="{FF2B5EF4-FFF2-40B4-BE49-F238E27FC236}">
                    <a16:creationId xmlns:a16="http://schemas.microsoft.com/office/drawing/2014/main" id="{38835B1C-D8D3-4E01-88D0-53F9E00919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201"/>
                <a:ext cx="3696" cy="20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81" name="Rectangle 225">
                <a:extLst>
                  <a:ext uri="{FF2B5EF4-FFF2-40B4-BE49-F238E27FC236}">
                    <a16:creationId xmlns:a16="http://schemas.microsoft.com/office/drawing/2014/main" id="{3F7A9B3E-2FB0-4810-9A03-CC798780BE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221"/>
                <a:ext cx="3696" cy="19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82" name="Rectangle 226">
                <a:extLst>
                  <a:ext uri="{FF2B5EF4-FFF2-40B4-BE49-F238E27FC236}">
                    <a16:creationId xmlns:a16="http://schemas.microsoft.com/office/drawing/2014/main" id="{219D47A9-A8F7-46DF-A60F-4F0C360A40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240"/>
                <a:ext cx="3696" cy="20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83" name="Rectangle 227">
                <a:extLst>
                  <a:ext uri="{FF2B5EF4-FFF2-40B4-BE49-F238E27FC236}">
                    <a16:creationId xmlns:a16="http://schemas.microsoft.com/office/drawing/2014/main" id="{76FC065F-503C-44C1-A3B3-3140FFCD01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260"/>
                <a:ext cx="3696" cy="20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84" name="Rectangle 228">
                <a:extLst>
                  <a:ext uri="{FF2B5EF4-FFF2-40B4-BE49-F238E27FC236}">
                    <a16:creationId xmlns:a16="http://schemas.microsoft.com/office/drawing/2014/main" id="{C737C8DE-5C86-47D6-8F56-56B979E069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280"/>
                <a:ext cx="3696" cy="20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85" name="Rectangle 229">
                <a:extLst>
                  <a:ext uri="{FF2B5EF4-FFF2-40B4-BE49-F238E27FC236}">
                    <a16:creationId xmlns:a16="http://schemas.microsoft.com/office/drawing/2014/main" id="{9EDD88A3-2A72-4F1F-B439-6D3E5D301D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300"/>
                <a:ext cx="3696" cy="20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86" name="Rectangle 230">
                <a:extLst>
                  <a:ext uri="{FF2B5EF4-FFF2-40B4-BE49-F238E27FC236}">
                    <a16:creationId xmlns:a16="http://schemas.microsoft.com/office/drawing/2014/main" id="{6E044A96-A117-4EE9-9561-285BAD2ABC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320"/>
                <a:ext cx="3696" cy="20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87" name="Rectangle 231">
                <a:extLst>
                  <a:ext uri="{FF2B5EF4-FFF2-40B4-BE49-F238E27FC236}">
                    <a16:creationId xmlns:a16="http://schemas.microsoft.com/office/drawing/2014/main" id="{B2593328-3B0D-41CA-AE25-91070F99E2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340"/>
                <a:ext cx="3696" cy="20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88" name="Rectangle 232">
                <a:extLst>
                  <a:ext uri="{FF2B5EF4-FFF2-40B4-BE49-F238E27FC236}">
                    <a16:creationId xmlns:a16="http://schemas.microsoft.com/office/drawing/2014/main" id="{DE593C8B-1A3A-47E7-8E50-96C1423FEE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360"/>
                <a:ext cx="3696" cy="10"/>
              </a:xfrm>
              <a:prstGeom prst="rect">
                <a:avLst/>
              </a:prstGeom>
              <a:solidFill>
                <a:srgbClr val="000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89" name="Rectangle 233">
                <a:extLst>
                  <a:ext uri="{FF2B5EF4-FFF2-40B4-BE49-F238E27FC236}">
                    <a16:creationId xmlns:a16="http://schemas.microsoft.com/office/drawing/2014/main" id="{C53CAE2B-33EC-45EC-9BB7-8D90CB6700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774"/>
                <a:ext cx="3696" cy="59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90" name="Rectangle 234">
                <a:extLst>
                  <a:ext uri="{FF2B5EF4-FFF2-40B4-BE49-F238E27FC236}">
                    <a16:creationId xmlns:a16="http://schemas.microsoft.com/office/drawing/2014/main" id="{1484C906-2AB8-4356-A42C-9453D40349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764"/>
                <a:ext cx="3696" cy="20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91" name="Rectangle 235">
                <a:extLst>
                  <a:ext uri="{FF2B5EF4-FFF2-40B4-BE49-F238E27FC236}">
                    <a16:creationId xmlns:a16="http://schemas.microsoft.com/office/drawing/2014/main" id="{5C4C735E-F321-4867-8CB8-64992FB2F4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784"/>
                <a:ext cx="3696" cy="20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92" name="Rectangle 236">
                <a:extLst>
                  <a:ext uri="{FF2B5EF4-FFF2-40B4-BE49-F238E27FC236}">
                    <a16:creationId xmlns:a16="http://schemas.microsoft.com/office/drawing/2014/main" id="{3963645B-DB56-4896-9513-F5446EA585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804"/>
                <a:ext cx="3696" cy="19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93" name="Rectangle 237">
                <a:extLst>
                  <a:ext uri="{FF2B5EF4-FFF2-40B4-BE49-F238E27FC236}">
                    <a16:creationId xmlns:a16="http://schemas.microsoft.com/office/drawing/2014/main" id="{A0B234E4-DFCC-4E7E-AB72-76E2A23371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823"/>
                <a:ext cx="3696" cy="21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94" name="Rectangle 238">
                <a:extLst>
                  <a:ext uri="{FF2B5EF4-FFF2-40B4-BE49-F238E27FC236}">
                    <a16:creationId xmlns:a16="http://schemas.microsoft.com/office/drawing/2014/main" id="{C66A9C83-CEE6-47D3-AE15-6E55F35F06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844"/>
                <a:ext cx="3696" cy="20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95" name="Rectangle 239">
                <a:extLst>
                  <a:ext uri="{FF2B5EF4-FFF2-40B4-BE49-F238E27FC236}">
                    <a16:creationId xmlns:a16="http://schemas.microsoft.com/office/drawing/2014/main" id="{CF0BF727-01E2-44E5-B473-6023BA29DB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864"/>
                <a:ext cx="3696" cy="19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96" name="Rectangle 240">
                <a:extLst>
                  <a:ext uri="{FF2B5EF4-FFF2-40B4-BE49-F238E27FC236}">
                    <a16:creationId xmlns:a16="http://schemas.microsoft.com/office/drawing/2014/main" id="{51BA10BC-DFA2-46A6-992C-99CAFC6042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883"/>
                <a:ext cx="3696" cy="20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97" name="Rectangle 241">
                <a:extLst>
                  <a:ext uri="{FF2B5EF4-FFF2-40B4-BE49-F238E27FC236}">
                    <a16:creationId xmlns:a16="http://schemas.microsoft.com/office/drawing/2014/main" id="{495629BA-39AA-4A68-B354-DC0CA73DEC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903"/>
                <a:ext cx="3696" cy="20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98" name="Rectangle 242">
                <a:extLst>
                  <a:ext uri="{FF2B5EF4-FFF2-40B4-BE49-F238E27FC236}">
                    <a16:creationId xmlns:a16="http://schemas.microsoft.com/office/drawing/2014/main" id="{1FAD5D78-7E40-4522-9F1A-CAB611CC52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923"/>
                <a:ext cx="3696" cy="20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99" name="Rectangle 243">
                <a:extLst>
                  <a:ext uri="{FF2B5EF4-FFF2-40B4-BE49-F238E27FC236}">
                    <a16:creationId xmlns:a16="http://schemas.microsoft.com/office/drawing/2014/main" id="{AA43EF67-FE7F-451B-9BC1-0BCB59DD3F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943"/>
                <a:ext cx="3696" cy="20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00" name="Rectangle 244">
                <a:extLst>
                  <a:ext uri="{FF2B5EF4-FFF2-40B4-BE49-F238E27FC236}">
                    <a16:creationId xmlns:a16="http://schemas.microsoft.com/office/drawing/2014/main" id="{E0E4F88B-46C8-4F9C-B41B-406877F1A3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963"/>
                <a:ext cx="3696" cy="20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01" name="Rectangle 245">
                <a:extLst>
                  <a:ext uri="{FF2B5EF4-FFF2-40B4-BE49-F238E27FC236}">
                    <a16:creationId xmlns:a16="http://schemas.microsoft.com/office/drawing/2014/main" id="{ADC2BA87-F11F-4901-96F8-D22D2535A0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1983"/>
                <a:ext cx="3696" cy="20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02" name="Rectangle 246">
                <a:extLst>
                  <a:ext uri="{FF2B5EF4-FFF2-40B4-BE49-F238E27FC236}">
                    <a16:creationId xmlns:a16="http://schemas.microsoft.com/office/drawing/2014/main" id="{1D083E1F-0AFA-4461-A108-669347DF6E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003"/>
                <a:ext cx="3696" cy="19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03" name="Rectangle 247">
                <a:extLst>
                  <a:ext uri="{FF2B5EF4-FFF2-40B4-BE49-F238E27FC236}">
                    <a16:creationId xmlns:a16="http://schemas.microsoft.com/office/drawing/2014/main" id="{D3B17618-3814-473B-B395-800F366698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022"/>
                <a:ext cx="3696" cy="20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04" name="Rectangle 248">
                <a:extLst>
                  <a:ext uri="{FF2B5EF4-FFF2-40B4-BE49-F238E27FC236}">
                    <a16:creationId xmlns:a16="http://schemas.microsoft.com/office/drawing/2014/main" id="{EC63DB36-43B2-4998-B6EA-BA7C2EC825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042"/>
                <a:ext cx="3696" cy="20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05" name="Rectangle 249">
                <a:extLst>
                  <a:ext uri="{FF2B5EF4-FFF2-40B4-BE49-F238E27FC236}">
                    <a16:creationId xmlns:a16="http://schemas.microsoft.com/office/drawing/2014/main" id="{5CD2BDBC-0618-4FAD-B270-F25D209B92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062"/>
                <a:ext cx="3696" cy="20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06" name="Rectangle 250">
                <a:extLst>
                  <a:ext uri="{FF2B5EF4-FFF2-40B4-BE49-F238E27FC236}">
                    <a16:creationId xmlns:a16="http://schemas.microsoft.com/office/drawing/2014/main" id="{14C47E95-1DDC-4027-BEC4-419E5FD82B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082"/>
                <a:ext cx="3696" cy="19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07" name="Rectangle 251">
                <a:extLst>
                  <a:ext uri="{FF2B5EF4-FFF2-40B4-BE49-F238E27FC236}">
                    <a16:creationId xmlns:a16="http://schemas.microsoft.com/office/drawing/2014/main" id="{4E28C3ED-82E9-4297-9A13-6B84DBC0C4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101"/>
                <a:ext cx="3696" cy="20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08" name="Rectangle 252">
                <a:extLst>
                  <a:ext uri="{FF2B5EF4-FFF2-40B4-BE49-F238E27FC236}">
                    <a16:creationId xmlns:a16="http://schemas.microsoft.com/office/drawing/2014/main" id="{D03AFC93-4E5A-4AFC-A0FA-2639D724B7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121"/>
                <a:ext cx="3696" cy="20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09" name="Rectangle 253">
                <a:extLst>
                  <a:ext uri="{FF2B5EF4-FFF2-40B4-BE49-F238E27FC236}">
                    <a16:creationId xmlns:a16="http://schemas.microsoft.com/office/drawing/2014/main" id="{2017525C-7F0D-4DFD-B77E-E4A9ADBE8C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141"/>
                <a:ext cx="3696" cy="20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10" name="Rectangle 254">
                <a:extLst>
                  <a:ext uri="{FF2B5EF4-FFF2-40B4-BE49-F238E27FC236}">
                    <a16:creationId xmlns:a16="http://schemas.microsoft.com/office/drawing/2014/main" id="{888498CA-B1EC-43DF-BA78-2CA67391D4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161"/>
                <a:ext cx="3696" cy="20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11" name="Rectangle 255">
                <a:extLst>
                  <a:ext uri="{FF2B5EF4-FFF2-40B4-BE49-F238E27FC236}">
                    <a16:creationId xmlns:a16="http://schemas.microsoft.com/office/drawing/2014/main" id="{513137F8-E5C8-4A51-B169-F8591C2C22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181"/>
                <a:ext cx="3696" cy="20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12" name="Rectangle 256">
                <a:extLst>
                  <a:ext uri="{FF2B5EF4-FFF2-40B4-BE49-F238E27FC236}">
                    <a16:creationId xmlns:a16="http://schemas.microsoft.com/office/drawing/2014/main" id="{D105888A-155C-4309-A4A2-738AA78F84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201"/>
                <a:ext cx="3696" cy="20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13" name="Rectangle 257">
                <a:extLst>
                  <a:ext uri="{FF2B5EF4-FFF2-40B4-BE49-F238E27FC236}">
                    <a16:creationId xmlns:a16="http://schemas.microsoft.com/office/drawing/2014/main" id="{239EFC64-05DB-43C9-9B3E-58AB19C9B6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221"/>
                <a:ext cx="3696" cy="19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14" name="Rectangle 258">
                <a:extLst>
                  <a:ext uri="{FF2B5EF4-FFF2-40B4-BE49-F238E27FC236}">
                    <a16:creationId xmlns:a16="http://schemas.microsoft.com/office/drawing/2014/main" id="{BA9B10F8-7E2F-4E3C-87BD-6F2D9715DE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240"/>
                <a:ext cx="3696" cy="20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15" name="Rectangle 259">
                <a:extLst>
                  <a:ext uri="{FF2B5EF4-FFF2-40B4-BE49-F238E27FC236}">
                    <a16:creationId xmlns:a16="http://schemas.microsoft.com/office/drawing/2014/main" id="{EFC19B4A-0BA9-4BA6-9CEE-F79AEE83E7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260"/>
                <a:ext cx="3696" cy="20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16" name="Rectangle 260">
                <a:extLst>
                  <a:ext uri="{FF2B5EF4-FFF2-40B4-BE49-F238E27FC236}">
                    <a16:creationId xmlns:a16="http://schemas.microsoft.com/office/drawing/2014/main" id="{23FF5438-8513-4267-A8E5-C7CA5CD6DC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280"/>
                <a:ext cx="3696" cy="20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17" name="Rectangle 261">
                <a:extLst>
                  <a:ext uri="{FF2B5EF4-FFF2-40B4-BE49-F238E27FC236}">
                    <a16:creationId xmlns:a16="http://schemas.microsoft.com/office/drawing/2014/main" id="{CC46188E-509B-45CB-8CD4-48C2B914BD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300"/>
                <a:ext cx="3696" cy="20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18" name="Rectangle 262">
                <a:extLst>
                  <a:ext uri="{FF2B5EF4-FFF2-40B4-BE49-F238E27FC236}">
                    <a16:creationId xmlns:a16="http://schemas.microsoft.com/office/drawing/2014/main" id="{FA7EBBAA-1AD1-4206-B37A-CC0F9FED03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320"/>
                <a:ext cx="3696" cy="20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19" name="Rectangle 263">
                <a:extLst>
                  <a:ext uri="{FF2B5EF4-FFF2-40B4-BE49-F238E27FC236}">
                    <a16:creationId xmlns:a16="http://schemas.microsoft.com/office/drawing/2014/main" id="{B413F7EA-DD48-4D69-91A1-15FAB597CD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340"/>
                <a:ext cx="3696" cy="20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20" name="Rectangle 264">
                <a:extLst>
                  <a:ext uri="{FF2B5EF4-FFF2-40B4-BE49-F238E27FC236}">
                    <a16:creationId xmlns:a16="http://schemas.microsoft.com/office/drawing/2014/main" id="{C12955BA-2DC8-44FF-AA36-8C145623B2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360"/>
                <a:ext cx="3696" cy="10"/>
              </a:xfrm>
              <a:prstGeom prst="rect">
                <a:avLst/>
              </a:prstGeom>
              <a:solidFill>
                <a:srgbClr val="000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21" name="Rectangle 265">
                <a:extLst>
                  <a:ext uri="{FF2B5EF4-FFF2-40B4-BE49-F238E27FC236}">
                    <a16:creationId xmlns:a16="http://schemas.microsoft.com/office/drawing/2014/main" id="{7540A7EE-43C5-48D3-ABFE-0794FF9495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360"/>
                <a:ext cx="1616" cy="20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22" name="Rectangle 266">
                <a:extLst>
                  <a:ext uri="{FF2B5EF4-FFF2-40B4-BE49-F238E27FC236}">
                    <a16:creationId xmlns:a16="http://schemas.microsoft.com/office/drawing/2014/main" id="{E0D70E68-6DCD-43AB-B363-8661CB9DD7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380"/>
                <a:ext cx="1616" cy="19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23" name="Rectangle 267">
                <a:extLst>
                  <a:ext uri="{FF2B5EF4-FFF2-40B4-BE49-F238E27FC236}">
                    <a16:creationId xmlns:a16="http://schemas.microsoft.com/office/drawing/2014/main" id="{961102B3-C8E2-4187-9905-1E8B865936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399"/>
                <a:ext cx="1616" cy="20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24" name="Rectangle 268">
                <a:extLst>
                  <a:ext uri="{FF2B5EF4-FFF2-40B4-BE49-F238E27FC236}">
                    <a16:creationId xmlns:a16="http://schemas.microsoft.com/office/drawing/2014/main" id="{AF281ED9-12BB-497A-A3C3-FB645E58A5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419"/>
                <a:ext cx="1616" cy="20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25" name="Rectangle 269">
                <a:extLst>
                  <a:ext uri="{FF2B5EF4-FFF2-40B4-BE49-F238E27FC236}">
                    <a16:creationId xmlns:a16="http://schemas.microsoft.com/office/drawing/2014/main" id="{EA81968D-76B9-41F3-9AE4-1174770180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439"/>
                <a:ext cx="1616" cy="19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26" name="Rectangle 270">
                <a:extLst>
                  <a:ext uri="{FF2B5EF4-FFF2-40B4-BE49-F238E27FC236}">
                    <a16:creationId xmlns:a16="http://schemas.microsoft.com/office/drawing/2014/main" id="{8386C222-4DB2-49CF-A201-FFEBF72CA6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458"/>
                <a:ext cx="1616" cy="20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27" name="Rectangle 271">
                <a:extLst>
                  <a:ext uri="{FF2B5EF4-FFF2-40B4-BE49-F238E27FC236}">
                    <a16:creationId xmlns:a16="http://schemas.microsoft.com/office/drawing/2014/main" id="{5A5E5D28-CB4A-44D3-B715-FBE1C9E57C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478"/>
                <a:ext cx="1616" cy="19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28" name="Rectangle 272">
                <a:extLst>
                  <a:ext uri="{FF2B5EF4-FFF2-40B4-BE49-F238E27FC236}">
                    <a16:creationId xmlns:a16="http://schemas.microsoft.com/office/drawing/2014/main" id="{AD4C402A-05A5-4884-A3E0-B4CC1AD599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497"/>
                <a:ext cx="1616" cy="20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29" name="Rectangle 273">
                <a:extLst>
                  <a:ext uri="{FF2B5EF4-FFF2-40B4-BE49-F238E27FC236}">
                    <a16:creationId xmlns:a16="http://schemas.microsoft.com/office/drawing/2014/main" id="{365DE2B2-E2A3-4F58-A3BC-A228EE2A4D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517"/>
                <a:ext cx="1616" cy="20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30" name="Rectangle 274">
                <a:extLst>
                  <a:ext uri="{FF2B5EF4-FFF2-40B4-BE49-F238E27FC236}">
                    <a16:creationId xmlns:a16="http://schemas.microsoft.com/office/drawing/2014/main" id="{12D3B978-E71A-412D-859B-827CB5B1E0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537"/>
                <a:ext cx="1616" cy="19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31" name="Rectangle 275">
                <a:extLst>
                  <a:ext uri="{FF2B5EF4-FFF2-40B4-BE49-F238E27FC236}">
                    <a16:creationId xmlns:a16="http://schemas.microsoft.com/office/drawing/2014/main" id="{61B0F84C-FEBF-4301-8815-CDCE51B3E1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556"/>
                <a:ext cx="1616" cy="20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32" name="Rectangle 276">
                <a:extLst>
                  <a:ext uri="{FF2B5EF4-FFF2-40B4-BE49-F238E27FC236}">
                    <a16:creationId xmlns:a16="http://schemas.microsoft.com/office/drawing/2014/main" id="{DAE1EE06-4AF4-41E4-932B-3960B65045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576"/>
                <a:ext cx="1616" cy="20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33" name="Rectangle 277">
                <a:extLst>
                  <a:ext uri="{FF2B5EF4-FFF2-40B4-BE49-F238E27FC236}">
                    <a16:creationId xmlns:a16="http://schemas.microsoft.com/office/drawing/2014/main" id="{58AFF11B-50F5-4271-8A4E-4583EAD5F3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596"/>
                <a:ext cx="1616" cy="19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34" name="Rectangle 278">
                <a:extLst>
                  <a:ext uri="{FF2B5EF4-FFF2-40B4-BE49-F238E27FC236}">
                    <a16:creationId xmlns:a16="http://schemas.microsoft.com/office/drawing/2014/main" id="{F6CB7B80-DC8E-489C-86C2-8792B7721E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615"/>
                <a:ext cx="1616" cy="20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35" name="Rectangle 279">
                <a:extLst>
                  <a:ext uri="{FF2B5EF4-FFF2-40B4-BE49-F238E27FC236}">
                    <a16:creationId xmlns:a16="http://schemas.microsoft.com/office/drawing/2014/main" id="{ADD8360E-BCD6-4E44-A77E-3FCD03CB45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635"/>
                <a:ext cx="1616" cy="20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36" name="Rectangle 280">
                <a:extLst>
                  <a:ext uri="{FF2B5EF4-FFF2-40B4-BE49-F238E27FC236}">
                    <a16:creationId xmlns:a16="http://schemas.microsoft.com/office/drawing/2014/main" id="{3B693CAD-7E09-4DC6-947B-DBB680F95A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655"/>
                <a:ext cx="1616" cy="19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37" name="Rectangle 281">
                <a:extLst>
                  <a:ext uri="{FF2B5EF4-FFF2-40B4-BE49-F238E27FC236}">
                    <a16:creationId xmlns:a16="http://schemas.microsoft.com/office/drawing/2014/main" id="{4593D5BD-1A70-4833-8013-DC7C4ADD1E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674"/>
                <a:ext cx="1616" cy="20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38" name="Rectangle 282">
                <a:extLst>
                  <a:ext uri="{FF2B5EF4-FFF2-40B4-BE49-F238E27FC236}">
                    <a16:creationId xmlns:a16="http://schemas.microsoft.com/office/drawing/2014/main" id="{26528D2A-94E7-452C-BF38-F4FE031C46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694"/>
                <a:ext cx="1616" cy="20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39" name="Rectangle 283">
                <a:extLst>
                  <a:ext uri="{FF2B5EF4-FFF2-40B4-BE49-F238E27FC236}">
                    <a16:creationId xmlns:a16="http://schemas.microsoft.com/office/drawing/2014/main" id="{C03C5B43-5D74-4DEC-A57B-3A3B1652F7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714"/>
                <a:ext cx="1616" cy="19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40" name="Rectangle 284">
                <a:extLst>
                  <a:ext uri="{FF2B5EF4-FFF2-40B4-BE49-F238E27FC236}">
                    <a16:creationId xmlns:a16="http://schemas.microsoft.com/office/drawing/2014/main" id="{3C25C489-A42C-45C9-9B4A-3F9EA36850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733"/>
                <a:ext cx="1616" cy="20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41" name="Rectangle 285">
                <a:extLst>
                  <a:ext uri="{FF2B5EF4-FFF2-40B4-BE49-F238E27FC236}">
                    <a16:creationId xmlns:a16="http://schemas.microsoft.com/office/drawing/2014/main" id="{0F6B5CE6-7B59-4A70-BA17-23FDEF4C88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753"/>
                <a:ext cx="1616" cy="19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42" name="Rectangle 286">
                <a:extLst>
                  <a:ext uri="{FF2B5EF4-FFF2-40B4-BE49-F238E27FC236}">
                    <a16:creationId xmlns:a16="http://schemas.microsoft.com/office/drawing/2014/main" id="{E884AD0C-CEB3-41EA-BCAF-51997E498E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772"/>
                <a:ext cx="1616" cy="20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43" name="Rectangle 287">
                <a:extLst>
                  <a:ext uri="{FF2B5EF4-FFF2-40B4-BE49-F238E27FC236}">
                    <a16:creationId xmlns:a16="http://schemas.microsoft.com/office/drawing/2014/main" id="{E84EAC22-8B9B-4CD3-9C6F-4465F009F7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792"/>
                <a:ext cx="1616" cy="20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44" name="Rectangle 288">
                <a:extLst>
                  <a:ext uri="{FF2B5EF4-FFF2-40B4-BE49-F238E27FC236}">
                    <a16:creationId xmlns:a16="http://schemas.microsoft.com/office/drawing/2014/main" id="{CE40DA21-A115-42C1-9801-D7DD367932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812"/>
                <a:ext cx="1616" cy="19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45" name="Rectangle 289">
                <a:extLst>
                  <a:ext uri="{FF2B5EF4-FFF2-40B4-BE49-F238E27FC236}">
                    <a16:creationId xmlns:a16="http://schemas.microsoft.com/office/drawing/2014/main" id="{2D2A3B7A-F020-42BE-91DA-577C1ADF11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831"/>
                <a:ext cx="1616" cy="20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46" name="Rectangle 290">
                <a:extLst>
                  <a:ext uri="{FF2B5EF4-FFF2-40B4-BE49-F238E27FC236}">
                    <a16:creationId xmlns:a16="http://schemas.microsoft.com/office/drawing/2014/main" id="{9CA1FDEB-8D6A-46AD-BEB7-AA7AA0572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851"/>
                <a:ext cx="1616" cy="20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47" name="Rectangle 291">
                <a:extLst>
                  <a:ext uri="{FF2B5EF4-FFF2-40B4-BE49-F238E27FC236}">
                    <a16:creationId xmlns:a16="http://schemas.microsoft.com/office/drawing/2014/main" id="{B68C8F8F-4CE9-41CF-AF13-E73777C573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871"/>
                <a:ext cx="1616" cy="19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48" name="Rectangle 292">
                <a:extLst>
                  <a:ext uri="{FF2B5EF4-FFF2-40B4-BE49-F238E27FC236}">
                    <a16:creationId xmlns:a16="http://schemas.microsoft.com/office/drawing/2014/main" id="{E6CA300A-A8F3-43F9-9BBA-EA524989AD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890"/>
                <a:ext cx="1616" cy="20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49" name="Rectangle 293">
                <a:extLst>
                  <a:ext uri="{FF2B5EF4-FFF2-40B4-BE49-F238E27FC236}">
                    <a16:creationId xmlns:a16="http://schemas.microsoft.com/office/drawing/2014/main" id="{57DD3213-D6FF-475D-8086-1C9306E513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910"/>
                <a:ext cx="1616" cy="20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50" name="Rectangle 294">
                <a:extLst>
                  <a:ext uri="{FF2B5EF4-FFF2-40B4-BE49-F238E27FC236}">
                    <a16:creationId xmlns:a16="http://schemas.microsoft.com/office/drawing/2014/main" id="{AA9D745E-CEB5-4AD6-94EC-9500F09C75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930"/>
                <a:ext cx="1616" cy="19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51" name="Rectangle 295">
                <a:extLst>
                  <a:ext uri="{FF2B5EF4-FFF2-40B4-BE49-F238E27FC236}">
                    <a16:creationId xmlns:a16="http://schemas.microsoft.com/office/drawing/2014/main" id="{C240651C-5374-4671-818A-28E010A261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949"/>
                <a:ext cx="1616" cy="10"/>
              </a:xfrm>
              <a:prstGeom prst="rect">
                <a:avLst/>
              </a:prstGeom>
              <a:solidFill>
                <a:srgbClr val="000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52" name="Rectangle 296">
                <a:extLst>
                  <a:ext uri="{FF2B5EF4-FFF2-40B4-BE49-F238E27FC236}">
                    <a16:creationId xmlns:a16="http://schemas.microsoft.com/office/drawing/2014/main" id="{E0A90DB1-D320-4EF6-A937-915587BB6A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370"/>
                <a:ext cx="1616" cy="58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53" name="Rectangle 297">
                <a:extLst>
                  <a:ext uri="{FF2B5EF4-FFF2-40B4-BE49-F238E27FC236}">
                    <a16:creationId xmlns:a16="http://schemas.microsoft.com/office/drawing/2014/main" id="{B624BABC-3F87-4276-B5B9-7A0E9683EB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360"/>
                <a:ext cx="1616" cy="20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54" name="Rectangle 298">
                <a:extLst>
                  <a:ext uri="{FF2B5EF4-FFF2-40B4-BE49-F238E27FC236}">
                    <a16:creationId xmlns:a16="http://schemas.microsoft.com/office/drawing/2014/main" id="{8AD38028-EA9D-456E-9F09-A2A4C8DCCF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380"/>
                <a:ext cx="1616" cy="19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55" name="Rectangle 299">
                <a:extLst>
                  <a:ext uri="{FF2B5EF4-FFF2-40B4-BE49-F238E27FC236}">
                    <a16:creationId xmlns:a16="http://schemas.microsoft.com/office/drawing/2014/main" id="{A5D97C98-ADF8-42A4-AA95-F9DAD60BB1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399"/>
                <a:ext cx="1616" cy="20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56" name="Rectangle 300">
                <a:extLst>
                  <a:ext uri="{FF2B5EF4-FFF2-40B4-BE49-F238E27FC236}">
                    <a16:creationId xmlns:a16="http://schemas.microsoft.com/office/drawing/2014/main" id="{D87792C7-D210-4BA9-8E99-ACF8BC5987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419"/>
                <a:ext cx="1616" cy="20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57" name="Rectangle 301">
                <a:extLst>
                  <a:ext uri="{FF2B5EF4-FFF2-40B4-BE49-F238E27FC236}">
                    <a16:creationId xmlns:a16="http://schemas.microsoft.com/office/drawing/2014/main" id="{F36AF28F-1F5B-49CD-B87A-E6299C4B37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439"/>
                <a:ext cx="1616" cy="19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58" name="Rectangle 302">
                <a:extLst>
                  <a:ext uri="{FF2B5EF4-FFF2-40B4-BE49-F238E27FC236}">
                    <a16:creationId xmlns:a16="http://schemas.microsoft.com/office/drawing/2014/main" id="{61165B0B-6CB3-48D1-B7EF-1DE5B1DFA0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458"/>
                <a:ext cx="1616" cy="20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59" name="Rectangle 303">
                <a:extLst>
                  <a:ext uri="{FF2B5EF4-FFF2-40B4-BE49-F238E27FC236}">
                    <a16:creationId xmlns:a16="http://schemas.microsoft.com/office/drawing/2014/main" id="{4C2F0B7C-57B3-4AB7-90C9-9016781697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478"/>
                <a:ext cx="1616" cy="19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60" name="Rectangle 304">
                <a:extLst>
                  <a:ext uri="{FF2B5EF4-FFF2-40B4-BE49-F238E27FC236}">
                    <a16:creationId xmlns:a16="http://schemas.microsoft.com/office/drawing/2014/main" id="{80E3C5CC-6066-444D-AEF4-4C75B15101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497"/>
                <a:ext cx="1616" cy="20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61" name="Rectangle 305">
                <a:extLst>
                  <a:ext uri="{FF2B5EF4-FFF2-40B4-BE49-F238E27FC236}">
                    <a16:creationId xmlns:a16="http://schemas.microsoft.com/office/drawing/2014/main" id="{560D2CF3-72E4-460A-85A2-1C21266593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517"/>
                <a:ext cx="1616" cy="20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62" name="Rectangle 306">
                <a:extLst>
                  <a:ext uri="{FF2B5EF4-FFF2-40B4-BE49-F238E27FC236}">
                    <a16:creationId xmlns:a16="http://schemas.microsoft.com/office/drawing/2014/main" id="{E2F1791E-2FA3-4F45-A7D0-89726F3481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537"/>
                <a:ext cx="1616" cy="19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63" name="Rectangle 307">
                <a:extLst>
                  <a:ext uri="{FF2B5EF4-FFF2-40B4-BE49-F238E27FC236}">
                    <a16:creationId xmlns:a16="http://schemas.microsoft.com/office/drawing/2014/main" id="{008986F5-C869-4357-8DE2-CD7733715A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556"/>
                <a:ext cx="1616" cy="20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64" name="Rectangle 308">
                <a:extLst>
                  <a:ext uri="{FF2B5EF4-FFF2-40B4-BE49-F238E27FC236}">
                    <a16:creationId xmlns:a16="http://schemas.microsoft.com/office/drawing/2014/main" id="{0EE57D3B-D504-4D6A-8C4B-479F9644A1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576"/>
                <a:ext cx="1616" cy="20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65" name="Rectangle 309">
                <a:extLst>
                  <a:ext uri="{FF2B5EF4-FFF2-40B4-BE49-F238E27FC236}">
                    <a16:creationId xmlns:a16="http://schemas.microsoft.com/office/drawing/2014/main" id="{25B59FBB-E134-4D27-A296-1B2470AAD0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596"/>
                <a:ext cx="1616" cy="19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66" name="Rectangle 310">
                <a:extLst>
                  <a:ext uri="{FF2B5EF4-FFF2-40B4-BE49-F238E27FC236}">
                    <a16:creationId xmlns:a16="http://schemas.microsoft.com/office/drawing/2014/main" id="{B54DCAD5-4B44-4E6B-B112-363FB34945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615"/>
                <a:ext cx="1616" cy="20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67" name="Rectangle 311">
                <a:extLst>
                  <a:ext uri="{FF2B5EF4-FFF2-40B4-BE49-F238E27FC236}">
                    <a16:creationId xmlns:a16="http://schemas.microsoft.com/office/drawing/2014/main" id="{5922D487-69BB-400A-BD36-2041765BDA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635"/>
                <a:ext cx="1616" cy="20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68" name="Rectangle 312">
                <a:extLst>
                  <a:ext uri="{FF2B5EF4-FFF2-40B4-BE49-F238E27FC236}">
                    <a16:creationId xmlns:a16="http://schemas.microsoft.com/office/drawing/2014/main" id="{00D5B201-447B-4B1A-A4E6-43B18CE670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655"/>
                <a:ext cx="1616" cy="19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69" name="Rectangle 313">
                <a:extLst>
                  <a:ext uri="{FF2B5EF4-FFF2-40B4-BE49-F238E27FC236}">
                    <a16:creationId xmlns:a16="http://schemas.microsoft.com/office/drawing/2014/main" id="{A21A66AE-62EF-4F83-87E3-FE3C842ED8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674"/>
                <a:ext cx="1616" cy="20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70" name="Rectangle 314">
                <a:extLst>
                  <a:ext uri="{FF2B5EF4-FFF2-40B4-BE49-F238E27FC236}">
                    <a16:creationId xmlns:a16="http://schemas.microsoft.com/office/drawing/2014/main" id="{DE047037-39D4-4514-8EA9-B915735BAF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694"/>
                <a:ext cx="1616" cy="20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71" name="Rectangle 315">
                <a:extLst>
                  <a:ext uri="{FF2B5EF4-FFF2-40B4-BE49-F238E27FC236}">
                    <a16:creationId xmlns:a16="http://schemas.microsoft.com/office/drawing/2014/main" id="{AA7ECA3F-17F1-4A72-8BE5-FA81ACE528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714"/>
                <a:ext cx="1616" cy="19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72" name="Rectangle 316">
                <a:extLst>
                  <a:ext uri="{FF2B5EF4-FFF2-40B4-BE49-F238E27FC236}">
                    <a16:creationId xmlns:a16="http://schemas.microsoft.com/office/drawing/2014/main" id="{6797EA8E-19BB-4D33-9951-6624C8E31B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733"/>
                <a:ext cx="1616" cy="20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73" name="Rectangle 317">
                <a:extLst>
                  <a:ext uri="{FF2B5EF4-FFF2-40B4-BE49-F238E27FC236}">
                    <a16:creationId xmlns:a16="http://schemas.microsoft.com/office/drawing/2014/main" id="{4A5942DC-6D26-4166-9CCB-A8A7282F3A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753"/>
                <a:ext cx="1616" cy="19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74" name="Rectangle 318">
                <a:extLst>
                  <a:ext uri="{FF2B5EF4-FFF2-40B4-BE49-F238E27FC236}">
                    <a16:creationId xmlns:a16="http://schemas.microsoft.com/office/drawing/2014/main" id="{99866727-4106-4F61-818D-9DAEF2AB87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772"/>
                <a:ext cx="1616" cy="20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75" name="Rectangle 319">
                <a:extLst>
                  <a:ext uri="{FF2B5EF4-FFF2-40B4-BE49-F238E27FC236}">
                    <a16:creationId xmlns:a16="http://schemas.microsoft.com/office/drawing/2014/main" id="{A14E40A6-B55D-4A3C-9C1D-511223A034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792"/>
                <a:ext cx="1616" cy="20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76" name="Rectangle 320">
                <a:extLst>
                  <a:ext uri="{FF2B5EF4-FFF2-40B4-BE49-F238E27FC236}">
                    <a16:creationId xmlns:a16="http://schemas.microsoft.com/office/drawing/2014/main" id="{ACDAADC4-F9C0-457C-8A72-DFC0049D2D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812"/>
                <a:ext cx="1616" cy="19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77" name="Rectangle 321">
                <a:extLst>
                  <a:ext uri="{FF2B5EF4-FFF2-40B4-BE49-F238E27FC236}">
                    <a16:creationId xmlns:a16="http://schemas.microsoft.com/office/drawing/2014/main" id="{5381B545-A6F7-4BF2-8532-2411086D72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831"/>
                <a:ext cx="1616" cy="20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78" name="Rectangle 322">
                <a:extLst>
                  <a:ext uri="{FF2B5EF4-FFF2-40B4-BE49-F238E27FC236}">
                    <a16:creationId xmlns:a16="http://schemas.microsoft.com/office/drawing/2014/main" id="{23D85A2F-AA83-4536-9A9B-7B914BD46B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851"/>
                <a:ext cx="1616" cy="20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79" name="Rectangle 323">
                <a:extLst>
                  <a:ext uri="{FF2B5EF4-FFF2-40B4-BE49-F238E27FC236}">
                    <a16:creationId xmlns:a16="http://schemas.microsoft.com/office/drawing/2014/main" id="{F635D6CC-7D7D-4ED9-9459-D900217C33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871"/>
                <a:ext cx="1616" cy="19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80" name="Rectangle 324">
                <a:extLst>
                  <a:ext uri="{FF2B5EF4-FFF2-40B4-BE49-F238E27FC236}">
                    <a16:creationId xmlns:a16="http://schemas.microsoft.com/office/drawing/2014/main" id="{544106A7-371B-4504-9606-46F6E89DD9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890"/>
                <a:ext cx="1616" cy="20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81" name="Rectangle 325">
                <a:extLst>
                  <a:ext uri="{FF2B5EF4-FFF2-40B4-BE49-F238E27FC236}">
                    <a16:creationId xmlns:a16="http://schemas.microsoft.com/office/drawing/2014/main" id="{96055CB7-9459-4D35-B7EC-887578D1A4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910"/>
                <a:ext cx="1616" cy="20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82" name="Rectangle 326">
                <a:extLst>
                  <a:ext uri="{FF2B5EF4-FFF2-40B4-BE49-F238E27FC236}">
                    <a16:creationId xmlns:a16="http://schemas.microsoft.com/office/drawing/2014/main" id="{66646091-A5BD-46EC-8A3F-6C29770F4F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930"/>
                <a:ext cx="1616" cy="19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83" name="Rectangle 327">
                <a:extLst>
                  <a:ext uri="{FF2B5EF4-FFF2-40B4-BE49-F238E27FC236}">
                    <a16:creationId xmlns:a16="http://schemas.microsoft.com/office/drawing/2014/main" id="{4018E1F2-213B-42A9-BF7B-43B036882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949"/>
                <a:ext cx="1616" cy="10"/>
              </a:xfrm>
              <a:prstGeom prst="rect">
                <a:avLst/>
              </a:prstGeom>
              <a:solidFill>
                <a:srgbClr val="000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84" name="Rectangle 328">
                <a:extLst>
                  <a:ext uri="{FF2B5EF4-FFF2-40B4-BE49-F238E27FC236}">
                    <a16:creationId xmlns:a16="http://schemas.microsoft.com/office/drawing/2014/main" id="{C912B04C-88BC-4AFC-9412-A90E6866D0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360"/>
                <a:ext cx="3696" cy="20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85" name="Rectangle 329">
                <a:extLst>
                  <a:ext uri="{FF2B5EF4-FFF2-40B4-BE49-F238E27FC236}">
                    <a16:creationId xmlns:a16="http://schemas.microsoft.com/office/drawing/2014/main" id="{98503BE5-4646-4E95-BBE0-A06E1EA23B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380"/>
                <a:ext cx="3696" cy="19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86" name="Rectangle 330">
                <a:extLst>
                  <a:ext uri="{FF2B5EF4-FFF2-40B4-BE49-F238E27FC236}">
                    <a16:creationId xmlns:a16="http://schemas.microsoft.com/office/drawing/2014/main" id="{D5955792-7D1E-4AA0-B23B-BD80ADE820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399"/>
                <a:ext cx="3696" cy="20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87" name="Rectangle 331">
                <a:extLst>
                  <a:ext uri="{FF2B5EF4-FFF2-40B4-BE49-F238E27FC236}">
                    <a16:creationId xmlns:a16="http://schemas.microsoft.com/office/drawing/2014/main" id="{566DC6A1-0B2A-42BB-854A-49FB28149F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419"/>
                <a:ext cx="3696" cy="20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88" name="Rectangle 332">
                <a:extLst>
                  <a:ext uri="{FF2B5EF4-FFF2-40B4-BE49-F238E27FC236}">
                    <a16:creationId xmlns:a16="http://schemas.microsoft.com/office/drawing/2014/main" id="{EBE538A9-9E04-4EEA-BA57-3DC6F15D45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439"/>
                <a:ext cx="3696" cy="19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89" name="Rectangle 333">
                <a:extLst>
                  <a:ext uri="{FF2B5EF4-FFF2-40B4-BE49-F238E27FC236}">
                    <a16:creationId xmlns:a16="http://schemas.microsoft.com/office/drawing/2014/main" id="{45107A71-6D8A-4AA0-A470-BBC505210D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458"/>
                <a:ext cx="3696" cy="20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90" name="Rectangle 334">
                <a:extLst>
                  <a:ext uri="{FF2B5EF4-FFF2-40B4-BE49-F238E27FC236}">
                    <a16:creationId xmlns:a16="http://schemas.microsoft.com/office/drawing/2014/main" id="{8EB7F52D-3699-44AD-B339-A207CBCAD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478"/>
                <a:ext cx="3696" cy="19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91" name="Rectangle 335">
                <a:extLst>
                  <a:ext uri="{FF2B5EF4-FFF2-40B4-BE49-F238E27FC236}">
                    <a16:creationId xmlns:a16="http://schemas.microsoft.com/office/drawing/2014/main" id="{7274ADEA-287E-4ABC-BBB7-C3B43D0E6E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497"/>
                <a:ext cx="3696" cy="20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92" name="Rectangle 336">
                <a:extLst>
                  <a:ext uri="{FF2B5EF4-FFF2-40B4-BE49-F238E27FC236}">
                    <a16:creationId xmlns:a16="http://schemas.microsoft.com/office/drawing/2014/main" id="{71D35CD6-8EBF-431F-B7DE-F564853F5C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517"/>
                <a:ext cx="3696" cy="20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93" name="Rectangle 337">
                <a:extLst>
                  <a:ext uri="{FF2B5EF4-FFF2-40B4-BE49-F238E27FC236}">
                    <a16:creationId xmlns:a16="http://schemas.microsoft.com/office/drawing/2014/main" id="{2E510684-1F41-4A95-BA83-F2273EE74C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537"/>
                <a:ext cx="3696" cy="19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94" name="Rectangle 338">
                <a:extLst>
                  <a:ext uri="{FF2B5EF4-FFF2-40B4-BE49-F238E27FC236}">
                    <a16:creationId xmlns:a16="http://schemas.microsoft.com/office/drawing/2014/main" id="{8BC0BBF6-09D0-4E90-874A-023A85F1DA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556"/>
                <a:ext cx="3696" cy="20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95" name="Rectangle 339">
                <a:extLst>
                  <a:ext uri="{FF2B5EF4-FFF2-40B4-BE49-F238E27FC236}">
                    <a16:creationId xmlns:a16="http://schemas.microsoft.com/office/drawing/2014/main" id="{4ACA3262-8145-4E76-BE74-5902A170EE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576"/>
                <a:ext cx="3696" cy="20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96" name="Rectangle 340">
                <a:extLst>
                  <a:ext uri="{FF2B5EF4-FFF2-40B4-BE49-F238E27FC236}">
                    <a16:creationId xmlns:a16="http://schemas.microsoft.com/office/drawing/2014/main" id="{EA7A2A2E-25F8-4E8E-9488-0ECBFED86C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596"/>
                <a:ext cx="3696" cy="19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97" name="Rectangle 341">
                <a:extLst>
                  <a:ext uri="{FF2B5EF4-FFF2-40B4-BE49-F238E27FC236}">
                    <a16:creationId xmlns:a16="http://schemas.microsoft.com/office/drawing/2014/main" id="{2017F890-7D75-4AB9-83DA-66024C39F5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615"/>
                <a:ext cx="3696" cy="20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98" name="Rectangle 342">
                <a:extLst>
                  <a:ext uri="{FF2B5EF4-FFF2-40B4-BE49-F238E27FC236}">
                    <a16:creationId xmlns:a16="http://schemas.microsoft.com/office/drawing/2014/main" id="{2FE322B1-DDBC-414D-9C8F-7F4AD3922F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635"/>
                <a:ext cx="3696" cy="20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399" name="Rectangle 343">
                <a:extLst>
                  <a:ext uri="{FF2B5EF4-FFF2-40B4-BE49-F238E27FC236}">
                    <a16:creationId xmlns:a16="http://schemas.microsoft.com/office/drawing/2014/main" id="{D3F5F936-0921-4000-A650-D9F8951820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655"/>
                <a:ext cx="3696" cy="19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00" name="Rectangle 344">
                <a:extLst>
                  <a:ext uri="{FF2B5EF4-FFF2-40B4-BE49-F238E27FC236}">
                    <a16:creationId xmlns:a16="http://schemas.microsoft.com/office/drawing/2014/main" id="{EDE530F8-C8CF-44BD-B35F-F66FD2AD35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674"/>
                <a:ext cx="3696" cy="20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01" name="Rectangle 345">
                <a:extLst>
                  <a:ext uri="{FF2B5EF4-FFF2-40B4-BE49-F238E27FC236}">
                    <a16:creationId xmlns:a16="http://schemas.microsoft.com/office/drawing/2014/main" id="{F07359F3-6561-4BE7-AF08-F4BCBABE0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694"/>
                <a:ext cx="3696" cy="20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02" name="Rectangle 346">
                <a:extLst>
                  <a:ext uri="{FF2B5EF4-FFF2-40B4-BE49-F238E27FC236}">
                    <a16:creationId xmlns:a16="http://schemas.microsoft.com/office/drawing/2014/main" id="{0AB8AEA0-1484-4013-BFC8-E3048D0353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714"/>
                <a:ext cx="3696" cy="19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03" name="Rectangle 347">
                <a:extLst>
                  <a:ext uri="{FF2B5EF4-FFF2-40B4-BE49-F238E27FC236}">
                    <a16:creationId xmlns:a16="http://schemas.microsoft.com/office/drawing/2014/main" id="{2DD25E68-350A-4D64-9CB2-B30FD91F5A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733"/>
                <a:ext cx="3696" cy="20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04" name="Rectangle 348">
                <a:extLst>
                  <a:ext uri="{FF2B5EF4-FFF2-40B4-BE49-F238E27FC236}">
                    <a16:creationId xmlns:a16="http://schemas.microsoft.com/office/drawing/2014/main" id="{631022E4-821E-4256-851A-188CB7D6C0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753"/>
                <a:ext cx="3696" cy="19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05" name="Rectangle 349">
                <a:extLst>
                  <a:ext uri="{FF2B5EF4-FFF2-40B4-BE49-F238E27FC236}">
                    <a16:creationId xmlns:a16="http://schemas.microsoft.com/office/drawing/2014/main" id="{E374D854-DCAD-448F-B744-D90B3EAADD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772"/>
                <a:ext cx="3696" cy="20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06" name="Rectangle 350">
                <a:extLst>
                  <a:ext uri="{FF2B5EF4-FFF2-40B4-BE49-F238E27FC236}">
                    <a16:creationId xmlns:a16="http://schemas.microsoft.com/office/drawing/2014/main" id="{D5AEAD3D-4464-4B01-947C-9DEC98B160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792"/>
                <a:ext cx="3696" cy="20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07" name="Rectangle 351">
                <a:extLst>
                  <a:ext uri="{FF2B5EF4-FFF2-40B4-BE49-F238E27FC236}">
                    <a16:creationId xmlns:a16="http://schemas.microsoft.com/office/drawing/2014/main" id="{F71E3B9D-0387-40C4-9D04-7DB8B36B1D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812"/>
                <a:ext cx="3696" cy="19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08" name="Rectangle 352">
                <a:extLst>
                  <a:ext uri="{FF2B5EF4-FFF2-40B4-BE49-F238E27FC236}">
                    <a16:creationId xmlns:a16="http://schemas.microsoft.com/office/drawing/2014/main" id="{FB5D6BD1-6E62-4723-9845-5C06FEFFE5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831"/>
                <a:ext cx="3696" cy="20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09" name="Rectangle 353">
                <a:extLst>
                  <a:ext uri="{FF2B5EF4-FFF2-40B4-BE49-F238E27FC236}">
                    <a16:creationId xmlns:a16="http://schemas.microsoft.com/office/drawing/2014/main" id="{9DAF44CD-C1CD-40D3-9FE9-BE5D3285D1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851"/>
                <a:ext cx="3696" cy="20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10" name="Rectangle 354">
                <a:extLst>
                  <a:ext uri="{FF2B5EF4-FFF2-40B4-BE49-F238E27FC236}">
                    <a16:creationId xmlns:a16="http://schemas.microsoft.com/office/drawing/2014/main" id="{DD555B32-E979-4A05-97F2-2DBA38B84B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871"/>
                <a:ext cx="3696" cy="19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11" name="Rectangle 355">
                <a:extLst>
                  <a:ext uri="{FF2B5EF4-FFF2-40B4-BE49-F238E27FC236}">
                    <a16:creationId xmlns:a16="http://schemas.microsoft.com/office/drawing/2014/main" id="{F75B12EF-A72B-4D90-8D92-7D289A4D2C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890"/>
                <a:ext cx="3696" cy="20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12" name="Rectangle 356">
                <a:extLst>
                  <a:ext uri="{FF2B5EF4-FFF2-40B4-BE49-F238E27FC236}">
                    <a16:creationId xmlns:a16="http://schemas.microsoft.com/office/drawing/2014/main" id="{C734745E-AFF1-468F-83D5-4F518E77DE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910"/>
                <a:ext cx="3696" cy="20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13" name="Rectangle 357">
                <a:extLst>
                  <a:ext uri="{FF2B5EF4-FFF2-40B4-BE49-F238E27FC236}">
                    <a16:creationId xmlns:a16="http://schemas.microsoft.com/office/drawing/2014/main" id="{6814C51E-655F-406F-9D25-47191538B1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930"/>
                <a:ext cx="3696" cy="19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14" name="Rectangle 358">
                <a:extLst>
                  <a:ext uri="{FF2B5EF4-FFF2-40B4-BE49-F238E27FC236}">
                    <a16:creationId xmlns:a16="http://schemas.microsoft.com/office/drawing/2014/main" id="{44181525-8EB9-40D4-BDF7-E2ABD91EA8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949"/>
                <a:ext cx="3696" cy="10"/>
              </a:xfrm>
              <a:prstGeom prst="rect">
                <a:avLst/>
              </a:prstGeom>
              <a:solidFill>
                <a:srgbClr val="000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15" name="Rectangle 359">
                <a:extLst>
                  <a:ext uri="{FF2B5EF4-FFF2-40B4-BE49-F238E27FC236}">
                    <a16:creationId xmlns:a16="http://schemas.microsoft.com/office/drawing/2014/main" id="{53E665E5-6B0D-4CFD-968A-4A88AB3F91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370"/>
                <a:ext cx="3696" cy="58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16" name="Rectangle 360">
                <a:extLst>
                  <a:ext uri="{FF2B5EF4-FFF2-40B4-BE49-F238E27FC236}">
                    <a16:creationId xmlns:a16="http://schemas.microsoft.com/office/drawing/2014/main" id="{FB8EA025-CB58-4A88-9902-A9FD592757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360"/>
                <a:ext cx="3696" cy="20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17" name="Rectangle 361">
                <a:extLst>
                  <a:ext uri="{FF2B5EF4-FFF2-40B4-BE49-F238E27FC236}">
                    <a16:creationId xmlns:a16="http://schemas.microsoft.com/office/drawing/2014/main" id="{8E6B4782-61EB-491E-A5B7-6D89E672C8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380"/>
                <a:ext cx="3696" cy="19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18" name="Rectangle 362">
                <a:extLst>
                  <a:ext uri="{FF2B5EF4-FFF2-40B4-BE49-F238E27FC236}">
                    <a16:creationId xmlns:a16="http://schemas.microsoft.com/office/drawing/2014/main" id="{C4F04C46-D80E-4E6A-823C-8BFE94F645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399"/>
                <a:ext cx="3696" cy="20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19" name="Rectangle 363">
                <a:extLst>
                  <a:ext uri="{FF2B5EF4-FFF2-40B4-BE49-F238E27FC236}">
                    <a16:creationId xmlns:a16="http://schemas.microsoft.com/office/drawing/2014/main" id="{BB890FE4-8478-4A45-8D68-8F4D50DD47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419"/>
                <a:ext cx="3696" cy="20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20" name="Rectangle 364">
                <a:extLst>
                  <a:ext uri="{FF2B5EF4-FFF2-40B4-BE49-F238E27FC236}">
                    <a16:creationId xmlns:a16="http://schemas.microsoft.com/office/drawing/2014/main" id="{74F241ED-4FCB-4E1D-8B4B-15521DBE56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439"/>
                <a:ext cx="3696" cy="19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21" name="Rectangle 365">
                <a:extLst>
                  <a:ext uri="{FF2B5EF4-FFF2-40B4-BE49-F238E27FC236}">
                    <a16:creationId xmlns:a16="http://schemas.microsoft.com/office/drawing/2014/main" id="{67E1D250-ECFF-4C79-A761-42510CA1E8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458"/>
                <a:ext cx="3696" cy="20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22" name="Rectangle 366">
                <a:extLst>
                  <a:ext uri="{FF2B5EF4-FFF2-40B4-BE49-F238E27FC236}">
                    <a16:creationId xmlns:a16="http://schemas.microsoft.com/office/drawing/2014/main" id="{BC300649-1FB9-4958-A525-5DA1EEBFC1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478"/>
                <a:ext cx="3696" cy="19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23" name="Rectangle 367">
                <a:extLst>
                  <a:ext uri="{FF2B5EF4-FFF2-40B4-BE49-F238E27FC236}">
                    <a16:creationId xmlns:a16="http://schemas.microsoft.com/office/drawing/2014/main" id="{0AE93F50-BAFE-437E-BA49-BFD1432181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497"/>
                <a:ext cx="3696" cy="20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24" name="Rectangle 368">
                <a:extLst>
                  <a:ext uri="{FF2B5EF4-FFF2-40B4-BE49-F238E27FC236}">
                    <a16:creationId xmlns:a16="http://schemas.microsoft.com/office/drawing/2014/main" id="{3A7620BB-1210-4595-8BA9-BA428DC124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517"/>
                <a:ext cx="3696" cy="20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25" name="Rectangle 369">
                <a:extLst>
                  <a:ext uri="{FF2B5EF4-FFF2-40B4-BE49-F238E27FC236}">
                    <a16:creationId xmlns:a16="http://schemas.microsoft.com/office/drawing/2014/main" id="{752716E3-A8CD-49CA-9DCB-73F939328B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537"/>
                <a:ext cx="3696" cy="19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26" name="Rectangle 370">
                <a:extLst>
                  <a:ext uri="{FF2B5EF4-FFF2-40B4-BE49-F238E27FC236}">
                    <a16:creationId xmlns:a16="http://schemas.microsoft.com/office/drawing/2014/main" id="{B7772266-9FC2-4956-8BD6-BE290628EF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556"/>
                <a:ext cx="3696" cy="20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27" name="Rectangle 371">
                <a:extLst>
                  <a:ext uri="{FF2B5EF4-FFF2-40B4-BE49-F238E27FC236}">
                    <a16:creationId xmlns:a16="http://schemas.microsoft.com/office/drawing/2014/main" id="{0A07CF34-1242-45EF-90B9-D8B1575A4F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576"/>
                <a:ext cx="3696" cy="20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28" name="Rectangle 372">
                <a:extLst>
                  <a:ext uri="{FF2B5EF4-FFF2-40B4-BE49-F238E27FC236}">
                    <a16:creationId xmlns:a16="http://schemas.microsoft.com/office/drawing/2014/main" id="{E1DBADC3-A5A6-40EE-A604-02523889A3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596"/>
                <a:ext cx="3696" cy="19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29" name="Rectangle 373">
                <a:extLst>
                  <a:ext uri="{FF2B5EF4-FFF2-40B4-BE49-F238E27FC236}">
                    <a16:creationId xmlns:a16="http://schemas.microsoft.com/office/drawing/2014/main" id="{843075E2-07E3-4974-AB28-6370DC904F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615"/>
                <a:ext cx="3696" cy="20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30" name="Rectangle 374">
                <a:extLst>
                  <a:ext uri="{FF2B5EF4-FFF2-40B4-BE49-F238E27FC236}">
                    <a16:creationId xmlns:a16="http://schemas.microsoft.com/office/drawing/2014/main" id="{2DC33AAE-1B3F-4494-8663-CA346F083E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635"/>
                <a:ext cx="3696" cy="20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31" name="Rectangle 375">
                <a:extLst>
                  <a:ext uri="{FF2B5EF4-FFF2-40B4-BE49-F238E27FC236}">
                    <a16:creationId xmlns:a16="http://schemas.microsoft.com/office/drawing/2014/main" id="{EFB57C16-3564-4B60-9D95-4CCF14810C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655"/>
                <a:ext cx="3696" cy="19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32" name="Rectangle 376">
                <a:extLst>
                  <a:ext uri="{FF2B5EF4-FFF2-40B4-BE49-F238E27FC236}">
                    <a16:creationId xmlns:a16="http://schemas.microsoft.com/office/drawing/2014/main" id="{5364B375-1943-4E43-9709-72D7810BB1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674"/>
                <a:ext cx="3696" cy="20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33" name="Rectangle 377">
                <a:extLst>
                  <a:ext uri="{FF2B5EF4-FFF2-40B4-BE49-F238E27FC236}">
                    <a16:creationId xmlns:a16="http://schemas.microsoft.com/office/drawing/2014/main" id="{11DBC4F3-01F2-4AC1-8F6B-0E654CC49E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694"/>
                <a:ext cx="3696" cy="20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34" name="Rectangle 378">
                <a:extLst>
                  <a:ext uri="{FF2B5EF4-FFF2-40B4-BE49-F238E27FC236}">
                    <a16:creationId xmlns:a16="http://schemas.microsoft.com/office/drawing/2014/main" id="{B96BF171-241D-43AC-BBFC-7BE0B4E415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714"/>
                <a:ext cx="3696" cy="19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35" name="Rectangle 379">
                <a:extLst>
                  <a:ext uri="{FF2B5EF4-FFF2-40B4-BE49-F238E27FC236}">
                    <a16:creationId xmlns:a16="http://schemas.microsoft.com/office/drawing/2014/main" id="{9CCA5DB4-3331-405D-9CB5-50497A19E6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733"/>
                <a:ext cx="3696" cy="20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36" name="Rectangle 380">
                <a:extLst>
                  <a:ext uri="{FF2B5EF4-FFF2-40B4-BE49-F238E27FC236}">
                    <a16:creationId xmlns:a16="http://schemas.microsoft.com/office/drawing/2014/main" id="{FA095A9E-8E33-4E1E-B1BB-BA3BEA6352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753"/>
                <a:ext cx="3696" cy="19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37" name="Rectangle 381">
                <a:extLst>
                  <a:ext uri="{FF2B5EF4-FFF2-40B4-BE49-F238E27FC236}">
                    <a16:creationId xmlns:a16="http://schemas.microsoft.com/office/drawing/2014/main" id="{E724F322-C96C-44FD-BC48-E9AB3D03A6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772"/>
                <a:ext cx="3696" cy="20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38" name="Rectangle 382">
                <a:extLst>
                  <a:ext uri="{FF2B5EF4-FFF2-40B4-BE49-F238E27FC236}">
                    <a16:creationId xmlns:a16="http://schemas.microsoft.com/office/drawing/2014/main" id="{740C0F9F-E3FE-4F8D-80F7-FCA989C90A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792"/>
                <a:ext cx="3696" cy="20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39" name="Rectangle 383">
                <a:extLst>
                  <a:ext uri="{FF2B5EF4-FFF2-40B4-BE49-F238E27FC236}">
                    <a16:creationId xmlns:a16="http://schemas.microsoft.com/office/drawing/2014/main" id="{D9D70106-12CF-4540-AC8F-FE0D0AAD23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812"/>
                <a:ext cx="3696" cy="19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40" name="Rectangle 384">
                <a:extLst>
                  <a:ext uri="{FF2B5EF4-FFF2-40B4-BE49-F238E27FC236}">
                    <a16:creationId xmlns:a16="http://schemas.microsoft.com/office/drawing/2014/main" id="{8BC5EB57-CC0B-489F-8F54-CA881073CD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831"/>
                <a:ext cx="3696" cy="20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41" name="Rectangle 385">
                <a:extLst>
                  <a:ext uri="{FF2B5EF4-FFF2-40B4-BE49-F238E27FC236}">
                    <a16:creationId xmlns:a16="http://schemas.microsoft.com/office/drawing/2014/main" id="{51379A71-5D61-46FC-AB80-573760D8B9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851"/>
                <a:ext cx="3696" cy="20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42" name="Rectangle 386">
                <a:extLst>
                  <a:ext uri="{FF2B5EF4-FFF2-40B4-BE49-F238E27FC236}">
                    <a16:creationId xmlns:a16="http://schemas.microsoft.com/office/drawing/2014/main" id="{82A8C4E1-24AB-4300-A4C4-5EB4F3983D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871"/>
                <a:ext cx="3696" cy="19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43" name="Rectangle 387">
                <a:extLst>
                  <a:ext uri="{FF2B5EF4-FFF2-40B4-BE49-F238E27FC236}">
                    <a16:creationId xmlns:a16="http://schemas.microsoft.com/office/drawing/2014/main" id="{E64405A7-38D5-4964-A283-1EA6EB9A3D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890"/>
                <a:ext cx="3696" cy="20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44" name="Rectangle 388">
                <a:extLst>
                  <a:ext uri="{FF2B5EF4-FFF2-40B4-BE49-F238E27FC236}">
                    <a16:creationId xmlns:a16="http://schemas.microsoft.com/office/drawing/2014/main" id="{99A04B5C-5643-4A9F-A52E-1EC5E38359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910"/>
                <a:ext cx="3696" cy="20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45" name="Rectangle 389">
                <a:extLst>
                  <a:ext uri="{FF2B5EF4-FFF2-40B4-BE49-F238E27FC236}">
                    <a16:creationId xmlns:a16="http://schemas.microsoft.com/office/drawing/2014/main" id="{23CF56D8-1E07-43ED-B744-8E4FF435F1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930"/>
                <a:ext cx="3696" cy="19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46" name="Rectangle 390">
                <a:extLst>
                  <a:ext uri="{FF2B5EF4-FFF2-40B4-BE49-F238E27FC236}">
                    <a16:creationId xmlns:a16="http://schemas.microsoft.com/office/drawing/2014/main" id="{5A6554A8-0873-4083-A314-0B2C4EC85D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949"/>
                <a:ext cx="3696" cy="10"/>
              </a:xfrm>
              <a:prstGeom prst="rect">
                <a:avLst/>
              </a:prstGeom>
              <a:solidFill>
                <a:srgbClr val="000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47" name="Rectangle 391">
                <a:extLst>
                  <a:ext uri="{FF2B5EF4-FFF2-40B4-BE49-F238E27FC236}">
                    <a16:creationId xmlns:a16="http://schemas.microsoft.com/office/drawing/2014/main" id="{7B71B0A4-32BB-46E5-98AE-845205F023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951"/>
                <a:ext cx="1616" cy="17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48" name="Rectangle 392">
                <a:extLst>
                  <a:ext uri="{FF2B5EF4-FFF2-40B4-BE49-F238E27FC236}">
                    <a16:creationId xmlns:a16="http://schemas.microsoft.com/office/drawing/2014/main" id="{E5EFA9B2-30DB-4337-A9D0-9230259FC8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968"/>
                <a:ext cx="1616" cy="17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49" name="Rectangle 393">
                <a:extLst>
                  <a:ext uri="{FF2B5EF4-FFF2-40B4-BE49-F238E27FC236}">
                    <a16:creationId xmlns:a16="http://schemas.microsoft.com/office/drawing/2014/main" id="{7F9FB366-69A1-40D8-A560-038BF64974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985"/>
                <a:ext cx="1616" cy="17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50" name="Rectangle 394">
                <a:extLst>
                  <a:ext uri="{FF2B5EF4-FFF2-40B4-BE49-F238E27FC236}">
                    <a16:creationId xmlns:a16="http://schemas.microsoft.com/office/drawing/2014/main" id="{295B1F4E-62F2-4176-AD26-6C28275E8C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002"/>
                <a:ext cx="1616" cy="18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51" name="Rectangle 395">
                <a:extLst>
                  <a:ext uri="{FF2B5EF4-FFF2-40B4-BE49-F238E27FC236}">
                    <a16:creationId xmlns:a16="http://schemas.microsoft.com/office/drawing/2014/main" id="{437E4B7E-FE0C-413A-AB53-A8F3E270CE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020"/>
                <a:ext cx="1616" cy="17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52" name="Rectangle 396">
                <a:extLst>
                  <a:ext uri="{FF2B5EF4-FFF2-40B4-BE49-F238E27FC236}">
                    <a16:creationId xmlns:a16="http://schemas.microsoft.com/office/drawing/2014/main" id="{F2D0ACCC-4EAB-492F-9033-9074C97236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037"/>
                <a:ext cx="1616" cy="17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53" name="Rectangle 397">
                <a:extLst>
                  <a:ext uri="{FF2B5EF4-FFF2-40B4-BE49-F238E27FC236}">
                    <a16:creationId xmlns:a16="http://schemas.microsoft.com/office/drawing/2014/main" id="{88B9B11D-6218-4261-BE41-7B0330B3A9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054"/>
                <a:ext cx="1616" cy="17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54" name="Rectangle 398">
                <a:extLst>
                  <a:ext uri="{FF2B5EF4-FFF2-40B4-BE49-F238E27FC236}">
                    <a16:creationId xmlns:a16="http://schemas.microsoft.com/office/drawing/2014/main" id="{A987B672-3148-4C87-A6D2-D303126401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071"/>
                <a:ext cx="1616" cy="18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55" name="Rectangle 399">
                <a:extLst>
                  <a:ext uri="{FF2B5EF4-FFF2-40B4-BE49-F238E27FC236}">
                    <a16:creationId xmlns:a16="http://schemas.microsoft.com/office/drawing/2014/main" id="{3640C692-6584-461E-BC9E-019D493FFE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089"/>
                <a:ext cx="1616" cy="17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56" name="Rectangle 400">
                <a:extLst>
                  <a:ext uri="{FF2B5EF4-FFF2-40B4-BE49-F238E27FC236}">
                    <a16:creationId xmlns:a16="http://schemas.microsoft.com/office/drawing/2014/main" id="{0CE564E1-DD54-40E9-BC2A-A613184E26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106"/>
                <a:ext cx="1616" cy="17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57" name="Rectangle 401">
                <a:extLst>
                  <a:ext uri="{FF2B5EF4-FFF2-40B4-BE49-F238E27FC236}">
                    <a16:creationId xmlns:a16="http://schemas.microsoft.com/office/drawing/2014/main" id="{FBA851E9-BF8F-4E06-A63B-89CFABE3D7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123"/>
                <a:ext cx="1616" cy="17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58" name="Rectangle 402">
                <a:extLst>
                  <a:ext uri="{FF2B5EF4-FFF2-40B4-BE49-F238E27FC236}">
                    <a16:creationId xmlns:a16="http://schemas.microsoft.com/office/drawing/2014/main" id="{B281D32D-C7B2-414B-8881-5B82589CC1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140"/>
                <a:ext cx="1616" cy="18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59" name="Rectangle 403">
                <a:extLst>
                  <a:ext uri="{FF2B5EF4-FFF2-40B4-BE49-F238E27FC236}">
                    <a16:creationId xmlns:a16="http://schemas.microsoft.com/office/drawing/2014/main" id="{948F1C1C-E1D5-4A33-A527-E490E0EE89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158"/>
                <a:ext cx="1616" cy="17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60" name="Rectangle 404">
                <a:extLst>
                  <a:ext uri="{FF2B5EF4-FFF2-40B4-BE49-F238E27FC236}">
                    <a16:creationId xmlns:a16="http://schemas.microsoft.com/office/drawing/2014/main" id="{13AC6DB6-327B-4600-8ADB-A5D303CE73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175"/>
                <a:ext cx="1616" cy="17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61" name="Rectangle 405">
                <a:extLst>
                  <a:ext uri="{FF2B5EF4-FFF2-40B4-BE49-F238E27FC236}">
                    <a16:creationId xmlns:a16="http://schemas.microsoft.com/office/drawing/2014/main" id="{7FDFF3D1-6ECD-439F-A5B7-954A056153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192"/>
                <a:ext cx="1616" cy="17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62" name="Rectangle 406">
                <a:extLst>
                  <a:ext uri="{FF2B5EF4-FFF2-40B4-BE49-F238E27FC236}">
                    <a16:creationId xmlns:a16="http://schemas.microsoft.com/office/drawing/2014/main" id="{368A437E-AEA4-49EF-8508-D79224346E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209"/>
                <a:ext cx="1616" cy="17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463" name="Rectangle 407">
                <a:extLst>
                  <a:ext uri="{FF2B5EF4-FFF2-40B4-BE49-F238E27FC236}">
                    <a16:creationId xmlns:a16="http://schemas.microsoft.com/office/drawing/2014/main" id="{FE4D69E3-5ED9-4E9A-B5E3-BF2C15529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226"/>
                <a:ext cx="1616" cy="17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43016" name="Group 408">
              <a:extLst>
                <a:ext uri="{FF2B5EF4-FFF2-40B4-BE49-F238E27FC236}">
                  <a16:creationId xmlns:a16="http://schemas.microsoft.com/office/drawing/2014/main" id="{6D96610D-8C13-4E48-8860-A3B447020D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4" y="2951"/>
              <a:ext cx="5312" cy="1038"/>
              <a:chOff x="234" y="2951"/>
              <a:chExt cx="5312" cy="1038"/>
            </a:xfrm>
          </p:grpSpPr>
          <p:sp>
            <p:nvSpPr>
              <p:cNvPr id="43064" name="Rectangle 409">
                <a:extLst>
                  <a:ext uri="{FF2B5EF4-FFF2-40B4-BE49-F238E27FC236}">
                    <a16:creationId xmlns:a16="http://schemas.microsoft.com/office/drawing/2014/main" id="{ADC03196-B72F-42F5-84BF-BA362687D8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243"/>
                <a:ext cx="1616" cy="17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65" name="Rectangle 410">
                <a:extLst>
                  <a:ext uri="{FF2B5EF4-FFF2-40B4-BE49-F238E27FC236}">
                    <a16:creationId xmlns:a16="http://schemas.microsoft.com/office/drawing/2014/main" id="{89A8EA7F-54E5-4178-8536-4D07111130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260"/>
                <a:ext cx="1616" cy="17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66" name="Rectangle 411">
                <a:extLst>
                  <a:ext uri="{FF2B5EF4-FFF2-40B4-BE49-F238E27FC236}">
                    <a16:creationId xmlns:a16="http://schemas.microsoft.com/office/drawing/2014/main" id="{5D7ABBE4-1515-4219-9438-CC04B56D8D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277"/>
                <a:ext cx="1616" cy="18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67" name="Rectangle 412">
                <a:extLst>
                  <a:ext uri="{FF2B5EF4-FFF2-40B4-BE49-F238E27FC236}">
                    <a16:creationId xmlns:a16="http://schemas.microsoft.com/office/drawing/2014/main" id="{0201EF23-ACBD-4E59-B8BA-DE10E6EEB3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295"/>
                <a:ext cx="1616" cy="17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68" name="Rectangle 413">
                <a:extLst>
                  <a:ext uri="{FF2B5EF4-FFF2-40B4-BE49-F238E27FC236}">
                    <a16:creationId xmlns:a16="http://schemas.microsoft.com/office/drawing/2014/main" id="{6293195A-2897-479F-95B1-6BF2A9A00B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312"/>
                <a:ext cx="1616" cy="17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69" name="Rectangle 414">
                <a:extLst>
                  <a:ext uri="{FF2B5EF4-FFF2-40B4-BE49-F238E27FC236}">
                    <a16:creationId xmlns:a16="http://schemas.microsoft.com/office/drawing/2014/main" id="{F4F869EF-7DAC-41D7-A25C-3D5A02454C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329"/>
                <a:ext cx="1616" cy="17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70" name="Rectangle 415">
                <a:extLst>
                  <a:ext uri="{FF2B5EF4-FFF2-40B4-BE49-F238E27FC236}">
                    <a16:creationId xmlns:a16="http://schemas.microsoft.com/office/drawing/2014/main" id="{4A482847-457E-43E1-88F3-DCB6C880F4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346"/>
                <a:ext cx="1616" cy="18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71" name="Rectangle 416">
                <a:extLst>
                  <a:ext uri="{FF2B5EF4-FFF2-40B4-BE49-F238E27FC236}">
                    <a16:creationId xmlns:a16="http://schemas.microsoft.com/office/drawing/2014/main" id="{67110B16-16D2-4773-B1FC-F9559088B9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364"/>
                <a:ext cx="1616" cy="17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72" name="Rectangle 417">
                <a:extLst>
                  <a:ext uri="{FF2B5EF4-FFF2-40B4-BE49-F238E27FC236}">
                    <a16:creationId xmlns:a16="http://schemas.microsoft.com/office/drawing/2014/main" id="{77A85E1E-8A0F-417B-B84F-D44C7E92F2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381"/>
                <a:ext cx="1616" cy="17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73" name="Rectangle 418">
                <a:extLst>
                  <a:ext uri="{FF2B5EF4-FFF2-40B4-BE49-F238E27FC236}">
                    <a16:creationId xmlns:a16="http://schemas.microsoft.com/office/drawing/2014/main" id="{B765D806-21D4-4329-8C60-F6C68B02E1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398"/>
                <a:ext cx="1616" cy="17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74" name="Rectangle 419">
                <a:extLst>
                  <a:ext uri="{FF2B5EF4-FFF2-40B4-BE49-F238E27FC236}">
                    <a16:creationId xmlns:a16="http://schemas.microsoft.com/office/drawing/2014/main" id="{C9B1B36A-B0D2-41AB-A01C-F76C3B1C0D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415"/>
                <a:ext cx="1616" cy="18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75" name="Rectangle 420">
                <a:extLst>
                  <a:ext uri="{FF2B5EF4-FFF2-40B4-BE49-F238E27FC236}">
                    <a16:creationId xmlns:a16="http://schemas.microsoft.com/office/drawing/2014/main" id="{22B57A65-157E-473B-BF03-80C5264FF5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433"/>
                <a:ext cx="1616" cy="17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76" name="Rectangle 421">
                <a:extLst>
                  <a:ext uri="{FF2B5EF4-FFF2-40B4-BE49-F238E27FC236}">
                    <a16:creationId xmlns:a16="http://schemas.microsoft.com/office/drawing/2014/main" id="{9C457089-2878-4738-8D9A-75041F26D4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450"/>
                <a:ext cx="1616" cy="17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77" name="Rectangle 422">
                <a:extLst>
                  <a:ext uri="{FF2B5EF4-FFF2-40B4-BE49-F238E27FC236}">
                    <a16:creationId xmlns:a16="http://schemas.microsoft.com/office/drawing/2014/main" id="{3A3D1798-6382-4E46-9118-56E3FE6AD4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467"/>
                <a:ext cx="1616" cy="9"/>
              </a:xfrm>
              <a:prstGeom prst="rect">
                <a:avLst/>
              </a:prstGeom>
              <a:solidFill>
                <a:srgbClr val="000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78" name="Rectangle 423">
                <a:extLst>
                  <a:ext uri="{FF2B5EF4-FFF2-40B4-BE49-F238E27FC236}">
                    <a16:creationId xmlns:a16="http://schemas.microsoft.com/office/drawing/2014/main" id="{3822741D-4F43-47BA-8341-5A1DC88878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959"/>
                <a:ext cx="1616" cy="51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79" name="Rectangle 424">
                <a:extLst>
                  <a:ext uri="{FF2B5EF4-FFF2-40B4-BE49-F238E27FC236}">
                    <a16:creationId xmlns:a16="http://schemas.microsoft.com/office/drawing/2014/main" id="{CF536AB9-749A-470E-8063-7A11EAA773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951"/>
                <a:ext cx="1616" cy="17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80" name="Rectangle 425">
                <a:extLst>
                  <a:ext uri="{FF2B5EF4-FFF2-40B4-BE49-F238E27FC236}">
                    <a16:creationId xmlns:a16="http://schemas.microsoft.com/office/drawing/2014/main" id="{A8277B6E-AE76-45C5-A301-CFCC8FDBB3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968"/>
                <a:ext cx="1616" cy="17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81" name="Rectangle 426">
                <a:extLst>
                  <a:ext uri="{FF2B5EF4-FFF2-40B4-BE49-F238E27FC236}">
                    <a16:creationId xmlns:a16="http://schemas.microsoft.com/office/drawing/2014/main" id="{32C24168-E366-4922-BDCF-E4D86650D5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2985"/>
                <a:ext cx="1616" cy="17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82" name="Rectangle 427">
                <a:extLst>
                  <a:ext uri="{FF2B5EF4-FFF2-40B4-BE49-F238E27FC236}">
                    <a16:creationId xmlns:a16="http://schemas.microsoft.com/office/drawing/2014/main" id="{928353F5-5E89-4C04-AC69-900804CCB8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002"/>
                <a:ext cx="1616" cy="18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83" name="Rectangle 428">
                <a:extLst>
                  <a:ext uri="{FF2B5EF4-FFF2-40B4-BE49-F238E27FC236}">
                    <a16:creationId xmlns:a16="http://schemas.microsoft.com/office/drawing/2014/main" id="{2D4C8B4D-FD38-4CD4-9D53-6F92E1DCB2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020"/>
                <a:ext cx="1616" cy="17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84" name="Rectangle 429">
                <a:extLst>
                  <a:ext uri="{FF2B5EF4-FFF2-40B4-BE49-F238E27FC236}">
                    <a16:creationId xmlns:a16="http://schemas.microsoft.com/office/drawing/2014/main" id="{53BBF160-F622-4E8B-9987-6360468878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037"/>
                <a:ext cx="1616" cy="17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85" name="Rectangle 430">
                <a:extLst>
                  <a:ext uri="{FF2B5EF4-FFF2-40B4-BE49-F238E27FC236}">
                    <a16:creationId xmlns:a16="http://schemas.microsoft.com/office/drawing/2014/main" id="{D555B4F0-F842-4E01-87EB-032123F1DC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054"/>
                <a:ext cx="1616" cy="17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86" name="Rectangle 431">
                <a:extLst>
                  <a:ext uri="{FF2B5EF4-FFF2-40B4-BE49-F238E27FC236}">
                    <a16:creationId xmlns:a16="http://schemas.microsoft.com/office/drawing/2014/main" id="{65EEFD62-A2E4-4528-B934-99E71559DE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071"/>
                <a:ext cx="1616" cy="18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87" name="Rectangle 432">
                <a:extLst>
                  <a:ext uri="{FF2B5EF4-FFF2-40B4-BE49-F238E27FC236}">
                    <a16:creationId xmlns:a16="http://schemas.microsoft.com/office/drawing/2014/main" id="{AADEEB50-76D2-4559-9FC0-5212105A00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089"/>
                <a:ext cx="1616" cy="17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88" name="Rectangle 433">
                <a:extLst>
                  <a:ext uri="{FF2B5EF4-FFF2-40B4-BE49-F238E27FC236}">
                    <a16:creationId xmlns:a16="http://schemas.microsoft.com/office/drawing/2014/main" id="{A271CBC4-C4C5-441F-80EC-88A9685907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106"/>
                <a:ext cx="1616" cy="17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89" name="Rectangle 434">
                <a:extLst>
                  <a:ext uri="{FF2B5EF4-FFF2-40B4-BE49-F238E27FC236}">
                    <a16:creationId xmlns:a16="http://schemas.microsoft.com/office/drawing/2014/main" id="{44AB6895-B462-40FE-BA2B-6D2C5CE14A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123"/>
                <a:ext cx="1616" cy="17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90" name="Rectangle 435">
                <a:extLst>
                  <a:ext uri="{FF2B5EF4-FFF2-40B4-BE49-F238E27FC236}">
                    <a16:creationId xmlns:a16="http://schemas.microsoft.com/office/drawing/2014/main" id="{9BBC2415-4BC4-41A4-89E0-2F93A2E495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140"/>
                <a:ext cx="1616" cy="18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91" name="Rectangle 436">
                <a:extLst>
                  <a:ext uri="{FF2B5EF4-FFF2-40B4-BE49-F238E27FC236}">
                    <a16:creationId xmlns:a16="http://schemas.microsoft.com/office/drawing/2014/main" id="{5FFD98B7-42AB-4FEF-AC7E-FFF2FA3CCF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158"/>
                <a:ext cx="1616" cy="17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92" name="Rectangle 437">
                <a:extLst>
                  <a:ext uri="{FF2B5EF4-FFF2-40B4-BE49-F238E27FC236}">
                    <a16:creationId xmlns:a16="http://schemas.microsoft.com/office/drawing/2014/main" id="{3FC98CE1-77A4-44FE-A2C9-7A7A1B6E05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175"/>
                <a:ext cx="1616" cy="17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93" name="Rectangle 438">
                <a:extLst>
                  <a:ext uri="{FF2B5EF4-FFF2-40B4-BE49-F238E27FC236}">
                    <a16:creationId xmlns:a16="http://schemas.microsoft.com/office/drawing/2014/main" id="{AAFE3109-B93D-4A84-922F-7ACC10BAE3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192"/>
                <a:ext cx="1616" cy="17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94" name="Rectangle 439">
                <a:extLst>
                  <a:ext uri="{FF2B5EF4-FFF2-40B4-BE49-F238E27FC236}">
                    <a16:creationId xmlns:a16="http://schemas.microsoft.com/office/drawing/2014/main" id="{4FE92217-71E1-4EDF-9597-911C4FA0F6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209"/>
                <a:ext cx="1616" cy="17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95" name="Rectangle 440">
                <a:extLst>
                  <a:ext uri="{FF2B5EF4-FFF2-40B4-BE49-F238E27FC236}">
                    <a16:creationId xmlns:a16="http://schemas.microsoft.com/office/drawing/2014/main" id="{3368AD75-9323-4820-AB5D-1C163A119F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226"/>
                <a:ext cx="1616" cy="17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96" name="Rectangle 441">
                <a:extLst>
                  <a:ext uri="{FF2B5EF4-FFF2-40B4-BE49-F238E27FC236}">
                    <a16:creationId xmlns:a16="http://schemas.microsoft.com/office/drawing/2014/main" id="{7507025E-48A5-4037-B00E-7312532667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243"/>
                <a:ext cx="1616" cy="17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97" name="Rectangle 442">
                <a:extLst>
                  <a:ext uri="{FF2B5EF4-FFF2-40B4-BE49-F238E27FC236}">
                    <a16:creationId xmlns:a16="http://schemas.microsoft.com/office/drawing/2014/main" id="{ABA24694-1C63-4A34-8FA2-388858102F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260"/>
                <a:ext cx="1616" cy="17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98" name="Rectangle 443">
                <a:extLst>
                  <a:ext uri="{FF2B5EF4-FFF2-40B4-BE49-F238E27FC236}">
                    <a16:creationId xmlns:a16="http://schemas.microsoft.com/office/drawing/2014/main" id="{DDB859AD-98E1-4FA7-9F22-82C977E9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277"/>
                <a:ext cx="1616" cy="18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99" name="Rectangle 444">
                <a:extLst>
                  <a:ext uri="{FF2B5EF4-FFF2-40B4-BE49-F238E27FC236}">
                    <a16:creationId xmlns:a16="http://schemas.microsoft.com/office/drawing/2014/main" id="{2F55544F-6FFD-49E6-ACE1-40957BF411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295"/>
                <a:ext cx="1616" cy="17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00" name="Rectangle 445">
                <a:extLst>
                  <a:ext uri="{FF2B5EF4-FFF2-40B4-BE49-F238E27FC236}">
                    <a16:creationId xmlns:a16="http://schemas.microsoft.com/office/drawing/2014/main" id="{FF348CB6-EB02-4B99-A1B3-7B3C70998B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312"/>
                <a:ext cx="1616" cy="17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01" name="Rectangle 446">
                <a:extLst>
                  <a:ext uri="{FF2B5EF4-FFF2-40B4-BE49-F238E27FC236}">
                    <a16:creationId xmlns:a16="http://schemas.microsoft.com/office/drawing/2014/main" id="{62A348A4-28D4-4B87-A9D0-650EB67214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329"/>
                <a:ext cx="1616" cy="17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02" name="Rectangle 447">
                <a:extLst>
                  <a:ext uri="{FF2B5EF4-FFF2-40B4-BE49-F238E27FC236}">
                    <a16:creationId xmlns:a16="http://schemas.microsoft.com/office/drawing/2014/main" id="{8BCEE9A2-2726-4B43-B29A-DE54C92178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346"/>
                <a:ext cx="1616" cy="18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03" name="Rectangle 448">
                <a:extLst>
                  <a:ext uri="{FF2B5EF4-FFF2-40B4-BE49-F238E27FC236}">
                    <a16:creationId xmlns:a16="http://schemas.microsoft.com/office/drawing/2014/main" id="{C39D1C4C-B0FD-4CB4-9789-A472CA2EEA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364"/>
                <a:ext cx="1616" cy="17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04" name="Rectangle 449">
                <a:extLst>
                  <a:ext uri="{FF2B5EF4-FFF2-40B4-BE49-F238E27FC236}">
                    <a16:creationId xmlns:a16="http://schemas.microsoft.com/office/drawing/2014/main" id="{FFD03057-B323-4B0A-84FF-C0150181C8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381"/>
                <a:ext cx="1616" cy="17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05" name="Rectangle 450">
                <a:extLst>
                  <a:ext uri="{FF2B5EF4-FFF2-40B4-BE49-F238E27FC236}">
                    <a16:creationId xmlns:a16="http://schemas.microsoft.com/office/drawing/2014/main" id="{9E052D4B-8F1D-4252-8AD9-5C54761E8E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398"/>
                <a:ext cx="1616" cy="17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06" name="Rectangle 451">
                <a:extLst>
                  <a:ext uri="{FF2B5EF4-FFF2-40B4-BE49-F238E27FC236}">
                    <a16:creationId xmlns:a16="http://schemas.microsoft.com/office/drawing/2014/main" id="{9C1C38E1-401D-4519-A159-AC4E8F5BD1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415"/>
                <a:ext cx="1616" cy="18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07" name="Rectangle 452">
                <a:extLst>
                  <a:ext uri="{FF2B5EF4-FFF2-40B4-BE49-F238E27FC236}">
                    <a16:creationId xmlns:a16="http://schemas.microsoft.com/office/drawing/2014/main" id="{5E341345-9C38-4367-B040-B4ADBA048F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433"/>
                <a:ext cx="1616" cy="17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08" name="Rectangle 453">
                <a:extLst>
                  <a:ext uri="{FF2B5EF4-FFF2-40B4-BE49-F238E27FC236}">
                    <a16:creationId xmlns:a16="http://schemas.microsoft.com/office/drawing/2014/main" id="{2A5241EC-A9B8-49BB-A44D-F12E928A6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450"/>
                <a:ext cx="1616" cy="17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09" name="Rectangle 454">
                <a:extLst>
                  <a:ext uri="{FF2B5EF4-FFF2-40B4-BE49-F238E27FC236}">
                    <a16:creationId xmlns:a16="http://schemas.microsoft.com/office/drawing/2014/main" id="{028E8E40-F932-41D8-92FB-5001ADC73C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467"/>
                <a:ext cx="1616" cy="9"/>
              </a:xfrm>
              <a:prstGeom prst="rect">
                <a:avLst/>
              </a:prstGeom>
              <a:solidFill>
                <a:srgbClr val="000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10" name="Rectangle 455">
                <a:extLst>
                  <a:ext uri="{FF2B5EF4-FFF2-40B4-BE49-F238E27FC236}">
                    <a16:creationId xmlns:a16="http://schemas.microsoft.com/office/drawing/2014/main" id="{BAC38375-1743-4A41-B9AD-33276AA3B7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951"/>
                <a:ext cx="3696" cy="17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11" name="Rectangle 456">
                <a:extLst>
                  <a:ext uri="{FF2B5EF4-FFF2-40B4-BE49-F238E27FC236}">
                    <a16:creationId xmlns:a16="http://schemas.microsoft.com/office/drawing/2014/main" id="{1063EDEA-2449-4DC9-B148-2152BABC14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968"/>
                <a:ext cx="3696" cy="17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12" name="Rectangle 457">
                <a:extLst>
                  <a:ext uri="{FF2B5EF4-FFF2-40B4-BE49-F238E27FC236}">
                    <a16:creationId xmlns:a16="http://schemas.microsoft.com/office/drawing/2014/main" id="{1120DCD7-3F19-46B0-9B29-911EB71F95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985"/>
                <a:ext cx="3696" cy="17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13" name="Rectangle 458">
                <a:extLst>
                  <a:ext uri="{FF2B5EF4-FFF2-40B4-BE49-F238E27FC236}">
                    <a16:creationId xmlns:a16="http://schemas.microsoft.com/office/drawing/2014/main" id="{F0FD14EA-1DF4-422C-932B-4DBC8EAE80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002"/>
                <a:ext cx="3696" cy="18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14" name="Rectangle 459">
                <a:extLst>
                  <a:ext uri="{FF2B5EF4-FFF2-40B4-BE49-F238E27FC236}">
                    <a16:creationId xmlns:a16="http://schemas.microsoft.com/office/drawing/2014/main" id="{40EE42A8-794B-4B33-A315-98D63DB2B7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020"/>
                <a:ext cx="3696" cy="17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15" name="Rectangle 460">
                <a:extLst>
                  <a:ext uri="{FF2B5EF4-FFF2-40B4-BE49-F238E27FC236}">
                    <a16:creationId xmlns:a16="http://schemas.microsoft.com/office/drawing/2014/main" id="{4584AA28-41BB-4F03-87EE-6BE0E0F4AA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037"/>
                <a:ext cx="3696" cy="17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16" name="Rectangle 461">
                <a:extLst>
                  <a:ext uri="{FF2B5EF4-FFF2-40B4-BE49-F238E27FC236}">
                    <a16:creationId xmlns:a16="http://schemas.microsoft.com/office/drawing/2014/main" id="{15F90589-A77C-474A-B245-CB33CBAFFB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054"/>
                <a:ext cx="3696" cy="17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17" name="Rectangle 462">
                <a:extLst>
                  <a:ext uri="{FF2B5EF4-FFF2-40B4-BE49-F238E27FC236}">
                    <a16:creationId xmlns:a16="http://schemas.microsoft.com/office/drawing/2014/main" id="{A2DB690D-0315-4C10-8485-883B0180CC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071"/>
                <a:ext cx="3696" cy="18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18" name="Rectangle 463">
                <a:extLst>
                  <a:ext uri="{FF2B5EF4-FFF2-40B4-BE49-F238E27FC236}">
                    <a16:creationId xmlns:a16="http://schemas.microsoft.com/office/drawing/2014/main" id="{A20EC59B-0C8E-4763-B525-8A45A588AE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089"/>
                <a:ext cx="3696" cy="17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19" name="Rectangle 464">
                <a:extLst>
                  <a:ext uri="{FF2B5EF4-FFF2-40B4-BE49-F238E27FC236}">
                    <a16:creationId xmlns:a16="http://schemas.microsoft.com/office/drawing/2014/main" id="{98F2A9F4-1A6E-4CF0-84CB-4C4C2E5857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106"/>
                <a:ext cx="3696" cy="17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20" name="Rectangle 465">
                <a:extLst>
                  <a:ext uri="{FF2B5EF4-FFF2-40B4-BE49-F238E27FC236}">
                    <a16:creationId xmlns:a16="http://schemas.microsoft.com/office/drawing/2014/main" id="{B7E89915-FBC9-4CE7-865D-3E35A17AB7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123"/>
                <a:ext cx="3696" cy="17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21" name="Rectangle 466">
                <a:extLst>
                  <a:ext uri="{FF2B5EF4-FFF2-40B4-BE49-F238E27FC236}">
                    <a16:creationId xmlns:a16="http://schemas.microsoft.com/office/drawing/2014/main" id="{A130C3E0-1D2C-4106-87C5-C3517446A1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140"/>
                <a:ext cx="3696" cy="18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22" name="Rectangle 467">
                <a:extLst>
                  <a:ext uri="{FF2B5EF4-FFF2-40B4-BE49-F238E27FC236}">
                    <a16:creationId xmlns:a16="http://schemas.microsoft.com/office/drawing/2014/main" id="{23FED27C-9FBD-4A5A-96A8-64E8B9C478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158"/>
                <a:ext cx="3696" cy="17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23" name="Rectangle 468">
                <a:extLst>
                  <a:ext uri="{FF2B5EF4-FFF2-40B4-BE49-F238E27FC236}">
                    <a16:creationId xmlns:a16="http://schemas.microsoft.com/office/drawing/2014/main" id="{1F12ACF7-0981-4538-9038-C75A208D10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175"/>
                <a:ext cx="3696" cy="17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24" name="Rectangle 469">
                <a:extLst>
                  <a:ext uri="{FF2B5EF4-FFF2-40B4-BE49-F238E27FC236}">
                    <a16:creationId xmlns:a16="http://schemas.microsoft.com/office/drawing/2014/main" id="{3B93C799-79B6-49FE-8792-801780F493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192"/>
                <a:ext cx="3696" cy="17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25" name="Rectangle 470">
                <a:extLst>
                  <a:ext uri="{FF2B5EF4-FFF2-40B4-BE49-F238E27FC236}">
                    <a16:creationId xmlns:a16="http://schemas.microsoft.com/office/drawing/2014/main" id="{F514048E-B1D1-486D-8D4B-ACFA9B5BB4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209"/>
                <a:ext cx="3696" cy="17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26" name="Rectangle 471">
                <a:extLst>
                  <a:ext uri="{FF2B5EF4-FFF2-40B4-BE49-F238E27FC236}">
                    <a16:creationId xmlns:a16="http://schemas.microsoft.com/office/drawing/2014/main" id="{CEB6D6F6-1122-472C-BCF3-ECD6BD6AC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226"/>
                <a:ext cx="3696" cy="17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27" name="Rectangle 472">
                <a:extLst>
                  <a:ext uri="{FF2B5EF4-FFF2-40B4-BE49-F238E27FC236}">
                    <a16:creationId xmlns:a16="http://schemas.microsoft.com/office/drawing/2014/main" id="{59D3280E-5AF9-4C82-BCE8-EC851391B6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243"/>
                <a:ext cx="3696" cy="17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28" name="Rectangle 473">
                <a:extLst>
                  <a:ext uri="{FF2B5EF4-FFF2-40B4-BE49-F238E27FC236}">
                    <a16:creationId xmlns:a16="http://schemas.microsoft.com/office/drawing/2014/main" id="{3D3EA11A-48AF-4E98-A5EC-E7C38237C8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260"/>
                <a:ext cx="3696" cy="17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29" name="Rectangle 474">
                <a:extLst>
                  <a:ext uri="{FF2B5EF4-FFF2-40B4-BE49-F238E27FC236}">
                    <a16:creationId xmlns:a16="http://schemas.microsoft.com/office/drawing/2014/main" id="{C5F39ADF-6E9F-48FF-9D5C-E51754DACC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277"/>
                <a:ext cx="3696" cy="18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30" name="Rectangle 475">
                <a:extLst>
                  <a:ext uri="{FF2B5EF4-FFF2-40B4-BE49-F238E27FC236}">
                    <a16:creationId xmlns:a16="http://schemas.microsoft.com/office/drawing/2014/main" id="{B649E53C-4548-483E-A9FD-D26899A496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295"/>
                <a:ext cx="3696" cy="17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31" name="Rectangle 476">
                <a:extLst>
                  <a:ext uri="{FF2B5EF4-FFF2-40B4-BE49-F238E27FC236}">
                    <a16:creationId xmlns:a16="http://schemas.microsoft.com/office/drawing/2014/main" id="{CB75E5FC-693E-4A7B-8D36-6687CCD57D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312"/>
                <a:ext cx="3696" cy="17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32" name="Rectangle 477">
                <a:extLst>
                  <a:ext uri="{FF2B5EF4-FFF2-40B4-BE49-F238E27FC236}">
                    <a16:creationId xmlns:a16="http://schemas.microsoft.com/office/drawing/2014/main" id="{0354E714-8C3D-4198-8654-3ED07D73A8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329"/>
                <a:ext cx="3696" cy="17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33" name="Rectangle 478">
                <a:extLst>
                  <a:ext uri="{FF2B5EF4-FFF2-40B4-BE49-F238E27FC236}">
                    <a16:creationId xmlns:a16="http://schemas.microsoft.com/office/drawing/2014/main" id="{1C815AF4-1C88-4092-AF63-C129F34CA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346"/>
                <a:ext cx="3696" cy="18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34" name="Rectangle 479">
                <a:extLst>
                  <a:ext uri="{FF2B5EF4-FFF2-40B4-BE49-F238E27FC236}">
                    <a16:creationId xmlns:a16="http://schemas.microsoft.com/office/drawing/2014/main" id="{51313B38-357A-4E97-9CEE-49B1CE2198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364"/>
                <a:ext cx="3696" cy="17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35" name="Rectangle 480">
                <a:extLst>
                  <a:ext uri="{FF2B5EF4-FFF2-40B4-BE49-F238E27FC236}">
                    <a16:creationId xmlns:a16="http://schemas.microsoft.com/office/drawing/2014/main" id="{9D28D846-3C48-4CCB-AFB0-80F62FAF47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381"/>
                <a:ext cx="3696" cy="17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36" name="Rectangle 481">
                <a:extLst>
                  <a:ext uri="{FF2B5EF4-FFF2-40B4-BE49-F238E27FC236}">
                    <a16:creationId xmlns:a16="http://schemas.microsoft.com/office/drawing/2014/main" id="{3C9C5C4F-60B2-4CE1-B0C9-F9C2D7D0C1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398"/>
                <a:ext cx="3696" cy="17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37" name="Rectangle 482">
                <a:extLst>
                  <a:ext uri="{FF2B5EF4-FFF2-40B4-BE49-F238E27FC236}">
                    <a16:creationId xmlns:a16="http://schemas.microsoft.com/office/drawing/2014/main" id="{4E7902D7-4C52-4EDC-8B20-95068A1CE2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415"/>
                <a:ext cx="3696" cy="18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38" name="Rectangle 483">
                <a:extLst>
                  <a:ext uri="{FF2B5EF4-FFF2-40B4-BE49-F238E27FC236}">
                    <a16:creationId xmlns:a16="http://schemas.microsoft.com/office/drawing/2014/main" id="{EF41B98E-EDDF-4AE9-9A77-45336A9A5C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433"/>
                <a:ext cx="3696" cy="17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39" name="Rectangle 484">
                <a:extLst>
                  <a:ext uri="{FF2B5EF4-FFF2-40B4-BE49-F238E27FC236}">
                    <a16:creationId xmlns:a16="http://schemas.microsoft.com/office/drawing/2014/main" id="{C6DA96E7-6D05-45BB-90B2-52C7F0CB3B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450"/>
                <a:ext cx="3696" cy="17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40" name="Rectangle 485">
                <a:extLst>
                  <a:ext uri="{FF2B5EF4-FFF2-40B4-BE49-F238E27FC236}">
                    <a16:creationId xmlns:a16="http://schemas.microsoft.com/office/drawing/2014/main" id="{CAA6A6ED-48CF-4EAC-9DE0-7E8EE4B5FB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467"/>
                <a:ext cx="3696" cy="9"/>
              </a:xfrm>
              <a:prstGeom prst="rect">
                <a:avLst/>
              </a:prstGeom>
              <a:solidFill>
                <a:srgbClr val="000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41" name="Rectangle 486">
                <a:extLst>
                  <a:ext uri="{FF2B5EF4-FFF2-40B4-BE49-F238E27FC236}">
                    <a16:creationId xmlns:a16="http://schemas.microsoft.com/office/drawing/2014/main" id="{8178DE4B-CEA3-4D88-802C-DCDC637389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959"/>
                <a:ext cx="3696" cy="51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42" name="Rectangle 487">
                <a:extLst>
                  <a:ext uri="{FF2B5EF4-FFF2-40B4-BE49-F238E27FC236}">
                    <a16:creationId xmlns:a16="http://schemas.microsoft.com/office/drawing/2014/main" id="{CE8BD4E5-AF45-4A69-A034-3CA429CD14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951"/>
                <a:ext cx="3696" cy="17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43" name="Rectangle 488">
                <a:extLst>
                  <a:ext uri="{FF2B5EF4-FFF2-40B4-BE49-F238E27FC236}">
                    <a16:creationId xmlns:a16="http://schemas.microsoft.com/office/drawing/2014/main" id="{8D8E2C8C-33CA-488C-9A4B-DEE456BCB3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968"/>
                <a:ext cx="3696" cy="17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44" name="Rectangle 489">
                <a:extLst>
                  <a:ext uri="{FF2B5EF4-FFF2-40B4-BE49-F238E27FC236}">
                    <a16:creationId xmlns:a16="http://schemas.microsoft.com/office/drawing/2014/main" id="{FF7C8093-F73E-45A1-A5CD-9F1BDFA633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2985"/>
                <a:ext cx="3696" cy="17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45" name="Rectangle 490">
                <a:extLst>
                  <a:ext uri="{FF2B5EF4-FFF2-40B4-BE49-F238E27FC236}">
                    <a16:creationId xmlns:a16="http://schemas.microsoft.com/office/drawing/2014/main" id="{609C9FE6-AA10-4CC5-AB80-452872578C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002"/>
                <a:ext cx="3696" cy="18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46" name="Rectangle 491">
                <a:extLst>
                  <a:ext uri="{FF2B5EF4-FFF2-40B4-BE49-F238E27FC236}">
                    <a16:creationId xmlns:a16="http://schemas.microsoft.com/office/drawing/2014/main" id="{85541780-2448-4978-9418-E78FD40EE3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020"/>
                <a:ext cx="3696" cy="17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47" name="Rectangle 492">
                <a:extLst>
                  <a:ext uri="{FF2B5EF4-FFF2-40B4-BE49-F238E27FC236}">
                    <a16:creationId xmlns:a16="http://schemas.microsoft.com/office/drawing/2014/main" id="{DE418CA7-06EB-4766-BB70-D2E0F6C611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037"/>
                <a:ext cx="3696" cy="17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48" name="Rectangle 493">
                <a:extLst>
                  <a:ext uri="{FF2B5EF4-FFF2-40B4-BE49-F238E27FC236}">
                    <a16:creationId xmlns:a16="http://schemas.microsoft.com/office/drawing/2014/main" id="{B2A137E5-0823-4FB3-A99A-04911BC2E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054"/>
                <a:ext cx="3696" cy="17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49" name="Rectangle 494">
                <a:extLst>
                  <a:ext uri="{FF2B5EF4-FFF2-40B4-BE49-F238E27FC236}">
                    <a16:creationId xmlns:a16="http://schemas.microsoft.com/office/drawing/2014/main" id="{B04722F8-90FB-42CD-B77E-A07B6E353D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071"/>
                <a:ext cx="3696" cy="18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50" name="Rectangle 495">
                <a:extLst>
                  <a:ext uri="{FF2B5EF4-FFF2-40B4-BE49-F238E27FC236}">
                    <a16:creationId xmlns:a16="http://schemas.microsoft.com/office/drawing/2014/main" id="{5564297C-9FBF-4122-BA71-10F8806DE1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089"/>
                <a:ext cx="3696" cy="17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51" name="Rectangle 496">
                <a:extLst>
                  <a:ext uri="{FF2B5EF4-FFF2-40B4-BE49-F238E27FC236}">
                    <a16:creationId xmlns:a16="http://schemas.microsoft.com/office/drawing/2014/main" id="{0715A24C-AC49-4F74-B188-1FA7F47DCB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106"/>
                <a:ext cx="3696" cy="17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52" name="Rectangle 497">
                <a:extLst>
                  <a:ext uri="{FF2B5EF4-FFF2-40B4-BE49-F238E27FC236}">
                    <a16:creationId xmlns:a16="http://schemas.microsoft.com/office/drawing/2014/main" id="{FD04D874-ECF8-4927-B4DA-D1705224D7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123"/>
                <a:ext cx="3696" cy="17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53" name="Rectangle 498">
                <a:extLst>
                  <a:ext uri="{FF2B5EF4-FFF2-40B4-BE49-F238E27FC236}">
                    <a16:creationId xmlns:a16="http://schemas.microsoft.com/office/drawing/2014/main" id="{1D226CDA-1EFD-405A-BBD4-B520A41220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140"/>
                <a:ext cx="3696" cy="18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54" name="Rectangle 499">
                <a:extLst>
                  <a:ext uri="{FF2B5EF4-FFF2-40B4-BE49-F238E27FC236}">
                    <a16:creationId xmlns:a16="http://schemas.microsoft.com/office/drawing/2014/main" id="{BC747AD0-BE92-419E-96B6-0BBE09F8C2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158"/>
                <a:ext cx="3696" cy="17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55" name="Rectangle 500">
                <a:extLst>
                  <a:ext uri="{FF2B5EF4-FFF2-40B4-BE49-F238E27FC236}">
                    <a16:creationId xmlns:a16="http://schemas.microsoft.com/office/drawing/2014/main" id="{32C009D2-AD4A-4420-AF9D-1F11C39927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175"/>
                <a:ext cx="3696" cy="17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56" name="Rectangle 501">
                <a:extLst>
                  <a:ext uri="{FF2B5EF4-FFF2-40B4-BE49-F238E27FC236}">
                    <a16:creationId xmlns:a16="http://schemas.microsoft.com/office/drawing/2014/main" id="{EEE43E61-C222-4AEE-9CFE-4E99A18312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192"/>
                <a:ext cx="3696" cy="17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57" name="Rectangle 502">
                <a:extLst>
                  <a:ext uri="{FF2B5EF4-FFF2-40B4-BE49-F238E27FC236}">
                    <a16:creationId xmlns:a16="http://schemas.microsoft.com/office/drawing/2014/main" id="{ADFF8165-57D2-499D-AA22-FB36EB99E3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209"/>
                <a:ext cx="3696" cy="17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58" name="Rectangle 503">
                <a:extLst>
                  <a:ext uri="{FF2B5EF4-FFF2-40B4-BE49-F238E27FC236}">
                    <a16:creationId xmlns:a16="http://schemas.microsoft.com/office/drawing/2014/main" id="{4A122D3A-A34A-41E9-93D4-5EC689EBF6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226"/>
                <a:ext cx="3696" cy="17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59" name="Rectangle 504">
                <a:extLst>
                  <a:ext uri="{FF2B5EF4-FFF2-40B4-BE49-F238E27FC236}">
                    <a16:creationId xmlns:a16="http://schemas.microsoft.com/office/drawing/2014/main" id="{46766316-384D-4D85-990F-20CC84D2C4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243"/>
                <a:ext cx="3696" cy="17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60" name="Rectangle 505">
                <a:extLst>
                  <a:ext uri="{FF2B5EF4-FFF2-40B4-BE49-F238E27FC236}">
                    <a16:creationId xmlns:a16="http://schemas.microsoft.com/office/drawing/2014/main" id="{2B5A5176-7677-4A4D-89A4-8E7ADF9B50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260"/>
                <a:ext cx="3696" cy="17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61" name="Rectangle 506">
                <a:extLst>
                  <a:ext uri="{FF2B5EF4-FFF2-40B4-BE49-F238E27FC236}">
                    <a16:creationId xmlns:a16="http://schemas.microsoft.com/office/drawing/2014/main" id="{67A70954-6EE5-4001-99BC-E85B1CCCA3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277"/>
                <a:ext cx="3696" cy="18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62" name="Rectangle 507">
                <a:extLst>
                  <a:ext uri="{FF2B5EF4-FFF2-40B4-BE49-F238E27FC236}">
                    <a16:creationId xmlns:a16="http://schemas.microsoft.com/office/drawing/2014/main" id="{C5485A3B-01BD-4697-96D9-C1DDDC77E6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295"/>
                <a:ext cx="3696" cy="17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63" name="Rectangle 508">
                <a:extLst>
                  <a:ext uri="{FF2B5EF4-FFF2-40B4-BE49-F238E27FC236}">
                    <a16:creationId xmlns:a16="http://schemas.microsoft.com/office/drawing/2014/main" id="{9318958A-12EF-457B-8866-95771442BC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312"/>
                <a:ext cx="3696" cy="17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64" name="Rectangle 509">
                <a:extLst>
                  <a:ext uri="{FF2B5EF4-FFF2-40B4-BE49-F238E27FC236}">
                    <a16:creationId xmlns:a16="http://schemas.microsoft.com/office/drawing/2014/main" id="{532A1F06-CC36-415E-B3D9-4C44021916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329"/>
                <a:ext cx="3696" cy="17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65" name="Rectangle 510">
                <a:extLst>
                  <a:ext uri="{FF2B5EF4-FFF2-40B4-BE49-F238E27FC236}">
                    <a16:creationId xmlns:a16="http://schemas.microsoft.com/office/drawing/2014/main" id="{A558834B-BA84-4D57-8A77-5DF40FE4D7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346"/>
                <a:ext cx="3696" cy="18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66" name="Rectangle 511">
                <a:extLst>
                  <a:ext uri="{FF2B5EF4-FFF2-40B4-BE49-F238E27FC236}">
                    <a16:creationId xmlns:a16="http://schemas.microsoft.com/office/drawing/2014/main" id="{CE73ABC8-A80C-4E0A-B033-7E45BC91C4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364"/>
                <a:ext cx="3696" cy="17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67" name="Rectangle 512">
                <a:extLst>
                  <a:ext uri="{FF2B5EF4-FFF2-40B4-BE49-F238E27FC236}">
                    <a16:creationId xmlns:a16="http://schemas.microsoft.com/office/drawing/2014/main" id="{B009AE32-FEA7-4CCC-8E54-E288D783BA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381"/>
                <a:ext cx="3696" cy="17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68" name="Rectangle 513">
                <a:extLst>
                  <a:ext uri="{FF2B5EF4-FFF2-40B4-BE49-F238E27FC236}">
                    <a16:creationId xmlns:a16="http://schemas.microsoft.com/office/drawing/2014/main" id="{B70E164A-F9C0-4E12-B275-BA40DF68DF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398"/>
                <a:ext cx="3696" cy="17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69" name="Rectangle 514">
                <a:extLst>
                  <a:ext uri="{FF2B5EF4-FFF2-40B4-BE49-F238E27FC236}">
                    <a16:creationId xmlns:a16="http://schemas.microsoft.com/office/drawing/2014/main" id="{A3BC3BA0-2D8B-4696-A4B3-C9AF932601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415"/>
                <a:ext cx="3696" cy="18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70" name="Rectangle 515">
                <a:extLst>
                  <a:ext uri="{FF2B5EF4-FFF2-40B4-BE49-F238E27FC236}">
                    <a16:creationId xmlns:a16="http://schemas.microsoft.com/office/drawing/2014/main" id="{63815DD8-52F1-468A-A4A3-31025F3370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433"/>
                <a:ext cx="3696" cy="17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71" name="Rectangle 516">
                <a:extLst>
                  <a:ext uri="{FF2B5EF4-FFF2-40B4-BE49-F238E27FC236}">
                    <a16:creationId xmlns:a16="http://schemas.microsoft.com/office/drawing/2014/main" id="{218CB12F-6EC2-4DF2-878B-0DA70BD833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450"/>
                <a:ext cx="3696" cy="17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72" name="Rectangle 517">
                <a:extLst>
                  <a:ext uri="{FF2B5EF4-FFF2-40B4-BE49-F238E27FC236}">
                    <a16:creationId xmlns:a16="http://schemas.microsoft.com/office/drawing/2014/main" id="{5BE32109-0B05-4B72-8499-5550F4B05A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467"/>
                <a:ext cx="3696" cy="9"/>
              </a:xfrm>
              <a:prstGeom prst="rect">
                <a:avLst/>
              </a:prstGeom>
              <a:solidFill>
                <a:srgbClr val="000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73" name="Rectangle 518">
                <a:extLst>
                  <a:ext uri="{FF2B5EF4-FFF2-40B4-BE49-F238E27FC236}">
                    <a16:creationId xmlns:a16="http://schemas.microsoft.com/office/drawing/2014/main" id="{C81E2934-C3CB-42BF-B4E2-19CBDAEDBC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467"/>
                <a:ext cx="1616" cy="18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74" name="Rectangle 519">
                <a:extLst>
                  <a:ext uri="{FF2B5EF4-FFF2-40B4-BE49-F238E27FC236}">
                    <a16:creationId xmlns:a16="http://schemas.microsoft.com/office/drawing/2014/main" id="{D351DAB5-C809-44A8-A9BF-B09ED39C54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485"/>
                <a:ext cx="1616" cy="16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75" name="Rectangle 520">
                <a:extLst>
                  <a:ext uri="{FF2B5EF4-FFF2-40B4-BE49-F238E27FC236}">
                    <a16:creationId xmlns:a16="http://schemas.microsoft.com/office/drawing/2014/main" id="{D54124AC-85D1-44CB-A462-919AB59431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501"/>
                <a:ext cx="1616" cy="18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76" name="Rectangle 521">
                <a:extLst>
                  <a:ext uri="{FF2B5EF4-FFF2-40B4-BE49-F238E27FC236}">
                    <a16:creationId xmlns:a16="http://schemas.microsoft.com/office/drawing/2014/main" id="{243A4B62-5E61-46F0-BCF0-761222E940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519"/>
                <a:ext cx="1616" cy="17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77" name="Rectangle 522">
                <a:extLst>
                  <a:ext uri="{FF2B5EF4-FFF2-40B4-BE49-F238E27FC236}">
                    <a16:creationId xmlns:a16="http://schemas.microsoft.com/office/drawing/2014/main" id="{0FB2E8A3-95B4-41BF-A8C5-674F4E98F0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536"/>
                <a:ext cx="1616" cy="17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78" name="Rectangle 523">
                <a:extLst>
                  <a:ext uri="{FF2B5EF4-FFF2-40B4-BE49-F238E27FC236}">
                    <a16:creationId xmlns:a16="http://schemas.microsoft.com/office/drawing/2014/main" id="{0766B091-BC11-4CEE-9E0A-5836BBB4B8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553"/>
                <a:ext cx="1616" cy="17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79" name="Rectangle 524">
                <a:extLst>
                  <a:ext uri="{FF2B5EF4-FFF2-40B4-BE49-F238E27FC236}">
                    <a16:creationId xmlns:a16="http://schemas.microsoft.com/office/drawing/2014/main" id="{0E1E03AD-0B7F-4B09-B91E-EC78258EE3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570"/>
                <a:ext cx="1616" cy="17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80" name="Rectangle 525">
                <a:extLst>
                  <a:ext uri="{FF2B5EF4-FFF2-40B4-BE49-F238E27FC236}">
                    <a16:creationId xmlns:a16="http://schemas.microsoft.com/office/drawing/2014/main" id="{91361B72-C4FD-4D8E-A799-BFAB6632CA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587"/>
                <a:ext cx="1616" cy="17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81" name="Rectangle 526">
                <a:extLst>
                  <a:ext uri="{FF2B5EF4-FFF2-40B4-BE49-F238E27FC236}">
                    <a16:creationId xmlns:a16="http://schemas.microsoft.com/office/drawing/2014/main" id="{6B0D9D9B-9A14-4FED-B850-157DECDB1F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604"/>
                <a:ext cx="1616" cy="17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82" name="Rectangle 527">
                <a:extLst>
                  <a:ext uri="{FF2B5EF4-FFF2-40B4-BE49-F238E27FC236}">
                    <a16:creationId xmlns:a16="http://schemas.microsoft.com/office/drawing/2014/main" id="{2919CEA8-7DB6-426C-BE08-F4130F07CA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621"/>
                <a:ext cx="1616" cy="18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83" name="Rectangle 528">
                <a:extLst>
                  <a:ext uri="{FF2B5EF4-FFF2-40B4-BE49-F238E27FC236}">
                    <a16:creationId xmlns:a16="http://schemas.microsoft.com/office/drawing/2014/main" id="{DEAB9DA3-9A95-43BE-A7FD-3EA06FB894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639"/>
                <a:ext cx="1616" cy="17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84" name="Rectangle 529">
                <a:extLst>
                  <a:ext uri="{FF2B5EF4-FFF2-40B4-BE49-F238E27FC236}">
                    <a16:creationId xmlns:a16="http://schemas.microsoft.com/office/drawing/2014/main" id="{4EECD8D2-268A-4539-B957-057B43D73E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656"/>
                <a:ext cx="1616" cy="17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85" name="Rectangle 530">
                <a:extLst>
                  <a:ext uri="{FF2B5EF4-FFF2-40B4-BE49-F238E27FC236}">
                    <a16:creationId xmlns:a16="http://schemas.microsoft.com/office/drawing/2014/main" id="{8DA3A052-DD08-482C-88A3-81F2A53BA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673"/>
                <a:ext cx="1616" cy="17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86" name="Rectangle 531">
                <a:extLst>
                  <a:ext uri="{FF2B5EF4-FFF2-40B4-BE49-F238E27FC236}">
                    <a16:creationId xmlns:a16="http://schemas.microsoft.com/office/drawing/2014/main" id="{EE7507DD-06BE-4846-9209-BCDBDCFF50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690"/>
                <a:ext cx="1616" cy="17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87" name="Rectangle 532">
                <a:extLst>
                  <a:ext uri="{FF2B5EF4-FFF2-40B4-BE49-F238E27FC236}">
                    <a16:creationId xmlns:a16="http://schemas.microsoft.com/office/drawing/2014/main" id="{25860DE0-28F2-4422-BDCB-E54A2A6AE9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707"/>
                <a:ext cx="1616" cy="17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88" name="Rectangle 533">
                <a:extLst>
                  <a:ext uri="{FF2B5EF4-FFF2-40B4-BE49-F238E27FC236}">
                    <a16:creationId xmlns:a16="http://schemas.microsoft.com/office/drawing/2014/main" id="{86219947-603B-4CCC-8232-539AF17FB4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724"/>
                <a:ext cx="1616" cy="17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89" name="Rectangle 534">
                <a:extLst>
                  <a:ext uri="{FF2B5EF4-FFF2-40B4-BE49-F238E27FC236}">
                    <a16:creationId xmlns:a16="http://schemas.microsoft.com/office/drawing/2014/main" id="{5F8AC9AF-2B96-4BD5-B009-97F352A0C2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741"/>
                <a:ext cx="1616" cy="17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90" name="Rectangle 535">
                <a:extLst>
                  <a:ext uri="{FF2B5EF4-FFF2-40B4-BE49-F238E27FC236}">
                    <a16:creationId xmlns:a16="http://schemas.microsoft.com/office/drawing/2014/main" id="{E2DD3F17-A21A-446F-A284-A32EBEE9F4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758"/>
                <a:ext cx="1616" cy="17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91" name="Rectangle 536">
                <a:extLst>
                  <a:ext uri="{FF2B5EF4-FFF2-40B4-BE49-F238E27FC236}">
                    <a16:creationId xmlns:a16="http://schemas.microsoft.com/office/drawing/2014/main" id="{6C66ECAA-8416-4101-919C-AB0F0D73D4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775"/>
                <a:ext cx="1616" cy="17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92" name="Rectangle 537">
                <a:extLst>
                  <a:ext uri="{FF2B5EF4-FFF2-40B4-BE49-F238E27FC236}">
                    <a16:creationId xmlns:a16="http://schemas.microsoft.com/office/drawing/2014/main" id="{4DED29B5-9197-4A3C-94CF-B20EED24B1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792"/>
                <a:ext cx="1616" cy="18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93" name="Rectangle 538">
                <a:extLst>
                  <a:ext uri="{FF2B5EF4-FFF2-40B4-BE49-F238E27FC236}">
                    <a16:creationId xmlns:a16="http://schemas.microsoft.com/office/drawing/2014/main" id="{8DF65DAE-84A2-438C-8185-1E1AF8273E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810"/>
                <a:ext cx="1616" cy="17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94" name="Rectangle 539">
                <a:extLst>
                  <a:ext uri="{FF2B5EF4-FFF2-40B4-BE49-F238E27FC236}">
                    <a16:creationId xmlns:a16="http://schemas.microsoft.com/office/drawing/2014/main" id="{A9AEE6E7-EA90-4CB6-A4C8-FF63A735DC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827"/>
                <a:ext cx="1616" cy="17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95" name="Rectangle 540">
                <a:extLst>
                  <a:ext uri="{FF2B5EF4-FFF2-40B4-BE49-F238E27FC236}">
                    <a16:creationId xmlns:a16="http://schemas.microsoft.com/office/drawing/2014/main" id="{9EB9D577-90C8-4D60-839B-88D02B2161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844"/>
                <a:ext cx="1616" cy="17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96" name="Rectangle 541">
                <a:extLst>
                  <a:ext uri="{FF2B5EF4-FFF2-40B4-BE49-F238E27FC236}">
                    <a16:creationId xmlns:a16="http://schemas.microsoft.com/office/drawing/2014/main" id="{41991F7E-85A0-4E02-A69B-4031D51A8B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861"/>
                <a:ext cx="1616" cy="17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97" name="Rectangle 542">
                <a:extLst>
                  <a:ext uri="{FF2B5EF4-FFF2-40B4-BE49-F238E27FC236}">
                    <a16:creationId xmlns:a16="http://schemas.microsoft.com/office/drawing/2014/main" id="{07BF1538-46C2-4F46-8BEC-23FD070203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878"/>
                <a:ext cx="1616" cy="17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98" name="Rectangle 543">
                <a:extLst>
                  <a:ext uri="{FF2B5EF4-FFF2-40B4-BE49-F238E27FC236}">
                    <a16:creationId xmlns:a16="http://schemas.microsoft.com/office/drawing/2014/main" id="{F24BAAC2-C37A-4670-AD06-59CBB7C08D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895"/>
                <a:ext cx="1616" cy="17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99" name="Rectangle 544">
                <a:extLst>
                  <a:ext uri="{FF2B5EF4-FFF2-40B4-BE49-F238E27FC236}">
                    <a16:creationId xmlns:a16="http://schemas.microsoft.com/office/drawing/2014/main" id="{66FF3EFA-DDA2-4258-94C5-355F0487B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912"/>
                <a:ext cx="1616" cy="17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00" name="Rectangle 545">
                <a:extLst>
                  <a:ext uri="{FF2B5EF4-FFF2-40B4-BE49-F238E27FC236}">
                    <a16:creationId xmlns:a16="http://schemas.microsoft.com/office/drawing/2014/main" id="{202E1577-3FD4-47D7-B918-9B50F423FF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929"/>
                <a:ext cx="1616" cy="17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01" name="Rectangle 546">
                <a:extLst>
                  <a:ext uri="{FF2B5EF4-FFF2-40B4-BE49-F238E27FC236}">
                    <a16:creationId xmlns:a16="http://schemas.microsoft.com/office/drawing/2014/main" id="{6DFB36BE-BA0F-43FA-9F9A-9E2BA0FA71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946"/>
                <a:ext cx="1616" cy="18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02" name="Rectangle 547">
                <a:extLst>
                  <a:ext uri="{FF2B5EF4-FFF2-40B4-BE49-F238E27FC236}">
                    <a16:creationId xmlns:a16="http://schemas.microsoft.com/office/drawing/2014/main" id="{01CAD877-2004-47BF-81D9-CD648E526F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964"/>
                <a:ext cx="1616" cy="17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03" name="Rectangle 548">
                <a:extLst>
                  <a:ext uri="{FF2B5EF4-FFF2-40B4-BE49-F238E27FC236}">
                    <a16:creationId xmlns:a16="http://schemas.microsoft.com/office/drawing/2014/main" id="{AE1696D1-1FE2-4BA4-9097-366AF08197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981"/>
                <a:ext cx="161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04" name="Rectangle 549">
                <a:extLst>
                  <a:ext uri="{FF2B5EF4-FFF2-40B4-BE49-F238E27FC236}">
                    <a16:creationId xmlns:a16="http://schemas.microsoft.com/office/drawing/2014/main" id="{E8954B87-58F5-4E2E-89ED-5E58A0065E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476"/>
                <a:ext cx="1616" cy="51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05" name="Rectangle 550">
                <a:extLst>
                  <a:ext uri="{FF2B5EF4-FFF2-40B4-BE49-F238E27FC236}">
                    <a16:creationId xmlns:a16="http://schemas.microsoft.com/office/drawing/2014/main" id="{78706325-1F3E-41B8-A16A-8C6B50146A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467"/>
                <a:ext cx="1616" cy="18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06" name="Rectangle 551">
                <a:extLst>
                  <a:ext uri="{FF2B5EF4-FFF2-40B4-BE49-F238E27FC236}">
                    <a16:creationId xmlns:a16="http://schemas.microsoft.com/office/drawing/2014/main" id="{D1A9671B-DA5A-4622-855B-DA7CDB775F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485"/>
                <a:ext cx="1616" cy="16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07" name="Rectangle 552">
                <a:extLst>
                  <a:ext uri="{FF2B5EF4-FFF2-40B4-BE49-F238E27FC236}">
                    <a16:creationId xmlns:a16="http://schemas.microsoft.com/office/drawing/2014/main" id="{048842B8-6669-42EA-A244-BA446A8F26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501"/>
                <a:ext cx="1616" cy="18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08" name="Rectangle 553">
                <a:extLst>
                  <a:ext uri="{FF2B5EF4-FFF2-40B4-BE49-F238E27FC236}">
                    <a16:creationId xmlns:a16="http://schemas.microsoft.com/office/drawing/2014/main" id="{DDFF070A-40ED-4B50-8EA5-15AD52264D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519"/>
                <a:ext cx="1616" cy="17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09" name="Rectangle 554">
                <a:extLst>
                  <a:ext uri="{FF2B5EF4-FFF2-40B4-BE49-F238E27FC236}">
                    <a16:creationId xmlns:a16="http://schemas.microsoft.com/office/drawing/2014/main" id="{782D5AAE-D222-4980-A83A-529773B401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536"/>
                <a:ext cx="1616" cy="17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10" name="Rectangle 555">
                <a:extLst>
                  <a:ext uri="{FF2B5EF4-FFF2-40B4-BE49-F238E27FC236}">
                    <a16:creationId xmlns:a16="http://schemas.microsoft.com/office/drawing/2014/main" id="{D1C84274-26F3-4389-A739-CDCAE7A077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553"/>
                <a:ext cx="1616" cy="17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11" name="Rectangle 556">
                <a:extLst>
                  <a:ext uri="{FF2B5EF4-FFF2-40B4-BE49-F238E27FC236}">
                    <a16:creationId xmlns:a16="http://schemas.microsoft.com/office/drawing/2014/main" id="{EC10491F-B15E-4B6D-AD9F-44232C34BF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570"/>
                <a:ext cx="1616" cy="17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12" name="Rectangle 557">
                <a:extLst>
                  <a:ext uri="{FF2B5EF4-FFF2-40B4-BE49-F238E27FC236}">
                    <a16:creationId xmlns:a16="http://schemas.microsoft.com/office/drawing/2014/main" id="{DE2E84E5-FF15-4022-BC05-F3EEBFA0FB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587"/>
                <a:ext cx="1616" cy="17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13" name="Rectangle 558">
                <a:extLst>
                  <a:ext uri="{FF2B5EF4-FFF2-40B4-BE49-F238E27FC236}">
                    <a16:creationId xmlns:a16="http://schemas.microsoft.com/office/drawing/2014/main" id="{A8B9639D-D638-44E4-95D6-B69688B439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604"/>
                <a:ext cx="1616" cy="17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14" name="Rectangle 559">
                <a:extLst>
                  <a:ext uri="{FF2B5EF4-FFF2-40B4-BE49-F238E27FC236}">
                    <a16:creationId xmlns:a16="http://schemas.microsoft.com/office/drawing/2014/main" id="{AEDEF504-5168-4397-B89C-64CEF5568F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621"/>
                <a:ext cx="1616" cy="18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15" name="Rectangle 560">
                <a:extLst>
                  <a:ext uri="{FF2B5EF4-FFF2-40B4-BE49-F238E27FC236}">
                    <a16:creationId xmlns:a16="http://schemas.microsoft.com/office/drawing/2014/main" id="{67C77025-E7CA-4599-9758-6971477CE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639"/>
                <a:ext cx="1616" cy="17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16" name="Rectangle 561">
                <a:extLst>
                  <a:ext uri="{FF2B5EF4-FFF2-40B4-BE49-F238E27FC236}">
                    <a16:creationId xmlns:a16="http://schemas.microsoft.com/office/drawing/2014/main" id="{E8B22549-62AA-4A6C-951B-5B45AA0962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656"/>
                <a:ext cx="1616" cy="17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17" name="Rectangle 562">
                <a:extLst>
                  <a:ext uri="{FF2B5EF4-FFF2-40B4-BE49-F238E27FC236}">
                    <a16:creationId xmlns:a16="http://schemas.microsoft.com/office/drawing/2014/main" id="{9F5BFD1A-EA02-4D1E-B47F-BF23CF107D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673"/>
                <a:ext cx="1616" cy="17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18" name="Rectangle 563">
                <a:extLst>
                  <a:ext uri="{FF2B5EF4-FFF2-40B4-BE49-F238E27FC236}">
                    <a16:creationId xmlns:a16="http://schemas.microsoft.com/office/drawing/2014/main" id="{8976DDBD-3059-48C8-B7A4-668CFA33BD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690"/>
                <a:ext cx="1616" cy="17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19" name="Rectangle 564">
                <a:extLst>
                  <a:ext uri="{FF2B5EF4-FFF2-40B4-BE49-F238E27FC236}">
                    <a16:creationId xmlns:a16="http://schemas.microsoft.com/office/drawing/2014/main" id="{F7F16913-A2AA-46D3-9A65-944CCD86D8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707"/>
                <a:ext cx="1616" cy="17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20" name="Rectangle 565">
                <a:extLst>
                  <a:ext uri="{FF2B5EF4-FFF2-40B4-BE49-F238E27FC236}">
                    <a16:creationId xmlns:a16="http://schemas.microsoft.com/office/drawing/2014/main" id="{FD59FC49-4038-4983-93CA-62BB0F0C10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724"/>
                <a:ext cx="1616" cy="17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21" name="Rectangle 566">
                <a:extLst>
                  <a:ext uri="{FF2B5EF4-FFF2-40B4-BE49-F238E27FC236}">
                    <a16:creationId xmlns:a16="http://schemas.microsoft.com/office/drawing/2014/main" id="{A1876E19-60A0-428E-A7BA-D46D351A91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741"/>
                <a:ext cx="1616" cy="17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22" name="Rectangle 567">
                <a:extLst>
                  <a:ext uri="{FF2B5EF4-FFF2-40B4-BE49-F238E27FC236}">
                    <a16:creationId xmlns:a16="http://schemas.microsoft.com/office/drawing/2014/main" id="{A33DC59D-218C-4D77-96B9-06C21345E7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758"/>
                <a:ext cx="1616" cy="17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23" name="Rectangle 568">
                <a:extLst>
                  <a:ext uri="{FF2B5EF4-FFF2-40B4-BE49-F238E27FC236}">
                    <a16:creationId xmlns:a16="http://schemas.microsoft.com/office/drawing/2014/main" id="{8A10C773-6DF7-4F7F-91C5-C044115EA3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775"/>
                <a:ext cx="1616" cy="17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24" name="Rectangle 569">
                <a:extLst>
                  <a:ext uri="{FF2B5EF4-FFF2-40B4-BE49-F238E27FC236}">
                    <a16:creationId xmlns:a16="http://schemas.microsoft.com/office/drawing/2014/main" id="{770A5029-6BC2-4BAF-8ACF-03C1BBF0F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792"/>
                <a:ext cx="1616" cy="18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25" name="Rectangle 570">
                <a:extLst>
                  <a:ext uri="{FF2B5EF4-FFF2-40B4-BE49-F238E27FC236}">
                    <a16:creationId xmlns:a16="http://schemas.microsoft.com/office/drawing/2014/main" id="{4E531263-3A4A-484C-B92A-9EABC825E2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810"/>
                <a:ext cx="1616" cy="17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26" name="Rectangle 571">
                <a:extLst>
                  <a:ext uri="{FF2B5EF4-FFF2-40B4-BE49-F238E27FC236}">
                    <a16:creationId xmlns:a16="http://schemas.microsoft.com/office/drawing/2014/main" id="{9EAF9546-36C9-4BCA-9745-DFD18CA0EB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827"/>
                <a:ext cx="1616" cy="17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27" name="Rectangle 572">
                <a:extLst>
                  <a:ext uri="{FF2B5EF4-FFF2-40B4-BE49-F238E27FC236}">
                    <a16:creationId xmlns:a16="http://schemas.microsoft.com/office/drawing/2014/main" id="{DB7FE2A0-68FC-4E2C-BDB2-CF34490E5C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844"/>
                <a:ext cx="1616" cy="17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28" name="Rectangle 573">
                <a:extLst>
                  <a:ext uri="{FF2B5EF4-FFF2-40B4-BE49-F238E27FC236}">
                    <a16:creationId xmlns:a16="http://schemas.microsoft.com/office/drawing/2014/main" id="{A105F932-0C9D-40B2-AD85-0FE648D2E9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861"/>
                <a:ext cx="1616" cy="17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29" name="Rectangle 574">
                <a:extLst>
                  <a:ext uri="{FF2B5EF4-FFF2-40B4-BE49-F238E27FC236}">
                    <a16:creationId xmlns:a16="http://schemas.microsoft.com/office/drawing/2014/main" id="{9D15310C-0A51-4F9F-B702-78B1129E2F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878"/>
                <a:ext cx="1616" cy="17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30" name="Rectangle 575">
                <a:extLst>
                  <a:ext uri="{FF2B5EF4-FFF2-40B4-BE49-F238E27FC236}">
                    <a16:creationId xmlns:a16="http://schemas.microsoft.com/office/drawing/2014/main" id="{5A2F6113-EBDC-4D77-B6E5-7B0731B661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895"/>
                <a:ext cx="1616" cy="17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31" name="Rectangle 576">
                <a:extLst>
                  <a:ext uri="{FF2B5EF4-FFF2-40B4-BE49-F238E27FC236}">
                    <a16:creationId xmlns:a16="http://schemas.microsoft.com/office/drawing/2014/main" id="{ACA48CDC-4D3C-4603-BC1E-5221D12E20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912"/>
                <a:ext cx="1616" cy="17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32" name="Rectangle 577">
                <a:extLst>
                  <a:ext uri="{FF2B5EF4-FFF2-40B4-BE49-F238E27FC236}">
                    <a16:creationId xmlns:a16="http://schemas.microsoft.com/office/drawing/2014/main" id="{D717EE22-A0A1-4AA1-A956-E541812E67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929"/>
                <a:ext cx="1616" cy="17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33" name="Rectangle 578">
                <a:extLst>
                  <a:ext uri="{FF2B5EF4-FFF2-40B4-BE49-F238E27FC236}">
                    <a16:creationId xmlns:a16="http://schemas.microsoft.com/office/drawing/2014/main" id="{891F6141-7E2F-4183-96B8-AAD4DB3246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946"/>
                <a:ext cx="1616" cy="18"/>
              </a:xfrm>
              <a:prstGeom prst="rect">
                <a:avLst/>
              </a:prstGeom>
              <a:solidFill>
                <a:srgbClr val="000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34" name="Rectangle 579">
                <a:extLst>
                  <a:ext uri="{FF2B5EF4-FFF2-40B4-BE49-F238E27FC236}">
                    <a16:creationId xmlns:a16="http://schemas.microsoft.com/office/drawing/2014/main" id="{6FFA0919-9B14-4E49-BF64-A93F168ABC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964"/>
                <a:ext cx="1616" cy="17"/>
              </a:xfrm>
              <a:prstGeom prst="rect">
                <a:avLst/>
              </a:prstGeom>
              <a:solidFill>
                <a:srgbClr val="000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35" name="Rectangle 580">
                <a:extLst>
                  <a:ext uri="{FF2B5EF4-FFF2-40B4-BE49-F238E27FC236}">
                    <a16:creationId xmlns:a16="http://schemas.microsoft.com/office/drawing/2014/main" id="{83455F17-9B2E-4A30-BA55-9D58E2E862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" y="3981"/>
                <a:ext cx="161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36" name="Rectangle 581">
                <a:extLst>
                  <a:ext uri="{FF2B5EF4-FFF2-40B4-BE49-F238E27FC236}">
                    <a16:creationId xmlns:a16="http://schemas.microsoft.com/office/drawing/2014/main" id="{7B4C8984-8490-48B0-8956-253B89F191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467"/>
                <a:ext cx="3696" cy="18"/>
              </a:xfrm>
              <a:prstGeom prst="rect">
                <a:avLst/>
              </a:prstGeom>
              <a:solidFill>
                <a:srgbClr val="00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37" name="Rectangle 582">
                <a:extLst>
                  <a:ext uri="{FF2B5EF4-FFF2-40B4-BE49-F238E27FC236}">
                    <a16:creationId xmlns:a16="http://schemas.microsoft.com/office/drawing/2014/main" id="{67631EB1-54C3-4B45-9623-37C1075E35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485"/>
                <a:ext cx="3696" cy="16"/>
              </a:xfrm>
              <a:prstGeom prst="rect">
                <a:avLst/>
              </a:prstGeom>
              <a:solidFill>
                <a:srgbClr val="00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38" name="Rectangle 583">
                <a:extLst>
                  <a:ext uri="{FF2B5EF4-FFF2-40B4-BE49-F238E27FC236}">
                    <a16:creationId xmlns:a16="http://schemas.microsoft.com/office/drawing/2014/main" id="{109D606C-6C3C-49EC-B077-A5532116B3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501"/>
                <a:ext cx="3696" cy="18"/>
              </a:xfrm>
              <a:prstGeom prst="rect">
                <a:avLst/>
              </a:prstGeom>
              <a:solidFill>
                <a:srgbClr val="008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39" name="Rectangle 584">
                <a:extLst>
                  <a:ext uri="{FF2B5EF4-FFF2-40B4-BE49-F238E27FC236}">
                    <a16:creationId xmlns:a16="http://schemas.microsoft.com/office/drawing/2014/main" id="{B2D3F6A4-9DFF-4B00-AEA2-C31E063046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519"/>
                <a:ext cx="3696" cy="17"/>
              </a:xfrm>
              <a:prstGeom prst="rect">
                <a:avLst/>
              </a:prstGeom>
              <a:solidFill>
                <a:srgbClr val="008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40" name="Rectangle 585">
                <a:extLst>
                  <a:ext uri="{FF2B5EF4-FFF2-40B4-BE49-F238E27FC236}">
                    <a16:creationId xmlns:a16="http://schemas.microsoft.com/office/drawing/2014/main" id="{B7C41364-4023-44BB-B37E-1473EC2F49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536"/>
                <a:ext cx="3696" cy="17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41" name="Rectangle 586">
                <a:extLst>
                  <a:ext uri="{FF2B5EF4-FFF2-40B4-BE49-F238E27FC236}">
                    <a16:creationId xmlns:a16="http://schemas.microsoft.com/office/drawing/2014/main" id="{BEFC2AF1-52B8-4722-913F-74847DE437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553"/>
                <a:ext cx="3696" cy="17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42" name="Rectangle 587">
                <a:extLst>
                  <a:ext uri="{FF2B5EF4-FFF2-40B4-BE49-F238E27FC236}">
                    <a16:creationId xmlns:a16="http://schemas.microsoft.com/office/drawing/2014/main" id="{794B96A6-76E8-436E-90CA-21EDA42932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570"/>
                <a:ext cx="3696" cy="17"/>
              </a:xfrm>
              <a:prstGeom prst="rect">
                <a:avLst/>
              </a:prstGeom>
              <a:solidFill>
                <a:srgbClr val="00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43" name="Rectangle 588">
                <a:extLst>
                  <a:ext uri="{FF2B5EF4-FFF2-40B4-BE49-F238E27FC236}">
                    <a16:creationId xmlns:a16="http://schemas.microsoft.com/office/drawing/2014/main" id="{2B2639CC-2A09-482A-82CC-D33415EA98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587"/>
                <a:ext cx="3696" cy="17"/>
              </a:xfrm>
              <a:prstGeom prst="rect">
                <a:avLst/>
              </a:prstGeom>
              <a:solidFill>
                <a:srgbClr val="006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44" name="Rectangle 589">
                <a:extLst>
                  <a:ext uri="{FF2B5EF4-FFF2-40B4-BE49-F238E27FC236}">
                    <a16:creationId xmlns:a16="http://schemas.microsoft.com/office/drawing/2014/main" id="{45C679E1-2701-4406-92FF-B0471506F8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604"/>
                <a:ext cx="3696" cy="17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45" name="Rectangle 590">
                <a:extLst>
                  <a:ext uri="{FF2B5EF4-FFF2-40B4-BE49-F238E27FC236}">
                    <a16:creationId xmlns:a16="http://schemas.microsoft.com/office/drawing/2014/main" id="{D2A8AA05-D44F-4CAE-86EA-A50B2A33EB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621"/>
                <a:ext cx="3696" cy="18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46" name="Rectangle 591">
                <a:extLst>
                  <a:ext uri="{FF2B5EF4-FFF2-40B4-BE49-F238E27FC236}">
                    <a16:creationId xmlns:a16="http://schemas.microsoft.com/office/drawing/2014/main" id="{FDD4178C-9237-47A2-993E-FA951494D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639"/>
                <a:ext cx="3696" cy="17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47" name="Rectangle 592">
                <a:extLst>
                  <a:ext uri="{FF2B5EF4-FFF2-40B4-BE49-F238E27FC236}">
                    <a16:creationId xmlns:a16="http://schemas.microsoft.com/office/drawing/2014/main" id="{3E9B6B8D-1B08-4263-9C61-290969B8A2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656"/>
                <a:ext cx="3696" cy="17"/>
              </a:xfrm>
              <a:prstGeom prst="rect">
                <a:avLst/>
              </a:prstGeom>
              <a:solidFill>
                <a:srgbClr val="005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48" name="Rectangle 593">
                <a:extLst>
                  <a:ext uri="{FF2B5EF4-FFF2-40B4-BE49-F238E27FC236}">
                    <a16:creationId xmlns:a16="http://schemas.microsoft.com/office/drawing/2014/main" id="{311ADAAF-D975-4AD8-A590-AA082BC0B5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673"/>
                <a:ext cx="3696" cy="17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49" name="Rectangle 594">
                <a:extLst>
                  <a:ext uri="{FF2B5EF4-FFF2-40B4-BE49-F238E27FC236}">
                    <a16:creationId xmlns:a16="http://schemas.microsoft.com/office/drawing/2014/main" id="{CB351647-F9F2-4145-A608-0C5CEA3DC0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690"/>
                <a:ext cx="3696" cy="17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50" name="Rectangle 595">
                <a:extLst>
                  <a:ext uri="{FF2B5EF4-FFF2-40B4-BE49-F238E27FC236}">
                    <a16:creationId xmlns:a16="http://schemas.microsoft.com/office/drawing/2014/main" id="{CC747DA4-BFE9-463F-A877-F265E9B180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707"/>
                <a:ext cx="3696" cy="17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51" name="Rectangle 596">
                <a:extLst>
                  <a:ext uri="{FF2B5EF4-FFF2-40B4-BE49-F238E27FC236}">
                    <a16:creationId xmlns:a16="http://schemas.microsoft.com/office/drawing/2014/main" id="{EA4DE886-49B2-409A-B270-5E40D1D2B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724"/>
                <a:ext cx="3696" cy="17"/>
              </a:xfrm>
              <a:prstGeom prst="rect">
                <a:avLst/>
              </a:prstGeom>
              <a:solidFill>
                <a:srgbClr val="0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52" name="Rectangle 597">
                <a:extLst>
                  <a:ext uri="{FF2B5EF4-FFF2-40B4-BE49-F238E27FC236}">
                    <a16:creationId xmlns:a16="http://schemas.microsoft.com/office/drawing/2014/main" id="{6C8C2F36-48E4-4F56-9085-470A3F25E7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741"/>
                <a:ext cx="3696" cy="17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53" name="Rectangle 598">
                <a:extLst>
                  <a:ext uri="{FF2B5EF4-FFF2-40B4-BE49-F238E27FC236}">
                    <a16:creationId xmlns:a16="http://schemas.microsoft.com/office/drawing/2014/main" id="{BEC34632-4CF7-4E0A-A6B0-8A143933EA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758"/>
                <a:ext cx="3696" cy="17"/>
              </a:xfrm>
              <a:prstGeom prst="rect">
                <a:avLst/>
              </a:prstGeom>
              <a:solidFill>
                <a:srgbClr val="003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54" name="Rectangle 599">
                <a:extLst>
                  <a:ext uri="{FF2B5EF4-FFF2-40B4-BE49-F238E27FC236}">
                    <a16:creationId xmlns:a16="http://schemas.microsoft.com/office/drawing/2014/main" id="{0C07AC62-0435-471B-9431-C045FA45FF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775"/>
                <a:ext cx="3696" cy="17"/>
              </a:xfrm>
              <a:prstGeom prst="rect">
                <a:avLst/>
              </a:prstGeom>
              <a:solidFill>
                <a:srgbClr val="0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55" name="Rectangle 600">
                <a:extLst>
                  <a:ext uri="{FF2B5EF4-FFF2-40B4-BE49-F238E27FC236}">
                    <a16:creationId xmlns:a16="http://schemas.microsoft.com/office/drawing/2014/main" id="{680C6727-D13C-4A8A-AC17-5E8E58D3C7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792"/>
                <a:ext cx="3696" cy="18"/>
              </a:xfrm>
              <a:prstGeom prst="rect">
                <a:avLst/>
              </a:prstGeom>
              <a:solidFill>
                <a:srgbClr val="003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56" name="Rectangle 601">
                <a:extLst>
                  <a:ext uri="{FF2B5EF4-FFF2-40B4-BE49-F238E27FC236}">
                    <a16:creationId xmlns:a16="http://schemas.microsoft.com/office/drawing/2014/main" id="{830AC5E7-BC17-4723-A5E1-8057A61D45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810"/>
                <a:ext cx="3696" cy="17"/>
              </a:xfrm>
              <a:prstGeom prst="rect">
                <a:avLst/>
              </a:prstGeom>
              <a:solidFill>
                <a:srgbClr val="003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57" name="Rectangle 602">
                <a:extLst>
                  <a:ext uri="{FF2B5EF4-FFF2-40B4-BE49-F238E27FC236}">
                    <a16:creationId xmlns:a16="http://schemas.microsoft.com/office/drawing/2014/main" id="{9F73054F-2890-447B-86EB-A01F023932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827"/>
                <a:ext cx="3696" cy="17"/>
              </a:xfrm>
              <a:prstGeom prst="rect">
                <a:avLst/>
              </a:prstGeom>
              <a:solidFill>
                <a:srgbClr val="00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58" name="Rectangle 603">
                <a:extLst>
                  <a:ext uri="{FF2B5EF4-FFF2-40B4-BE49-F238E27FC236}">
                    <a16:creationId xmlns:a16="http://schemas.microsoft.com/office/drawing/2014/main" id="{6A758E57-A895-4E07-801C-1FCB6E1879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844"/>
                <a:ext cx="3696" cy="17"/>
              </a:xfrm>
              <a:prstGeom prst="rect">
                <a:avLst/>
              </a:prstGeom>
              <a:solidFill>
                <a:srgbClr val="002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59" name="Rectangle 604">
                <a:extLst>
                  <a:ext uri="{FF2B5EF4-FFF2-40B4-BE49-F238E27FC236}">
                    <a16:creationId xmlns:a16="http://schemas.microsoft.com/office/drawing/2014/main" id="{CC07FD27-CD1D-4678-B286-CCA9581938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861"/>
                <a:ext cx="3696" cy="17"/>
              </a:xfrm>
              <a:prstGeom prst="rect">
                <a:avLst/>
              </a:prstGeom>
              <a:solidFill>
                <a:srgbClr val="00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60" name="Rectangle 605">
                <a:extLst>
                  <a:ext uri="{FF2B5EF4-FFF2-40B4-BE49-F238E27FC236}">
                    <a16:creationId xmlns:a16="http://schemas.microsoft.com/office/drawing/2014/main" id="{9EDCF8C0-B374-4F2D-B1F7-DF47847ADE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878"/>
                <a:ext cx="3696" cy="17"/>
              </a:xfrm>
              <a:prstGeom prst="rect">
                <a:avLst/>
              </a:prstGeom>
              <a:solidFill>
                <a:srgbClr val="001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61" name="Rectangle 606">
                <a:extLst>
                  <a:ext uri="{FF2B5EF4-FFF2-40B4-BE49-F238E27FC236}">
                    <a16:creationId xmlns:a16="http://schemas.microsoft.com/office/drawing/2014/main" id="{0072E765-8CB1-49D6-80B2-5ABC96C9DE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895"/>
                <a:ext cx="3696" cy="17"/>
              </a:xfrm>
              <a:prstGeom prst="rect">
                <a:avLst/>
              </a:prstGeom>
              <a:solidFill>
                <a:srgbClr val="001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62" name="Rectangle 607">
                <a:extLst>
                  <a:ext uri="{FF2B5EF4-FFF2-40B4-BE49-F238E27FC236}">
                    <a16:creationId xmlns:a16="http://schemas.microsoft.com/office/drawing/2014/main" id="{A80503B3-394C-4A44-9281-FF77AFF321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912"/>
                <a:ext cx="3696" cy="17"/>
              </a:xfrm>
              <a:prstGeom prst="rect">
                <a:avLst/>
              </a:prstGeom>
              <a:solidFill>
                <a:srgbClr val="00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263" name="Rectangle 608">
                <a:extLst>
                  <a:ext uri="{FF2B5EF4-FFF2-40B4-BE49-F238E27FC236}">
                    <a16:creationId xmlns:a16="http://schemas.microsoft.com/office/drawing/2014/main" id="{C1FB512F-FC13-4B04-A14B-F874745676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0" y="3929"/>
                <a:ext cx="3696" cy="17"/>
              </a:xfrm>
              <a:prstGeom prst="rect">
                <a:avLst/>
              </a:prstGeom>
              <a:solidFill>
                <a:srgbClr val="000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43017" name="Rectangle 609">
              <a:extLst>
                <a:ext uri="{FF2B5EF4-FFF2-40B4-BE49-F238E27FC236}">
                  <a16:creationId xmlns:a16="http://schemas.microsoft.com/office/drawing/2014/main" id="{0E8C98FE-D5B0-42EA-A8FF-7FCB001415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946"/>
              <a:ext cx="3696" cy="18"/>
            </a:xfrm>
            <a:prstGeom prst="rect">
              <a:avLst/>
            </a:prstGeom>
            <a:solidFill>
              <a:srgbClr val="000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18" name="Rectangle 610">
              <a:extLst>
                <a:ext uri="{FF2B5EF4-FFF2-40B4-BE49-F238E27FC236}">
                  <a16:creationId xmlns:a16="http://schemas.microsoft.com/office/drawing/2014/main" id="{BC824CAB-82F0-43BC-944F-5C65499A74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964"/>
              <a:ext cx="3696" cy="17"/>
            </a:xfrm>
            <a:prstGeom prst="rect">
              <a:avLst/>
            </a:prstGeom>
            <a:solidFill>
              <a:srgbClr val="000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19" name="Rectangle 611">
              <a:extLst>
                <a:ext uri="{FF2B5EF4-FFF2-40B4-BE49-F238E27FC236}">
                  <a16:creationId xmlns:a16="http://schemas.microsoft.com/office/drawing/2014/main" id="{0FC05580-BE6F-4353-BFD9-4F3FB82F3D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981"/>
              <a:ext cx="3696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20" name="Rectangle 612">
              <a:extLst>
                <a:ext uri="{FF2B5EF4-FFF2-40B4-BE49-F238E27FC236}">
                  <a16:creationId xmlns:a16="http://schemas.microsoft.com/office/drawing/2014/main" id="{9A9277D1-4F57-4CDA-8D03-64E8E9420A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476"/>
              <a:ext cx="3696" cy="5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21" name="Rectangle 613">
              <a:extLst>
                <a:ext uri="{FF2B5EF4-FFF2-40B4-BE49-F238E27FC236}">
                  <a16:creationId xmlns:a16="http://schemas.microsoft.com/office/drawing/2014/main" id="{B87D7103-7A0F-4323-9B21-7D3B28C367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467"/>
              <a:ext cx="3696" cy="18"/>
            </a:xfrm>
            <a:prstGeom prst="rect">
              <a:avLst/>
            </a:prstGeom>
            <a:solidFill>
              <a:srgbClr val="008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22" name="Rectangle 614">
              <a:extLst>
                <a:ext uri="{FF2B5EF4-FFF2-40B4-BE49-F238E27FC236}">
                  <a16:creationId xmlns:a16="http://schemas.microsoft.com/office/drawing/2014/main" id="{9C6F8E63-8118-4E0B-8353-8CFA8BF49D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485"/>
              <a:ext cx="3696" cy="16"/>
            </a:xfrm>
            <a:prstGeom prst="rect">
              <a:avLst/>
            </a:prstGeom>
            <a:solidFill>
              <a:srgbClr val="00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23" name="Rectangle 615">
              <a:extLst>
                <a:ext uri="{FF2B5EF4-FFF2-40B4-BE49-F238E27FC236}">
                  <a16:creationId xmlns:a16="http://schemas.microsoft.com/office/drawing/2014/main" id="{B3F6962A-E59D-431F-A15C-2AFC4BD7A8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501"/>
              <a:ext cx="3696" cy="18"/>
            </a:xfrm>
            <a:prstGeom prst="rect">
              <a:avLst/>
            </a:prstGeom>
            <a:solidFill>
              <a:srgbClr val="008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24" name="Rectangle 616">
              <a:extLst>
                <a:ext uri="{FF2B5EF4-FFF2-40B4-BE49-F238E27FC236}">
                  <a16:creationId xmlns:a16="http://schemas.microsoft.com/office/drawing/2014/main" id="{C2C65E64-CA73-4102-B83B-7A23C976CA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519"/>
              <a:ext cx="3696" cy="17"/>
            </a:xfrm>
            <a:prstGeom prst="rect">
              <a:avLst/>
            </a:prstGeom>
            <a:solidFill>
              <a:srgbClr val="008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25" name="Rectangle 617">
              <a:extLst>
                <a:ext uri="{FF2B5EF4-FFF2-40B4-BE49-F238E27FC236}">
                  <a16:creationId xmlns:a16="http://schemas.microsoft.com/office/drawing/2014/main" id="{E8399C7A-BCD4-4282-9030-484168C186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536"/>
              <a:ext cx="3696" cy="17"/>
            </a:xfrm>
            <a:prstGeom prst="rect">
              <a:avLst/>
            </a:prstGeom>
            <a:solidFill>
              <a:srgbClr val="007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26" name="Rectangle 618">
              <a:extLst>
                <a:ext uri="{FF2B5EF4-FFF2-40B4-BE49-F238E27FC236}">
                  <a16:creationId xmlns:a16="http://schemas.microsoft.com/office/drawing/2014/main" id="{4C920CB9-6F51-44B1-A7AB-53EF60701A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553"/>
              <a:ext cx="3696" cy="17"/>
            </a:xfrm>
            <a:prstGeom prst="rect">
              <a:avLst/>
            </a:prstGeom>
            <a:solidFill>
              <a:srgbClr val="00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27" name="Rectangle 619">
              <a:extLst>
                <a:ext uri="{FF2B5EF4-FFF2-40B4-BE49-F238E27FC236}">
                  <a16:creationId xmlns:a16="http://schemas.microsoft.com/office/drawing/2014/main" id="{931249DA-0481-4854-B9F3-05B2FE42ED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570"/>
              <a:ext cx="3696" cy="17"/>
            </a:xfrm>
            <a:prstGeom prst="rect">
              <a:avLst/>
            </a:prstGeom>
            <a:solidFill>
              <a:srgbClr val="007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28" name="Rectangle 620">
              <a:extLst>
                <a:ext uri="{FF2B5EF4-FFF2-40B4-BE49-F238E27FC236}">
                  <a16:creationId xmlns:a16="http://schemas.microsoft.com/office/drawing/2014/main" id="{D1AF86CD-2243-4A04-971F-832AB688F6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587"/>
              <a:ext cx="3696" cy="17"/>
            </a:xfrm>
            <a:prstGeom prst="rect">
              <a:avLst/>
            </a:prstGeom>
            <a:solidFill>
              <a:srgbClr val="006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29" name="Rectangle 621">
              <a:extLst>
                <a:ext uri="{FF2B5EF4-FFF2-40B4-BE49-F238E27FC236}">
                  <a16:creationId xmlns:a16="http://schemas.microsoft.com/office/drawing/2014/main" id="{9AD79E5C-0C8D-45C1-B49B-0C98BA0800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604"/>
              <a:ext cx="3696" cy="17"/>
            </a:xfrm>
            <a:prstGeom prst="rect">
              <a:avLst/>
            </a:prstGeom>
            <a:solidFill>
              <a:srgbClr val="006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30" name="Rectangle 622">
              <a:extLst>
                <a:ext uri="{FF2B5EF4-FFF2-40B4-BE49-F238E27FC236}">
                  <a16:creationId xmlns:a16="http://schemas.microsoft.com/office/drawing/2014/main" id="{53727F69-A91E-4CC5-98DD-A04415E966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621"/>
              <a:ext cx="3696" cy="18"/>
            </a:xfrm>
            <a:prstGeom prst="rect">
              <a:avLst/>
            </a:prstGeom>
            <a:solidFill>
              <a:srgbClr val="006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31" name="Rectangle 623">
              <a:extLst>
                <a:ext uri="{FF2B5EF4-FFF2-40B4-BE49-F238E27FC236}">
                  <a16:creationId xmlns:a16="http://schemas.microsoft.com/office/drawing/2014/main" id="{A7ED31FC-41E9-45EB-8543-9FA9201522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639"/>
              <a:ext cx="3696" cy="17"/>
            </a:xfrm>
            <a:prstGeom prst="rect">
              <a:avLst/>
            </a:prstGeom>
            <a:solidFill>
              <a:srgbClr val="0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32" name="Rectangle 624">
              <a:extLst>
                <a:ext uri="{FF2B5EF4-FFF2-40B4-BE49-F238E27FC236}">
                  <a16:creationId xmlns:a16="http://schemas.microsoft.com/office/drawing/2014/main" id="{AA424993-1FED-4744-97A0-D815506162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656"/>
              <a:ext cx="3696" cy="17"/>
            </a:xfrm>
            <a:prstGeom prst="rect">
              <a:avLst/>
            </a:prstGeom>
            <a:solidFill>
              <a:srgbClr val="005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33" name="Rectangle 625">
              <a:extLst>
                <a:ext uri="{FF2B5EF4-FFF2-40B4-BE49-F238E27FC236}">
                  <a16:creationId xmlns:a16="http://schemas.microsoft.com/office/drawing/2014/main" id="{4496E030-232E-4BA3-85A1-55FA214142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673"/>
              <a:ext cx="3696" cy="17"/>
            </a:xfrm>
            <a:prstGeom prst="rect">
              <a:avLst/>
            </a:prstGeom>
            <a:solidFill>
              <a:srgbClr val="00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34" name="Rectangle 626">
              <a:extLst>
                <a:ext uri="{FF2B5EF4-FFF2-40B4-BE49-F238E27FC236}">
                  <a16:creationId xmlns:a16="http://schemas.microsoft.com/office/drawing/2014/main" id="{D462CF32-ECEA-421D-BEF5-35A5FF0541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690"/>
              <a:ext cx="3696" cy="17"/>
            </a:xfrm>
            <a:prstGeom prst="rect">
              <a:avLst/>
            </a:prstGeom>
            <a:solidFill>
              <a:srgbClr val="00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35" name="Rectangle 627">
              <a:extLst>
                <a:ext uri="{FF2B5EF4-FFF2-40B4-BE49-F238E27FC236}">
                  <a16:creationId xmlns:a16="http://schemas.microsoft.com/office/drawing/2014/main" id="{0F1A6BE6-6853-405C-B4B4-5AD1F3525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707"/>
              <a:ext cx="3696" cy="17"/>
            </a:xfrm>
            <a:prstGeom prst="rect">
              <a:avLst/>
            </a:prstGeom>
            <a:solidFill>
              <a:srgbClr val="00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36" name="Rectangle 628">
              <a:extLst>
                <a:ext uri="{FF2B5EF4-FFF2-40B4-BE49-F238E27FC236}">
                  <a16:creationId xmlns:a16="http://schemas.microsoft.com/office/drawing/2014/main" id="{2E3D9F3D-3C04-49F8-8AB6-F2A3BC980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724"/>
              <a:ext cx="3696" cy="17"/>
            </a:xfrm>
            <a:prstGeom prst="rect">
              <a:avLst/>
            </a:prstGeom>
            <a:solidFill>
              <a:srgbClr val="004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37" name="Rectangle 629">
              <a:extLst>
                <a:ext uri="{FF2B5EF4-FFF2-40B4-BE49-F238E27FC236}">
                  <a16:creationId xmlns:a16="http://schemas.microsoft.com/office/drawing/2014/main" id="{AF883615-2EF6-43AD-B161-30ACFEA37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741"/>
              <a:ext cx="3696" cy="17"/>
            </a:xfrm>
            <a:prstGeom prst="rect">
              <a:avLst/>
            </a:prstGeom>
            <a:solidFill>
              <a:srgbClr val="00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38" name="Rectangle 630">
              <a:extLst>
                <a:ext uri="{FF2B5EF4-FFF2-40B4-BE49-F238E27FC236}">
                  <a16:creationId xmlns:a16="http://schemas.microsoft.com/office/drawing/2014/main" id="{2406908C-6BA4-47CA-AA1C-AEEF035CC6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758"/>
              <a:ext cx="3696" cy="17"/>
            </a:xfrm>
            <a:prstGeom prst="rect">
              <a:avLst/>
            </a:prstGeom>
            <a:solidFill>
              <a:srgbClr val="00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39" name="Rectangle 631">
              <a:extLst>
                <a:ext uri="{FF2B5EF4-FFF2-40B4-BE49-F238E27FC236}">
                  <a16:creationId xmlns:a16="http://schemas.microsoft.com/office/drawing/2014/main" id="{A7952309-7F82-4D11-8D77-F87A644F91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775"/>
              <a:ext cx="3696" cy="17"/>
            </a:xfrm>
            <a:prstGeom prst="rect">
              <a:avLst/>
            </a:prstGeom>
            <a:solidFill>
              <a:srgbClr val="003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40" name="Rectangle 632">
              <a:extLst>
                <a:ext uri="{FF2B5EF4-FFF2-40B4-BE49-F238E27FC236}">
                  <a16:creationId xmlns:a16="http://schemas.microsoft.com/office/drawing/2014/main" id="{D8B35CEF-A43A-43B6-8EB1-D0614037AE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792"/>
              <a:ext cx="3696" cy="18"/>
            </a:xfrm>
            <a:prstGeom prst="rect">
              <a:avLst/>
            </a:prstGeom>
            <a:solidFill>
              <a:srgbClr val="003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41" name="Rectangle 633">
              <a:extLst>
                <a:ext uri="{FF2B5EF4-FFF2-40B4-BE49-F238E27FC236}">
                  <a16:creationId xmlns:a16="http://schemas.microsoft.com/office/drawing/2014/main" id="{76E5867C-782F-46D2-98DD-EEFAFDD424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810"/>
              <a:ext cx="3696" cy="17"/>
            </a:xfrm>
            <a:prstGeom prst="rect">
              <a:avLst/>
            </a:prstGeom>
            <a:solidFill>
              <a:srgbClr val="003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42" name="Rectangle 634">
              <a:extLst>
                <a:ext uri="{FF2B5EF4-FFF2-40B4-BE49-F238E27FC236}">
                  <a16:creationId xmlns:a16="http://schemas.microsoft.com/office/drawing/2014/main" id="{4C731261-7EC6-49D9-9434-664132E0A6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827"/>
              <a:ext cx="3696" cy="17"/>
            </a:xfrm>
            <a:prstGeom prst="rect">
              <a:avLst/>
            </a:prstGeom>
            <a:solidFill>
              <a:srgbClr val="002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43" name="Rectangle 635">
              <a:extLst>
                <a:ext uri="{FF2B5EF4-FFF2-40B4-BE49-F238E27FC236}">
                  <a16:creationId xmlns:a16="http://schemas.microsoft.com/office/drawing/2014/main" id="{DC28BF7E-E0A7-4097-8C8A-837B1E14BE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844"/>
              <a:ext cx="3696" cy="17"/>
            </a:xfrm>
            <a:prstGeom prst="rect">
              <a:avLst/>
            </a:prstGeom>
            <a:solidFill>
              <a:srgbClr val="002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44" name="Rectangle 636">
              <a:extLst>
                <a:ext uri="{FF2B5EF4-FFF2-40B4-BE49-F238E27FC236}">
                  <a16:creationId xmlns:a16="http://schemas.microsoft.com/office/drawing/2014/main" id="{56107158-A8D5-4C7B-BAD4-93CFF86E78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861"/>
              <a:ext cx="3696" cy="17"/>
            </a:xfrm>
            <a:prstGeom prst="rect">
              <a:avLst/>
            </a:prstGeom>
            <a:solidFill>
              <a:srgbClr val="002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45" name="Rectangle 637">
              <a:extLst>
                <a:ext uri="{FF2B5EF4-FFF2-40B4-BE49-F238E27FC236}">
                  <a16:creationId xmlns:a16="http://schemas.microsoft.com/office/drawing/2014/main" id="{75413FF7-2A8E-43D6-BF79-C4966A719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878"/>
              <a:ext cx="3696" cy="17"/>
            </a:xfrm>
            <a:prstGeom prst="rect">
              <a:avLst/>
            </a:prstGeom>
            <a:solidFill>
              <a:srgbClr val="001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46" name="Rectangle 638">
              <a:extLst>
                <a:ext uri="{FF2B5EF4-FFF2-40B4-BE49-F238E27FC236}">
                  <a16:creationId xmlns:a16="http://schemas.microsoft.com/office/drawing/2014/main" id="{F526AED6-1300-448E-BB25-F55EC072F9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895"/>
              <a:ext cx="3696" cy="17"/>
            </a:xfrm>
            <a:prstGeom prst="rect">
              <a:avLst/>
            </a:prstGeom>
            <a:solidFill>
              <a:srgbClr val="001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47" name="Rectangle 639">
              <a:extLst>
                <a:ext uri="{FF2B5EF4-FFF2-40B4-BE49-F238E27FC236}">
                  <a16:creationId xmlns:a16="http://schemas.microsoft.com/office/drawing/2014/main" id="{D9082E39-A0BD-42BE-9B46-11F4FAC202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912"/>
              <a:ext cx="3696" cy="17"/>
            </a:xfrm>
            <a:prstGeom prst="rect">
              <a:avLst/>
            </a:prstGeom>
            <a:solidFill>
              <a:srgbClr val="001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48" name="Rectangle 640">
              <a:extLst>
                <a:ext uri="{FF2B5EF4-FFF2-40B4-BE49-F238E27FC236}">
                  <a16:creationId xmlns:a16="http://schemas.microsoft.com/office/drawing/2014/main" id="{2F50C506-BEFF-45A7-BE84-7BB155ABE6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929"/>
              <a:ext cx="3696" cy="17"/>
            </a:xfrm>
            <a:prstGeom prst="rect">
              <a:avLst/>
            </a:prstGeom>
            <a:solidFill>
              <a:srgbClr val="000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49" name="Rectangle 641">
              <a:extLst>
                <a:ext uri="{FF2B5EF4-FFF2-40B4-BE49-F238E27FC236}">
                  <a16:creationId xmlns:a16="http://schemas.microsoft.com/office/drawing/2014/main" id="{4CDA7057-D408-4B39-A04F-0C557E1A1F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946"/>
              <a:ext cx="3696" cy="18"/>
            </a:xfrm>
            <a:prstGeom prst="rect">
              <a:avLst/>
            </a:prstGeom>
            <a:solidFill>
              <a:srgbClr val="000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50" name="Rectangle 642">
              <a:extLst>
                <a:ext uri="{FF2B5EF4-FFF2-40B4-BE49-F238E27FC236}">
                  <a16:creationId xmlns:a16="http://schemas.microsoft.com/office/drawing/2014/main" id="{B20D0B6B-48DD-4B0E-A28B-212164E914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964"/>
              <a:ext cx="3696" cy="17"/>
            </a:xfrm>
            <a:prstGeom prst="rect">
              <a:avLst/>
            </a:prstGeom>
            <a:solidFill>
              <a:srgbClr val="000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51" name="Rectangle 643">
              <a:extLst>
                <a:ext uri="{FF2B5EF4-FFF2-40B4-BE49-F238E27FC236}">
                  <a16:creationId xmlns:a16="http://schemas.microsoft.com/office/drawing/2014/main" id="{932DD838-DC25-40F6-8C00-292854D02F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3981"/>
              <a:ext cx="3696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052" name="Rectangle 644">
              <a:extLst>
                <a:ext uri="{FF2B5EF4-FFF2-40B4-BE49-F238E27FC236}">
                  <a16:creationId xmlns:a16="http://schemas.microsoft.com/office/drawing/2014/main" id="{AF8AA324-F006-4C01-B9A5-2F3100F9B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1440"/>
              <a:ext cx="111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US" altLang="en-US">
                  <a:solidFill>
                    <a:srgbClr val="FFFFFF"/>
                  </a:solidFill>
                  <a:latin typeface="Arial Black" panose="020B0A04020102020204" pitchFamily="34" charset="0"/>
                </a:rPr>
                <a:t>INTENSIDAD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43053" name="Rectangle 645">
              <a:extLst>
                <a:ext uri="{FF2B5EF4-FFF2-40B4-BE49-F238E27FC236}">
                  <a16:creationId xmlns:a16="http://schemas.microsoft.com/office/drawing/2014/main" id="{3CF5C4CB-4DC3-4458-A39C-81532BBB4A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2" y="1440"/>
              <a:ext cx="357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US" altLang="en-US">
                  <a:solidFill>
                    <a:srgbClr val="FFFFFF"/>
                  </a:solidFill>
                  <a:latin typeface="Arial Black" panose="020B0A04020102020204" pitchFamily="34" charset="0"/>
                </a:rPr>
                <a:t>COMBUSTIBLE METABÓLICO UTILIZADO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43054" name="Rectangle 646">
              <a:extLst>
                <a:ext uri="{FF2B5EF4-FFF2-40B4-BE49-F238E27FC236}">
                  <a16:creationId xmlns:a16="http://schemas.microsoft.com/office/drawing/2014/main" id="{7FEED850-BD4C-40C1-8CE9-94993A3B93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" y="1987"/>
              <a:ext cx="1226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US" altLang="en-US" sz="2200" b="1">
                  <a:solidFill>
                    <a:srgbClr val="FFFFFF"/>
                  </a:solidFill>
                  <a:latin typeface="Arial" panose="020B0604020202020204" pitchFamily="34" charset="0"/>
                </a:rPr>
                <a:t>&lt; 30% VO</a:t>
              </a:r>
              <a:r>
                <a:rPr lang="en-US" altLang="en-US" sz="2200" b="1" baseline="-25000">
                  <a:solidFill>
                    <a:srgbClr val="FFFFFF"/>
                  </a:solidFill>
                  <a:latin typeface="Arial" panose="020B0604020202020204" pitchFamily="34" charset="0"/>
                </a:rPr>
                <a:t>2</a:t>
              </a:r>
              <a:r>
                <a:rPr lang="en-US" altLang="en-US" sz="2200" b="1">
                  <a:solidFill>
                    <a:srgbClr val="FFFFFF"/>
                  </a:solidFill>
                  <a:latin typeface="Arial" panose="020B0604020202020204" pitchFamily="34" charset="0"/>
                </a:rPr>
                <a:t>máx</a:t>
              </a:r>
              <a:endParaRPr lang="en-US" altLang="en-US" sz="2200">
                <a:latin typeface="Arial" panose="020B0604020202020204" pitchFamily="34" charset="0"/>
              </a:endParaRPr>
            </a:p>
          </p:txBody>
        </p:sp>
        <p:sp>
          <p:nvSpPr>
            <p:cNvPr id="43055" name="Rectangle 647">
              <a:extLst>
                <a:ext uri="{FF2B5EF4-FFF2-40B4-BE49-F238E27FC236}">
                  <a16:creationId xmlns:a16="http://schemas.microsoft.com/office/drawing/2014/main" id="{0F064671-1874-4BE7-B99B-69B19AD44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" y="1873"/>
              <a:ext cx="3310" cy="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en-US" sz="24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Principalmente las Reservas Musculares</a:t>
              </a:r>
            </a:p>
            <a:p>
              <a:pPr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en-US" sz="24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de Grasa </a:t>
              </a:r>
              <a:endParaRPr lang="en-US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43056" name="Rectangle 648">
              <a:extLst>
                <a:ext uri="{FF2B5EF4-FFF2-40B4-BE49-F238E27FC236}">
                  <a16:creationId xmlns:a16="http://schemas.microsoft.com/office/drawing/2014/main" id="{273ADCDC-FE3C-48D3-907F-93F34BF110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" y="2579"/>
              <a:ext cx="1427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US" altLang="en-US" sz="2200" b="1">
                  <a:solidFill>
                    <a:srgbClr val="FFFFFF"/>
                  </a:solidFill>
                  <a:latin typeface="Arial" panose="020B0604020202020204" pitchFamily="34" charset="0"/>
                </a:rPr>
                <a:t>40 - 60% VO</a:t>
              </a:r>
              <a:r>
                <a:rPr lang="en-US" altLang="en-US" sz="2200" b="1" baseline="-25000">
                  <a:solidFill>
                    <a:srgbClr val="FFFFFF"/>
                  </a:solidFill>
                  <a:latin typeface="Arial" panose="020B0604020202020204" pitchFamily="34" charset="0"/>
                </a:rPr>
                <a:t>2</a:t>
              </a:r>
              <a:r>
                <a:rPr lang="en-US" altLang="en-US" sz="2200" b="1">
                  <a:solidFill>
                    <a:srgbClr val="FFFFFF"/>
                  </a:solidFill>
                  <a:latin typeface="Arial" panose="020B0604020202020204" pitchFamily="34" charset="0"/>
                </a:rPr>
                <a:t>máx</a:t>
              </a:r>
              <a:endParaRPr lang="en-US" altLang="en-US" sz="2200">
                <a:latin typeface="Arial" panose="020B0604020202020204" pitchFamily="34" charset="0"/>
              </a:endParaRPr>
            </a:p>
          </p:txBody>
        </p:sp>
        <p:sp>
          <p:nvSpPr>
            <p:cNvPr id="43057" name="Rectangle 649">
              <a:extLst>
                <a:ext uri="{FF2B5EF4-FFF2-40B4-BE49-F238E27FC236}">
                  <a16:creationId xmlns:a16="http://schemas.microsoft.com/office/drawing/2014/main" id="{FEAB54F8-72DA-46AA-A22A-ABD1A93261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2" y="2465"/>
              <a:ext cx="3343" cy="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en-US" sz="24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Se Utilizan Equitativamente las Grasas y</a:t>
              </a:r>
            </a:p>
            <a:p>
              <a:pPr>
                <a:lnSpc>
                  <a:spcPct val="80000"/>
                </a:lnSpc>
                <a:spcBef>
                  <a:spcPct val="20000"/>
                </a:spcBef>
              </a:pPr>
              <a:r>
                <a:rPr lang="en-US" altLang="en-US" sz="24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los CHO </a:t>
              </a:r>
              <a:endParaRPr lang="en-US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43058" name="Rectangle 650">
              <a:extLst>
                <a:ext uri="{FF2B5EF4-FFF2-40B4-BE49-F238E27FC236}">
                  <a16:creationId xmlns:a16="http://schemas.microsoft.com/office/drawing/2014/main" id="{524455CC-F6FF-41EB-BD8D-520359BBAB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" y="3133"/>
              <a:ext cx="1074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US" altLang="en-US" sz="2200" b="1">
                  <a:solidFill>
                    <a:srgbClr val="FFFFFF"/>
                  </a:solidFill>
                  <a:latin typeface="Arial" panose="020B0604020202020204" pitchFamily="34" charset="0"/>
                </a:rPr>
                <a:t>75% VO</a:t>
              </a:r>
              <a:r>
                <a:rPr lang="en-US" altLang="en-US" sz="2200" b="1" baseline="-25000">
                  <a:solidFill>
                    <a:srgbClr val="FFFFFF"/>
                  </a:solidFill>
                  <a:latin typeface="Arial" panose="020B0604020202020204" pitchFamily="34" charset="0"/>
                </a:rPr>
                <a:t>2</a:t>
              </a:r>
              <a:r>
                <a:rPr lang="en-US" altLang="en-US" sz="2200" b="1">
                  <a:solidFill>
                    <a:srgbClr val="FFFFFF"/>
                  </a:solidFill>
                  <a:latin typeface="Arial" panose="020B0604020202020204" pitchFamily="34" charset="0"/>
                </a:rPr>
                <a:t>máx</a:t>
              </a:r>
              <a:endParaRPr lang="en-US" altLang="en-US" sz="2200">
                <a:latin typeface="Arial" panose="020B0604020202020204" pitchFamily="34" charset="0"/>
              </a:endParaRPr>
            </a:p>
          </p:txBody>
        </p:sp>
        <p:sp>
          <p:nvSpPr>
            <p:cNvPr id="43059" name="Rectangle 651">
              <a:extLst>
                <a:ext uri="{FF2B5EF4-FFF2-40B4-BE49-F238E27FC236}">
                  <a16:creationId xmlns:a16="http://schemas.microsoft.com/office/drawing/2014/main" id="{E22F816A-6C28-412E-BDAD-F29F31E60D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5" y="3122"/>
              <a:ext cx="201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US" altLang="en-US" sz="24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Principalmente los CHO</a:t>
              </a:r>
              <a:endParaRPr lang="en-US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43060" name="Rectangle 652">
              <a:extLst>
                <a:ext uri="{FF2B5EF4-FFF2-40B4-BE49-F238E27FC236}">
                  <a16:creationId xmlns:a16="http://schemas.microsoft.com/office/drawing/2014/main" id="{8BCFEA7D-DA61-4135-B0E0-261967C9BD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" y="3647"/>
              <a:ext cx="1074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US" altLang="en-US" sz="2200" b="1">
                  <a:solidFill>
                    <a:srgbClr val="FFFFFF"/>
                  </a:solidFill>
                  <a:latin typeface="Arial" panose="020B0604020202020204" pitchFamily="34" charset="0"/>
                </a:rPr>
                <a:t>80% VO</a:t>
              </a:r>
              <a:r>
                <a:rPr lang="en-US" altLang="en-US" sz="2200" b="1" baseline="-25000">
                  <a:solidFill>
                    <a:srgbClr val="FFFFFF"/>
                  </a:solidFill>
                  <a:latin typeface="Arial" panose="020B0604020202020204" pitchFamily="34" charset="0"/>
                </a:rPr>
                <a:t>2</a:t>
              </a:r>
              <a:r>
                <a:rPr lang="en-US" altLang="en-US" sz="2200" b="1">
                  <a:solidFill>
                    <a:srgbClr val="FFFFFF"/>
                  </a:solidFill>
                  <a:latin typeface="Arial" panose="020B0604020202020204" pitchFamily="34" charset="0"/>
                </a:rPr>
                <a:t>máx</a:t>
              </a:r>
              <a:endParaRPr lang="en-US" altLang="en-US" sz="2200">
                <a:latin typeface="Arial" panose="020B0604020202020204" pitchFamily="34" charset="0"/>
              </a:endParaRPr>
            </a:p>
          </p:txBody>
        </p:sp>
        <p:sp>
          <p:nvSpPr>
            <p:cNvPr id="43061" name="Rectangle 653">
              <a:extLst>
                <a:ext uri="{FF2B5EF4-FFF2-40B4-BE49-F238E27FC236}">
                  <a16:creationId xmlns:a16="http://schemas.microsoft.com/office/drawing/2014/main" id="{9334E347-FABB-45D4-94A9-1A7732AE43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4" y="3637"/>
              <a:ext cx="230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US" altLang="en-US" sz="24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Cerca del 100% de los CHO</a:t>
              </a:r>
              <a:endParaRPr lang="en-US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43062" name="Line 654">
              <a:extLst>
                <a:ext uri="{FF2B5EF4-FFF2-40B4-BE49-F238E27FC236}">
                  <a16:creationId xmlns:a16="http://schemas.microsoft.com/office/drawing/2014/main" id="{D584AEFC-83AE-4383-AD4B-9F1F10FB0A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4" y="1774"/>
              <a:ext cx="5312" cy="1"/>
            </a:xfrm>
            <a:prstGeom prst="line">
              <a:avLst/>
            </a:prstGeom>
            <a:noFill/>
            <a:ln w="460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3" name="Line 655">
              <a:extLst>
                <a:ext uri="{FF2B5EF4-FFF2-40B4-BE49-F238E27FC236}">
                  <a16:creationId xmlns:a16="http://schemas.microsoft.com/office/drawing/2014/main" id="{6E1A28B8-FE20-4D85-BE47-8FF5B8214F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1292"/>
              <a:ext cx="1" cy="2698"/>
            </a:xfrm>
            <a:prstGeom prst="line">
              <a:avLst/>
            </a:prstGeom>
            <a:noFill/>
            <a:ln w="460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012" name="Text Box 6">
            <a:extLst>
              <a:ext uri="{FF2B5EF4-FFF2-40B4-BE49-F238E27FC236}">
                <a16:creationId xmlns:a16="http://schemas.microsoft.com/office/drawing/2014/main" id="{D0FA9DC1-BBCD-4F6E-B191-5FCBDB2F4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94388"/>
            <a:ext cx="88566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n-US" sz="1200" b="1" i="1">
                <a:latin typeface="Times New Roman" panose="02020603050405020304" pitchFamily="18" charset="0"/>
              </a:rPr>
              <a:t>NOTA</a:t>
            </a:r>
            <a:r>
              <a:rPr lang="es-ES" altLang="en-US" sz="1200" b="1">
                <a:latin typeface="Times New Roman" panose="02020603050405020304" pitchFamily="18" charset="0"/>
              </a:rPr>
              <a:t>.</a:t>
            </a:r>
            <a:r>
              <a:rPr lang="es-ES" altLang="en-US" sz="1200">
                <a:latin typeface="Times New Roman" panose="02020603050405020304" pitchFamily="18" charset="0"/>
              </a:rPr>
              <a:t> Adaptado de: </a:t>
            </a:r>
            <a:r>
              <a:rPr lang="en-US" altLang="en-US" sz="1200" b="1" i="1">
                <a:latin typeface="Times New Roman" panose="02020603050405020304" pitchFamily="18" charset="0"/>
              </a:rPr>
              <a:t>The Sports Medicine Fitness Course</a:t>
            </a:r>
            <a:r>
              <a:rPr lang="en-US" altLang="en-US" sz="1200">
                <a:latin typeface="Times New Roman" panose="02020603050405020304" pitchFamily="18" charset="0"/>
              </a:rPr>
              <a:t>. (p. 141), por N. Ratamess, 1986, Palo Alto, CA: Bull Publishing Co.. Copyright 1986 por Bull Publishing Co.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6">
            <a:extLst>
              <a:ext uri="{FF2B5EF4-FFF2-40B4-BE49-F238E27FC236}">
                <a16:creationId xmlns:a16="http://schemas.microsoft.com/office/drawing/2014/main" id="{0F70D6F2-DA02-42CC-BB13-7D1C0D680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65863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45059" name="Text Box 6">
            <a:extLst>
              <a:ext uri="{FF2B5EF4-FFF2-40B4-BE49-F238E27FC236}">
                <a16:creationId xmlns:a16="http://schemas.microsoft.com/office/drawing/2014/main" id="{64F2DEBF-0B0B-4B3D-8D07-22C2AB74A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34063"/>
            <a:ext cx="8964612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n-US" sz="1200" b="1" i="1">
                <a:latin typeface="Times New Roman" panose="02020603050405020304" pitchFamily="18" charset="0"/>
              </a:rPr>
              <a:t>NOTA</a:t>
            </a:r>
            <a:r>
              <a:rPr lang="es-ES" altLang="en-US" sz="1200" b="1">
                <a:latin typeface="Times New Roman" panose="02020603050405020304" pitchFamily="18" charset="0"/>
              </a:rPr>
              <a:t>.</a:t>
            </a:r>
            <a:r>
              <a:rPr lang="es-ES" altLang="en-US" sz="1200">
                <a:latin typeface="Times New Roman" panose="02020603050405020304" pitchFamily="18" charset="0"/>
              </a:rPr>
              <a:t> Reproducido de: “Fuels for Sports Performace,” por E. F. Coyle. En </a:t>
            </a:r>
            <a:r>
              <a:rPr lang="en-US" altLang="en-US" sz="1200" b="1" i="1">
                <a:latin typeface="Times New Roman" panose="02020603050405020304" pitchFamily="18" charset="0"/>
              </a:rPr>
              <a:t>Optimizing Sports Performance. Perspectives in Exercise Science and Sports Medicine, Vol. 10</a:t>
            </a:r>
            <a:r>
              <a:rPr lang="en-US" altLang="en-US" sz="1200">
                <a:latin typeface="Times New Roman" panose="02020603050405020304" pitchFamily="18" charset="0"/>
              </a:rPr>
              <a:t>. (p. 111), por D. R. Lamb, &amp; R. Murray (Eds.), 1997, Carmel, IN: Cooper Publishing Group. Copyright 1997 por Cooper Publishing Group.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FB90DD1-A992-4456-8EFB-D429E181C6A2}"/>
              </a:ext>
            </a:extLst>
          </p:cNvPr>
          <p:cNvSpPr>
            <a:spLocks/>
          </p:cNvSpPr>
          <p:nvPr/>
        </p:nvSpPr>
        <p:spPr bwMode="auto">
          <a:xfrm>
            <a:off x="0" y="360363"/>
            <a:ext cx="9144000" cy="4333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s-PR" altLang="en-US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UTILIZACIÓN RELATIVA DE LOS PRINCIPALES CUATRO SUSTRATOS:</a:t>
            </a:r>
            <a:br>
              <a:rPr lang="es-PR" altLang="en-US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DURANTE UN EJERCICIO PROLONGADO: 65-75% del VO</a:t>
            </a:r>
            <a:r>
              <a:rPr lang="es-PR" altLang="en-US" sz="1700" i="1" baseline="-25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  <a:r>
              <a:rPr lang="es-PR" altLang="en-US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máx</a:t>
            </a:r>
            <a:endParaRPr lang="es-PR" altLang="en-US" sz="17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5061" name="Picture 6">
            <a:extLst>
              <a:ext uri="{FF2B5EF4-FFF2-40B4-BE49-F238E27FC236}">
                <a16:creationId xmlns:a16="http://schemas.microsoft.com/office/drawing/2014/main" id="{716D6F33-0889-4FA6-AC63-A59AD4E5F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36625"/>
            <a:ext cx="72009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E00EE882-B8FC-40ED-B103-8B764118E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8913"/>
            <a:ext cx="388461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6">
            <a:extLst>
              <a:ext uri="{FF2B5EF4-FFF2-40B4-BE49-F238E27FC236}">
                <a16:creationId xmlns:a16="http://schemas.microsoft.com/office/drawing/2014/main" id="{C8F658AD-A6C6-4F93-A907-A2EEFB49B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64" name="Rectangle 20">
            <a:extLst>
              <a:ext uri="{FF2B5EF4-FFF2-40B4-BE49-F238E27FC236}">
                <a16:creationId xmlns:a16="http://schemas.microsoft.com/office/drawing/2014/main" id="{29AEE27A-233B-4C54-8C20-9816789A0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75" y="1250950"/>
            <a:ext cx="4710113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4100" b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ENERGÍA</a:t>
            </a:r>
          </a:p>
          <a:p>
            <a:pPr marL="342900" indent="-342900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4100" b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ALMACENADA</a:t>
            </a:r>
          </a:p>
        </p:txBody>
      </p:sp>
      <p:sp>
        <p:nvSpPr>
          <p:cNvPr id="48131" name="Freeform 21">
            <a:extLst>
              <a:ext uri="{FF2B5EF4-FFF2-40B4-BE49-F238E27FC236}">
                <a16:creationId xmlns:a16="http://schemas.microsoft.com/office/drawing/2014/main" id="{9EEDEAB6-A192-4F18-A879-53215A52C50E}"/>
              </a:ext>
            </a:extLst>
          </p:cNvPr>
          <p:cNvSpPr>
            <a:spLocks/>
          </p:cNvSpPr>
          <p:nvPr/>
        </p:nvSpPr>
        <p:spPr bwMode="auto">
          <a:xfrm>
            <a:off x="1992313" y="1684338"/>
            <a:ext cx="1314450" cy="1169987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  <a:gd name="T9" fmla="*/ 0 w 768"/>
              <a:gd name="T10" fmla="*/ 0 h 528"/>
              <a:gd name="T11" fmla="*/ 768 w 768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2" name="Rectangle 22">
            <a:extLst>
              <a:ext uri="{FF2B5EF4-FFF2-40B4-BE49-F238E27FC236}">
                <a16:creationId xmlns:a16="http://schemas.microsoft.com/office/drawing/2014/main" id="{452F6C56-C18B-451E-8623-19EEE92D1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" y="5468938"/>
            <a:ext cx="380523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3700" b="1">
                <a:latin typeface="Arial" panose="020B0604020202020204" pitchFamily="34" charset="0"/>
              </a:rPr>
              <a:t>1,200 - 2,000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3700" b="1">
                <a:latin typeface="Arial" panose="020B0604020202020204" pitchFamily="34" charset="0"/>
              </a:rPr>
              <a:t>kcal Energía</a:t>
            </a:r>
          </a:p>
        </p:txBody>
      </p:sp>
      <p:sp>
        <p:nvSpPr>
          <p:cNvPr id="210967" name="Rectangle 23">
            <a:extLst>
              <a:ext uri="{FF2B5EF4-FFF2-40B4-BE49-F238E27FC236}">
                <a16:creationId xmlns:a16="http://schemas.microsoft.com/office/drawing/2014/main" id="{CC1C87A3-102E-4A85-8A4B-F5FC3E45B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2727325"/>
            <a:ext cx="33496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40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Glucógeno</a:t>
            </a:r>
          </a:p>
        </p:txBody>
      </p:sp>
      <p:sp>
        <p:nvSpPr>
          <p:cNvPr id="210973" name="Rectangle 29">
            <a:extLst>
              <a:ext uri="{FF2B5EF4-FFF2-40B4-BE49-F238E27FC236}">
                <a16:creationId xmlns:a16="http://schemas.microsoft.com/office/drawing/2014/main" id="{6D829656-CDEE-4879-9CF5-0DE49A3DD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225" y="3279775"/>
            <a:ext cx="3608388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(Hígado, Músculos Esqueléticos)</a:t>
            </a:r>
          </a:p>
        </p:txBody>
      </p:sp>
      <p:sp>
        <p:nvSpPr>
          <p:cNvPr id="48135" name="Line 30">
            <a:extLst>
              <a:ext uri="{FF2B5EF4-FFF2-40B4-BE49-F238E27FC236}">
                <a16:creationId xmlns:a16="http://schemas.microsoft.com/office/drawing/2014/main" id="{B7131667-5620-4D7B-BE18-44F779A90F3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27238" y="4229100"/>
            <a:ext cx="0" cy="1270000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6" name="Freeform 31">
            <a:extLst>
              <a:ext uri="{FF2B5EF4-FFF2-40B4-BE49-F238E27FC236}">
                <a16:creationId xmlns:a16="http://schemas.microsoft.com/office/drawing/2014/main" id="{0D6FBD44-9C00-46F8-B2A7-9999325C34FF}"/>
              </a:ext>
            </a:extLst>
          </p:cNvPr>
          <p:cNvSpPr>
            <a:spLocks/>
          </p:cNvSpPr>
          <p:nvPr/>
        </p:nvSpPr>
        <p:spPr bwMode="auto">
          <a:xfrm flipH="1">
            <a:off x="6345238" y="1693863"/>
            <a:ext cx="973137" cy="1169987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  <a:gd name="T9" fmla="*/ 0 w 768"/>
              <a:gd name="T10" fmla="*/ 0 h 528"/>
              <a:gd name="T11" fmla="*/ 768 w 768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7" name="Rectangle 32">
            <a:extLst>
              <a:ext uri="{FF2B5EF4-FFF2-40B4-BE49-F238E27FC236}">
                <a16:creationId xmlns:a16="http://schemas.microsoft.com/office/drawing/2014/main" id="{DC7DB4E6-73A7-421A-BDE9-717FE41C7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3950" y="5478463"/>
            <a:ext cx="380523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3700" b="1">
                <a:latin typeface="Arial" panose="020B0604020202020204" pitchFamily="34" charset="0"/>
              </a:rPr>
              <a:t>70,000 - 75,000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3700" b="1">
                <a:latin typeface="Arial" panose="020B0604020202020204" pitchFamily="34" charset="0"/>
              </a:rPr>
              <a:t>kcal Energía</a:t>
            </a:r>
          </a:p>
        </p:txBody>
      </p:sp>
      <p:sp>
        <p:nvSpPr>
          <p:cNvPr id="210977" name="Rectangle 33">
            <a:extLst>
              <a:ext uri="{FF2B5EF4-FFF2-40B4-BE49-F238E27FC236}">
                <a16:creationId xmlns:a16="http://schemas.microsoft.com/office/drawing/2014/main" id="{5D0B8806-8941-4607-B841-2E540C7A4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6400" y="2794000"/>
            <a:ext cx="4933950" cy="107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40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Células Grasas</a:t>
            </a:r>
          </a:p>
          <a:p>
            <a:pPr marL="342900" indent="-342900"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4000" b="1" i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- Triglicéridos -</a:t>
            </a:r>
          </a:p>
        </p:txBody>
      </p:sp>
      <p:sp>
        <p:nvSpPr>
          <p:cNvPr id="210978" name="Rectangle 34">
            <a:extLst>
              <a:ext uri="{FF2B5EF4-FFF2-40B4-BE49-F238E27FC236}">
                <a16:creationId xmlns:a16="http://schemas.microsoft.com/office/drawing/2014/main" id="{2A500AEB-062F-476E-B8EC-187458B76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8" y="3856038"/>
            <a:ext cx="3813175" cy="95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(Adipositos, </a:t>
            </a:r>
          </a:p>
          <a:p>
            <a:pPr marL="342900" indent="-342900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Tejido Adiposo)</a:t>
            </a:r>
          </a:p>
        </p:txBody>
      </p:sp>
      <p:sp>
        <p:nvSpPr>
          <p:cNvPr id="48140" name="Line 35">
            <a:extLst>
              <a:ext uri="{FF2B5EF4-FFF2-40B4-BE49-F238E27FC236}">
                <a16:creationId xmlns:a16="http://schemas.microsoft.com/office/drawing/2014/main" id="{1A4B8788-5399-41C1-A93D-626EEAB21290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4013" y="4733925"/>
            <a:ext cx="0" cy="833438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4D360E2-57EB-486B-A687-3A905BF41F3B}"/>
              </a:ext>
            </a:extLst>
          </p:cNvPr>
          <p:cNvSpPr>
            <a:spLocks/>
          </p:cNvSpPr>
          <p:nvPr/>
        </p:nvSpPr>
        <p:spPr bwMode="auto">
          <a:xfrm>
            <a:off x="1192213" y="396875"/>
            <a:ext cx="709295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FUENTES ENERGÉTICAS</a:t>
            </a:r>
            <a:endParaRPr lang="es-PR" altLang="es-PR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>
            <a:extLst>
              <a:ext uri="{FF2B5EF4-FFF2-40B4-BE49-F238E27FC236}">
                <a16:creationId xmlns:a16="http://schemas.microsoft.com/office/drawing/2014/main" id="{FF85F34F-1DC6-4907-97D8-DE3789B42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28600"/>
            <a:ext cx="86868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LOS COMBUSTIBLE METABÓLICOS PARA EL EJERCICIO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03825908-2349-4E4E-B152-E828633F4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828800"/>
            <a:ext cx="7924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Átomos de: Carbono, Hidrógeno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                     y Oxígeno (CHO)</a:t>
            </a:r>
          </a:p>
        </p:txBody>
      </p:sp>
      <p:sp>
        <p:nvSpPr>
          <p:cNvPr id="50180" name="Rectangle 4">
            <a:extLst>
              <a:ext uri="{FF2B5EF4-FFF2-40B4-BE49-F238E27FC236}">
                <a16:creationId xmlns:a16="http://schemas.microsoft.com/office/drawing/2014/main" id="{5B66AFC1-7BED-4944-BF44-81A71402A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219200"/>
            <a:ext cx="403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3000" b="1">
                <a:latin typeface="Arial" panose="020B0604020202020204" pitchFamily="34" charset="0"/>
              </a:rPr>
              <a:t>Estructura Química:</a:t>
            </a:r>
          </a:p>
        </p:txBody>
      </p:sp>
      <p:sp>
        <p:nvSpPr>
          <p:cNvPr id="50181" name="AutoShape 5">
            <a:extLst>
              <a:ext uri="{FF2B5EF4-FFF2-40B4-BE49-F238E27FC236}">
                <a16:creationId xmlns:a16="http://schemas.microsoft.com/office/drawing/2014/main" id="{FF8B4DA6-3D29-419E-8C80-CAFDCE7B5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95400"/>
            <a:ext cx="381000" cy="381000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182" name="Rectangle 6">
            <a:extLst>
              <a:ext uri="{FF2B5EF4-FFF2-40B4-BE49-F238E27FC236}">
                <a16:creationId xmlns:a16="http://schemas.microsoft.com/office/drawing/2014/main" id="{512DE437-DAF5-4903-AF07-E8AF610B5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581400"/>
            <a:ext cx="8305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Provee Energía: 4 kcal de Energía por cada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                            Gramo de Hidratos de Carbono</a:t>
            </a:r>
          </a:p>
        </p:txBody>
      </p:sp>
      <p:sp>
        <p:nvSpPr>
          <p:cNvPr id="50183" name="Rectangle 7">
            <a:extLst>
              <a:ext uri="{FF2B5EF4-FFF2-40B4-BE49-F238E27FC236}">
                <a16:creationId xmlns:a16="http://schemas.microsoft.com/office/drawing/2014/main" id="{F2C2D5D4-D47D-4F56-9DC8-D3601A981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5105400"/>
            <a:ext cx="8001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500" b="1">
                <a:latin typeface="Arial" panose="020B0604020202020204" pitchFamily="34" charset="0"/>
              </a:rPr>
              <a:t>Monosacáridos: 4 Azúcares Simples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500" b="1">
                <a:latin typeface="Arial" panose="020B0604020202020204" pitchFamily="34" charset="0"/>
              </a:rPr>
              <a:t>Disacáridos: Dos Monosacáridos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500" b="1">
                <a:latin typeface="Arial" panose="020B0604020202020204" pitchFamily="34" charset="0"/>
              </a:rPr>
              <a:t>Polisacáridos: Hidratos de Carbono Complejos</a:t>
            </a:r>
          </a:p>
        </p:txBody>
      </p:sp>
      <p:sp>
        <p:nvSpPr>
          <p:cNvPr id="50184" name="Rectangle 8">
            <a:extLst>
              <a:ext uri="{FF2B5EF4-FFF2-40B4-BE49-F238E27FC236}">
                <a16:creationId xmlns:a16="http://schemas.microsoft.com/office/drawing/2014/main" id="{8A6B3DE8-EE23-4E49-B5C8-D65192915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895600"/>
            <a:ext cx="480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3000" b="1">
                <a:latin typeface="Arial" panose="020B0604020202020204" pitchFamily="34" charset="0"/>
              </a:rPr>
              <a:t>Función más Importante:</a:t>
            </a:r>
          </a:p>
        </p:txBody>
      </p:sp>
      <p:sp>
        <p:nvSpPr>
          <p:cNvPr id="50185" name="AutoShape 9">
            <a:extLst>
              <a:ext uri="{FF2B5EF4-FFF2-40B4-BE49-F238E27FC236}">
                <a16:creationId xmlns:a16="http://schemas.microsoft.com/office/drawing/2014/main" id="{1AFB4059-C772-4BED-91D7-51C8D14D7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971800"/>
            <a:ext cx="381000" cy="381000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186" name="Rectangle 10">
            <a:extLst>
              <a:ext uri="{FF2B5EF4-FFF2-40B4-BE49-F238E27FC236}">
                <a16:creationId xmlns:a16="http://schemas.microsoft.com/office/drawing/2014/main" id="{56EF4DF5-8986-496B-B7E6-3360F6144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495800"/>
            <a:ext cx="480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3000" b="1">
                <a:latin typeface="Arial" panose="020B0604020202020204" pitchFamily="34" charset="0"/>
              </a:rPr>
              <a:t>Tipos/Clasificación:</a:t>
            </a:r>
          </a:p>
        </p:txBody>
      </p:sp>
      <p:sp>
        <p:nvSpPr>
          <p:cNvPr id="50187" name="AutoShape 11">
            <a:extLst>
              <a:ext uri="{FF2B5EF4-FFF2-40B4-BE49-F238E27FC236}">
                <a16:creationId xmlns:a16="http://schemas.microsoft.com/office/drawing/2014/main" id="{D5CD209C-974F-4A55-99BA-6B4414039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572000"/>
            <a:ext cx="381000" cy="381000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67308" name="Rectangle 12">
            <a:extLst>
              <a:ext uri="{FF2B5EF4-FFF2-40B4-BE49-F238E27FC236}">
                <a16:creationId xmlns:a16="http://schemas.microsoft.com/office/drawing/2014/main" id="{ABF43B28-2D0C-4B1A-8C17-11143519E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762000"/>
            <a:ext cx="38862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Los </a:t>
            </a:r>
            <a:r>
              <a:rPr lang="en-US" altLang="en-US" sz="24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Hidratos</a:t>
            </a:r>
            <a:r>
              <a:rPr lang="en-US" altLang="en-US" sz="24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de </a:t>
            </a:r>
            <a:r>
              <a:rPr lang="en-US" altLang="en-US" sz="24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Carbono</a:t>
            </a:r>
            <a:endParaRPr lang="en-US" altLang="en-US" sz="2400" i="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0189" name="AutoShape 13">
            <a:extLst>
              <a:ext uri="{FF2B5EF4-FFF2-40B4-BE49-F238E27FC236}">
                <a16:creationId xmlns:a16="http://schemas.microsoft.com/office/drawing/2014/main" id="{98884FC3-CC72-43B3-8162-A7777AEF0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685800"/>
            <a:ext cx="533400" cy="5334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190" name="AutoShape 14">
            <a:extLst>
              <a:ext uri="{FF2B5EF4-FFF2-40B4-BE49-F238E27FC236}">
                <a16:creationId xmlns:a16="http://schemas.microsoft.com/office/drawing/2014/main" id="{B70C89FC-AC89-4CFB-95F0-17C99706A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685800"/>
            <a:ext cx="533400" cy="5334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F62735D4-A47D-478F-B3CF-EA0CDDC49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267200"/>
            <a:ext cx="2743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3300" b="1">
                <a:latin typeface="Times New Roman" panose="02020603050405020304" pitchFamily="18" charset="0"/>
              </a:rPr>
              <a:t>Glucosa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3300" b="1">
                <a:latin typeface="Times New Roman" panose="02020603050405020304" pitchFamily="18" charset="0"/>
              </a:rPr>
              <a:t>(en Sangre)</a:t>
            </a:r>
          </a:p>
        </p:txBody>
      </p:sp>
      <p:sp>
        <p:nvSpPr>
          <p:cNvPr id="569347" name="Rectangle 3">
            <a:extLst>
              <a:ext uri="{FF2B5EF4-FFF2-40B4-BE49-F238E27FC236}">
                <a16:creationId xmlns:a16="http://schemas.microsoft.com/office/drawing/2014/main" id="{D6624740-4928-4828-901D-A0E46E79A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28600"/>
            <a:ext cx="7620000" cy="838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LOS COMBUSTIBLE METABÓLICOS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PARA EL EJERCICIO</a:t>
            </a:r>
          </a:p>
        </p:txBody>
      </p:sp>
      <p:sp>
        <p:nvSpPr>
          <p:cNvPr id="569348" name="Rectangle 4">
            <a:extLst>
              <a:ext uri="{FF2B5EF4-FFF2-40B4-BE49-F238E27FC236}">
                <a16:creationId xmlns:a16="http://schemas.microsoft.com/office/drawing/2014/main" id="{2ED90F8D-2365-4354-A94A-51A68F64C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295400"/>
            <a:ext cx="594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Los </a:t>
            </a:r>
            <a:r>
              <a:rPr lang="en-US" altLang="en-US" sz="36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Hidratos</a:t>
            </a:r>
            <a:r>
              <a:rPr lang="en-US" altLang="en-US" sz="36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de </a:t>
            </a:r>
            <a:r>
              <a:rPr lang="en-US" altLang="en-US" sz="36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Carbono</a:t>
            </a:r>
            <a:endParaRPr lang="en-US" altLang="en-US" sz="3600" i="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1205" name="AutoShape 5">
            <a:extLst>
              <a:ext uri="{FF2B5EF4-FFF2-40B4-BE49-F238E27FC236}">
                <a16:creationId xmlns:a16="http://schemas.microsoft.com/office/drawing/2014/main" id="{A2C16143-C7D0-4F6E-83F9-7257FBC9A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143000"/>
            <a:ext cx="838200" cy="838200"/>
          </a:xfrm>
          <a:prstGeom prst="sun">
            <a:avLst>
              <a:gd name="adj" fmla="val 25000"/>
            </a:avLst>
          </a:prstGeom>
          <a:gradFill rotWithShape="0">
            <a:gsLst>
              <a:gs pos="0">
                <a:srgbClr val="FFCC00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06" name="Rectangle 6">
            <a:extLst>
              <a:ext uri="{FF2B5EF4-FFF2-40B4-BE49-F238E27FC236}">
                <a16:creationId xmlns:a16="http://schemas.microsoft.com/office/drawing/2014/main" id="{3EEA7DDD-5464-4485-AF6C-7EF239B26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2590800"/>
            <a:ext cx="6324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20000"/>
              </a:spcBef>
            </a:pPr>
            <a:r>
              <a:rPr lang="en-US" altLang="en-US" sz="3700" b="1">
                <a:latin typeface="Arial" panose="020B0604020202020204" pitchFamily="34" charset="0"/>
              </a:rPr>
              <a:t>Monosacáridos</a:t>
            </a:r>
          </a:p>
          <a:p>
            <a:pPr algn="ctr">
              <a:lnSpc>
                <a:spcPct val="60000"/>
              </a:lnSpc>
              <a:spcBef>
                <a:spcPct val="20000"/>
              </a:spcBef>
            </a:pPr>
            <a:r>
              <a:rPr lang="en-US" altLang="en-US" sz="3700" b="1">
                <a:latin typeface="Arial" panose="020B0604020202020204" pitchFamily="34" charset="0"/>
              </a:rPr>
              <a:t>(Azúcares Simples</a:t>
            </a:r>
            <a:r>
              <a:rPr lang="en-US" altLang="en-US" sz="4200" b="1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51207" name="Rectangle 7">
            <a:extLst>
              <a:ext uri="{FF2B5EF4-FFF2-40B4-BE49-F238E27FC236}">
                <a16:creationId xmlns:a16="http://schemas.microsoft.com/office/drawing/2014/main" id="{83112012-D015-403D-8271-FB1B4D105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5105400"/>
            <a:ext cx="3048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3300" b="1">
                <a:latin typeface="Times New Roman" panose="02020603050405020304" pitchFamily="18" charset="0"/>
              </a:rPr>
              <a:t>Galactosa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3300" b="1">
                <a:latin typeface="Times New Roman" panose="02020603050405020304" pitchFamily="18" charset="0"/>
              </a:rPr>
              <a:t>(en Glándulas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3300" b="1">
                <a:latin typeface="Times New Roman" panose="02020603050405020304" pitchFamily="18" charset="0"/>
              </a:rPr>
              <a:t>Mamarias)</a:t>
            </a:r>
          </a:p>
        </p:txBody>
      </p:sp>
      <p:sp>
        <p:nvSpPr>
          <p:cNvPr id="51208" name="Line 8">
            <a:extLst>
              <a:ext uri="{FF2B5EF4-FFF2-40B4-BE49-F238E27FC236}">
                <a16:creationId xmlns:a16="http://schemas.microsoft.com/office/drawing/2014/main" id="{ABE795B9-EE17-484E-A282-44A0BA4366C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5800" y="3581400"/>
            <a:ext cx="0" cy="1600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9" name="Rectangle 9">
            <a:extLst>
              <a:ext uri="{FF2B5EF4-FFF2-40B4-BE49-F238E27FC236}">
                <a16:creationId xmlns:a16="http://schemas.microsoft.com/office/drawing/2014/main" id="{741BA909-6EF6-4CAD-8081-FD25530ED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191000"/>
            <a:ext cx="28194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3300" b="1">
                <a:latin typeface="Times New Roman" panose="02020603050405020304" pitchFamily="18" charset="0"/>
              </a:rPr>
              <a:t>Fructosa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3300" b="1">
                <a:latin typeface="Times New Roman" panose="02020603050405020304" pitchFamily="18" charset="0"/>
              </a:rPr>
              <a:t>(Frutas, Miel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3300" b="1">
                <a:latin typeface="Times New Roman" panose="02020603050405020304" pitchFamily="18" charset="0"/>
              </a:rPr>
              <a:t>de Abeja)</a:t>
            </a:r>
          </a:p>
        </p:txBody>
      </p:sp>
      <p:sp>
        <p:nvSpPr>
          <p:cNvPr id="51210" name="Freeform 10">
            <a:extLst>
              <a:ext uri="{FF2B5EF4-FFF2-40B4-BE49-F238E27FC236}">
                <a16:creationId xmlns:a16="http://schemas.microsoft.com/office/drawing/2014/main" id="{994AEE5E-9E0D-4205-A166-331B87BA2506}"/>
              </a:ext>
            </a:extLst>
          </p:cNvPr>
          <p:cNvSpPr>
            <a:spLocks/>
          </p:cNvSpPr>
          <p:nvPr/>
        </p:nvSpPr>
        <p:spPr bwMode="auto">
          <a:xfrm>
            <a:off x="1295400" y="3124200"/>
            <a:ext cx="990600" cy="10668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1" name="Freeform 11">
            <a:extLst>
              <a:ext uri="{FF2B5EF4-FFF2-40B4-BE49-F238E27FC236}">
                <a16:creationId xmlns:a16="http://schemas.microsoft.com/office/drawing/2014/main" id="{63104B90-9948-43F1-A29E-97DC03E999D4}"/>
              </a:ext>
            </a:extLst>
          </p:cNvPr>
          <p:cNvSpPr>
            <a:spLocks/>
          </p:cNvSpPr>
          <p:nvPr/>
        </p:nvSpPr>
        <p:spPr bwMode="auto">
          <a:xfrm flipH="1">
            <a:off x="6781800" y="3124200"/>
            <a:ext cx="990600" cy="10668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2" name="AutoShape 12">
            <a:extLst>
              <a:ext uri="{FF2B5EF4-FFF2-40B4-BE49-F238E27FC236}">
                <a16:creationId xmlns:a16="http://schemas.microsoft.com/office/drawing/2014/main" id="{D3B98487-0A34-4DCF-8138-2A2F5F4DB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1143000"/>
            <a:ext cx="838200" cy="838200"/>
          </a:xfrm>
          <a:prstGeom prst="sun">
            <a:avLst>
              <a:gd name="adj" fmla="val 25000"/>
            </a:avLst>
          </a:prstGeom>
          <a:gradFill rotWithShape="0">
            <a:gsLst>
              <a:gs pos="0">
                <a:srgbClr val="FFCC00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13" name="Rectangle 13">
            <a:extLst>
              <a:ext uri="{FF2B5EF4-FFF2-40B4-BE49-F238E27FC236}">
                <a16:creationId xmlns:a16="http://schemas.microsoft.com/office/drawing/2014/main" id="{AF1E3957-5011-4084-A7A8-EE0948C89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905000"/>
            <a:ext cx="472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600" b="1" i="1">
                <a:solidFill>
                  <a:srgbClr val="66FF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>
                <a:latin typeface="Times New Roman" panose="02020603050405020304" pitchFamily="18" charset="0"/>
              </a:rPr>
              <a:t>*Tipos/Clasificación </a:t>
            </a:r>
            <a:r>
              <a:rPr lang="en-US" altLang="en-US" sz="3600" b="1" i="1">
                <a:solidFill>
                  <a:srgbClr val="66FF33"/>
                </a:solidFill>
                <a:latin typeface="Times New Roman" panose="02020603050405020304" pitchFamily="18" charset="0"/>
              </a:rPr>
              <a:t>*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46E71191-842B-4493-BBA5-9F68E515C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06375"/>
            <a:ext cx="7208837" cy="620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6">
            <a:extLst>
              <a:ext uri="{FF2B5EF4-FFF2-40B4-BE49-F238E27FC236}">
                <a16:creationId xmlns:a16="http://schemas.microsoft.com/office/drawing/2014/main" id="{5569C6B7-C6F9-4AB2-A16B-BEAF0E18C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E9CFCDBC-F971-4EE8-8ECE-0DE9893D6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343400"/>
            <a:ext cx="3657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3300" b="1">
                <a:latin typeface="Times New Roman" panose="02020603050405020304" pitchFamily="18" charset="0"/>
              </a:rPr>
              <a:t>Sucrosa/Sacarosa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3300" b="1">
                <a:latin typeface="Times New Roman" panose="02020603050405020304" pitchFamily="18" charset="0"/>
              </a:rPr>
              <a:t>(Caña de Azúcar))</a:t>
            </a:r>
          </a:p>
        </p:txBody>
      </p:sp>
      <p:sp>
        <p:nvSpPr>
          <p:cNvPr id="570371" name="Rectangle 3">
            <a:extLst>
              <a:ext uri="{FF2B5EF4-FFF2-40B4-BE49-F238E27FC236}">
                <a16:creationId xmlns:a16="http://schemas.microsoft.com/office/drawing/2014/main" id="{26493919-38CC-47F5-A948-773C32C51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304800"/>
            <a:ext cx="7620000" cy="838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LOS COMBUSTIBLE METABÓLICOS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PARA EL EJERCICIO</a:t>
            </a:r>
          </a:p>
        </p:txBody>
      </p:sp>
      <p:sp>
        <p:nvSpPr>
          <p:cNvPr id="570372" name="Rectangle 4">
            <a:extLst>
              <a:ext uri="{FF2B5EF4-FFF2-40B4-BE49-F238E27FC236}">
                <a16:creationId xmlns:a16="http://schemas.microsoft.com/office/drawing/2014/main" id="{8BB4DB96-6403-4D2C-8D50-D85284A42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524000"/>
            <a:ext cx="594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Los </a:t>
            </a:r>
            <a:r>
              <a:rPr lang="en-US" altLang="en-US" sz="36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Hidratos</a:t>
            </a:r>
            <a:r>
              <a:rPr lang="en-US" altLang="en-US" sz="36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de </a:t>
            </a:r>
            <a:r>
              <a:rPr lang="en-US" altLang="en-US" sz="36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Carbono</a:t>
            </a:r>
            <a:endParaRPr lang="en-US" altLang="en-US" sz="3600" i="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2229" name="AutoShape 5">
            <a:extLst>
              <a:ext uri="{FF2B5EF4-FFF2-40B4-BE49-F238E27FC236}">
                <a16:creationId xmlns:a16="http://schemas.microsoft.com/office/drawing/2014/main" id="{579218D4-F8F0-47CF-86AB-CA4A7F136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371600"/>
            <a:ext cx="838200" cy="838200"/>
          </a:xfrm>
          <a:prstGeom prst="sun">
            <a:avLst>
              <a:gd name="adj" fmla="val 25000"/>
            </a:avLst>
          </a:prstGeom>
          <a:gradFill rotWithShape="0">
            <a:gsLst>
              <a:gs pos="0">
                <a:srgbClr val="FFCC00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2230" name="Rectangle 6">
            <a:extLst>
              <a:ext uri="{FF2B5EF4-FFF2-40B4-BE49-F238E27FC236}">
                <a16:creationId xmlns:a16="http://schemas.microsoft.com/office/drawing/2014/main" id="{AA691B89-F6CA-43E4-B4EF-4EEAF5810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2819400"/>
            <a:ext cx="6324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3700" b="1">
                <a:latin typeface="Arial" panose="020B0604020202020204" pitchFamily="34" charset="0"/>
              </a:rPr>
              <a:t>Disacáridos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3700" b="1">
                <a:latin typeface="Arial" panose="020B0604020202020204" pitchFamily="34" charset="0"/>
              </a:rPr>
              <a:t>(Dos Mososacáridos</a:t>
            </a:r>
            <a:r>
              <a:rPr lang="en-US" altLang="en-US" sz="4200" b="1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52231" name="Rectangle 7">
            <a:extLst>
              <a:ext uri="{FF2B5EF4-FFF2-40B4-BE49-F238E27FC236}">
                <a16:creationId xmlns:a16="http://schemas.microsoft.com/office/drawing/2014/main" id="{F1389B12-4A0C-40FE-B639-7AE3FF46C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5638800"/>
            <a:ext cx="3048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3300" b="1">
                <a:latin typeface="Times New Roman" panose="02020603050405020304" pitchFamily="18" charset="0"/>
              </a:rPr>
              <a:t>Lactosa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3300" b="1">
                <a:latin typeface="Times New Roman" panose="02020603050405020304" pitchFamily="18" charset="0"/>
              </a:rPr>
              <a:t>(Leche)</a:t>
            </a:r>
          </a:p>
        </p:txBody>
      </p:sp>
      <p:sp>
        <p:nvSpPr>
          <p:cNvPr id="52232" name="Line 8">
            <a:extLst>
              <a:ext uri="{FF2B5EF4-FFF2-40B4-BE49-F238E27FC236}">
                <a16:creationId xmlns:a16="http://schemas.microsoft.com/office/drawing/2014/main" id="{09276473-16EA-4E38-9A56-81884A99F02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00600" y="3810000"/>
            <a:ext cx="0" cy="1905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3" name="Rectangle 9">
            <a:extLst>
              <a:ext uri="{FF2B5EF4-FFF2-40B4-BE49-F238E27FC236}">
                <a16:creationId xmlns:a16="http://schemas.microsoft.com/office/drawing/2014/main" id="{38A9D143-0EF1-4649-B5CF-1F9D3B142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4419600"/>
            <a:ext cx="3352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3300" b="1">
                <a:latin typeface="Times New Roman" panose="02020603050405020304" pitchFamily="18" charset="0"/>
              </a:rPr>
              <a:t>Maltosa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3300" b="1">
                <a:latin typeface="Times New Roman" panose="02020603050405020304" pitchFamily="18" charset="0"/>
              </a:rPr>
              <a:t>(Digestión CHO)</a:t>
            </a:r>
          </a:p>
        </p:txBody>
      </p:sp>
      <p:sp>
        <p:nvSpPr>
          <p:cNvPr id="52234" name="Freeform 10">
            <a:extLst>
              <a:ext uri="{FF2B5EF4-FFF2-40B4-BE49-F238E27FC236}">
                <a16:creationId xmlns:a16="http://schemas.microsoft.com/office/drawing/2014/main" id="{376C0F31-D7A3-4CF3-AB87-05B40FFDE4E0}"/>
              </a:ext>
            </a:extLst>
          </p:cNvPr>
          <p:cNvSpPr>
            <a:spLocks/>
          </p:cNvSpPr>
          <p:nvPr/>
        </p:nvSpPr>
        <p:spPr bwMode="auto">
          <a:xfrm>
            <a:off x="1295400" y="3352800"/>
            <a:ext cx="990600" cy="10668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5" name="Freeform 11">
            <a:extLst>
              <a:ext uri="{FF2B5EF4-FFF2-40B4-BE49-F238E27FC236}">
                <a16:creationId xmlns:a16="http://schemas.microsoft.com/office/drawing/2014/main" id="{CC1C2802-05BF-4D5C-85A0-EFCCDB468A3A}"/>
              </a:ext>
            </a:extLst>
          </p:cNvPr>
          <p:cNvSpPr>
            <a:spLocks/>
          </p:cNvSpPr>
          <p:nvPr/>
        </p:nvSpPr>
        <p:spPr bwMode="auto">
          <a:xfrm flipH="1">
            <a:off x="6781800" y="3352800"/>
            <a:ext cx="685800" cy="10668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6" name="AutoShape 12">
            <a:extLst>
              <a:ext uri="{FF2B5EF4-FFF2-40B4-BE49-F238E27FC236}">
                <a16:creationId xmlns:a16="http://schemas.microsoft.com/office/drawing/2014/main" id="{1FEFDE83-C51E-41BD-9078-26C785122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1371600"/>
            <a:ext cx="838200" cy="838200"/>
          </a:xfrm>
          <a:prstGeom prst="sun">
            <a:avLst>
              <a:gd name="adj" fmla="val 25000"/>
            </a:avLst>
          </a:prstGeom>
          <a:gradFill rotWithShape="0">
            <a:gsLst>
              <a:gs pos="0">
                <a:srgbClr val="FFCC00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2237" name="Rectangle 13">
            <a:extLst>
              <a:ext uri="{FF2B5EF4-FFF2-40B4-BE49-F238E27FC236}">
                <a16:creationId xmlns:a16="http://schemas.microsoft.com/office/drawing/2014/main" id="{DAB1D7CB-655F-46B3-BDDF-C1462C468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133600"/>
            <a:ext cx="472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600" b="1" i="1">
                <a:solidFill>
                  <a:srgbClr val="66FF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>
                <a:latin typeface="Times New Roman" panose="02020603050405020304" pitchFamily="18" charset="0"/>
              </a:rPr>
              <a:t>*Tipos/Clasificación *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DC886FB2-C409-4356-B460-956320428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267200"/>
            <a:ext cx="4038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3300" b="1">
                <a:latin typeface="Times New Roman" panose="02020603050405020304" pitchFamily="18" charset="0"/>
              </a:rPr>
              <a:t>Almidones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3300" b="1">
                <a:latin typeface="Times New Roman" panose="02020603050405020304" pitchFamily="18" charset="0"/>
              </a:rPr>
              <a:t>(Granos, Tubérculos)</a:t>
            </a:r>
          </a:p>
        </p:txBody>
      </p:sp>
      <p:sp>
        <p:nvSpPr>
          <p:cNvPr id="571395" name="Rectangle 3">
            <a:extLst>
              <a:ext uri="{FF2B5EF4-FFF2-40B4-BE49-F238E27FC236}">
                <a16:creationId xmlns:a16="http://schemas.microsoft.com/office/drawing/2014/main" id="{2549BA11-6B36-45FB-806A-BE2890470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28600"/>
            <a:ext cx="7620000" cy="838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LOS COMBUSTIBLE METABÓLICOS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PARA EL EJERCICIO</a:t>
            </a:r>
          </a:p>
        </p:txBody>
      </p:sp>
      <p:sp>
        <p:nvSpPr>
          <p:cNvPr id="571396" name="Rectangle 4">
            <a:extLst>
              <a:ext uri="{FF2B5EF4-FFF2-40B4-BE49-F238E27FC236}">
                <a16:creationId xmlns:a16="http://schemas.microsoft.com/office/drawing/2014/main" id="{EAAF1AB5-F85E-47C5-950B-544D02433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295400"/>
            <a:ext cx="594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Los </a:t>
            </a:r>
            <a:r>
              <a:rPr lang="en-US" altLang="en-US" sz="36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Hidratos</a:t>
            </a:r>
            <a:r>
              <a:rPr lang="en-US" altLang="en-US" sz="36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de </a:t>
            </a:r>
            <a:r>
              <a:rPr lang="en-US" altLang="en-US" sz="36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Carbono</a:t>
            </a:r>
            <a:endParaRPr lang="en-US" altLang="en-US" sz="3600" i="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3253" name="AutoShape 5">
            <a:extLst>
              <a:ext uri="{FF2B5EF4-FFF2-40B4-BE49-F238E27FC236}">
                <a16:creationId xmlns:a16="http://schemas.microsoft.com/office/drawing/2014/main" id="{6968A2B8-F633-47B7-93B7-259003368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143000"/>
            <a:ext cx="838200" cy="838200"/>
          </a:xfrm>
          <a:prstGeom prst="sun">
            <a:avLst>
              <a:gd name="adj" fmla="val 25000"/>
            </a:avLst>
          </a:prstGeom>
          <a:gradFill rotWithShape="0">
            <a:gsLst>
              <a:gs pos="0">
                <a:srgbClr val="FFCC00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3254" name="Rectangle 6">
            <a:extLst>
              <a:ext uri="{FF2B5EF4-FFF2-40B4-BE49-F238E27FC236}">
                <a16:creationId xmlns:a16="http://schemas.microsoft.com/office/drawing/2014/main" id="{631E9CE6-FBE5-45C5-A5E1-CDFE3D7D9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743200"/>
            <a:ext cx="7924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3700" b="1">
                <a:latin typeface="Arial" panose="020B0604020202020204" pitchFamily="34" charset="0"/>
              </a:rPr>
              <a:t>Polisacáridos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3700" b="1">
                <a:latin typeface="Arial" panose="020B0604020202020204" pitchFamily="34" charset="0"/>
              </a:rPr>
              <a:t>(Hidratos de Carbono Complejos</a:t>
            </a:r>
            <a:r>
              <a:rPr lang="en-US" altLang="en-US" sz="4200" b="1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53255" name="Rectangle 7">
            <a:extLst>
              <a:ext uri="{FF2B5EF4-FFF2-40B4-BE49-F238E27FC236}">
                <a16:creationId xmlns:a16="http://schemas.microsoft.com/office/drawing/2014/main" id="{A6F474DF-ED9A-42C2-8123-B18722905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5715000"/>
            <a:ext cx="3048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3300" b="1">
                <a:latin typeface="Times New Roman" panose="02020603050405020304" pitchFamily="18" charset="0"/>
              </a:rPr>
              <a:t>Celulosa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3300" b="1">
                <a:latin typeface="Times New Roman" panose="02020603050405020304" pitchFamily="18" charset="0"/>
              </a:rPr>
              <a:t>(Fibra)</a:t>
            </a:r>
          </a:p>
        </p:txBody>
      </p:sp>
      <p:sp>
        <p:nvSpPr>
          <p:cNvPr id="53256" name="Line 8">
            <a:extLst>
              <a:ext uri="{FF2B5EF4-FFF2-40B4-BE49-F238E27FC236}">
                <a16:creationId xmlns:a16="http://schemas.microsoft.com/office/drawing/2014/main" id="{E6534693-39E6-4337-A596-962F6BD121C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24400" y="3733800"/>
            <a:ext cx="0" cy="2057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7" name="Rectangle 9">
            <a:extLst>
              <a:ext uri="{FF2B5EF4-FFF2-40B4-BE49-F238E27FC236}">
                <a16:creationId xmlns:a16="http://schemas.microsoft.com/office/drawing/2014/main" id="{BA093C03-515B-4B44-847C-0843E8B5A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4343400"/>
            <a:ext cx="3581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3300" b="1">
                <a:latin typeface="Times New Roman" panose="02020603050405020304" pitchFamily="18" charset="0"/>
              </a:rPr>
              <a:t>Glucógeno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3300" b="1">
                <a:latin typeface="Times New Roman" panose="02020603050405020304" pitchFamily="18" charset="0"/>
              </a:rPr>
              <a:t>(Reservas de Energía en Músculos e Hígado)</a:t>
            </a:r>
          </a:p>
        </p:txBody>
      </p:sp>
      <p:sp>
        <p:nvSpPr>
          <p:cNvPr id="53258" name="AutoShape 10">
            <a:extLst>
              <a:ext uri="{FF2B5EF4-FFF2-40B4-BE49-F238E27FC236}">
                <a16:creationId xmlns:a16="http://schemas.microsoft.com/office/drawing/2014/main" id="{72575C79-A86F-4515-AE92-E110DF12BF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1143000"/>
            <a:ext cx="838200" cy="838200"/>
          </a:xfrm>
          <a:prstGeom prst="sun">
            <a:avLst>
              <a:gd name="adj" fmla="val 25000"/>
            </a:avLst>
          </a:prstGeom>
          <a:gradFill rotWithShape="0">
            <a:gsLst>
              <a:gs pos="0">
                <a:srgbClr val="FFCC00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3259" name="Line 11">
            <a:extLst>
              <a:ext uri="{FF2B5EF4-FFF2-40B4-BE49-F238E27FC236}">
                <a16:creationId xmlns:a16="http://schemas.microsoft.com/office/drawing/2014/main" id="{030E570E-21E1-466C-BE33-DB0103625F9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33600" y="37338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0" name="Line 12">
            <a:extLst>
              <a:ext uri="{FF2B5EF4-FFF2-40B4-BE49-F238E27FC236}">
                <a16:creationId xmlns:a16="http://schemas.microsoft.com/office/drawing/2014/main" id="{D686E2D4-3D71-4028-A8D2-B152C9569DB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39000" y="38100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1" name="Rectangle 13">
            <a:extLst>
              <a:ext uri="{FF2B5EF4-FFF2-40B4-BE49-F238E27FC236}">
                <a16:creationId xmlns:a16="http://schemas.microsoft.com/office/drawing/2014/main" id="{8AA5A03D-0881-4AEA-8328-4CA806878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057400"/>
            <a:ext cx="472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600" b="1" i="1">
                <a:solidFill>
                  <a:srgbClr val="66FF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>
                <a:latin typeface="Times New Roman" panose="02020603050405020304" pitchFamily="18" charset="0"/>
              </a:rPr>
              <a:t>*Tipos/Clasificación </a:t>
            </a:r>
            <a:r>
              <a:rPr lang="en-US" altLang="en-US" sz="3600" b="1" i="1">
                <a:solidFill>
                  <a:srgbClr val="66FF33"/>
                </a:solidFill>
                <a:latin typeface="Times New Roman" panose="02020603050405020304" pitchFamily="18" charset="0"/>
              </a:rPr>
              <a:t>*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5" name="Rectangle 9">
            <a:extLst>
              <a:ext uri="{FF2B5EF4-FFF2-40B4-BE49-F238E27FC236}">
                <a16:creationId xmlns:a16="http://schemas.microsoft.com/office/drawing/2014/main" id="{F9EC740B-88EB-4F0E-A490-00756053B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575" y="1181100"/>
            <a:ext cx="7553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s-PR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HIDRATOS DE CARBONO</a:t>
            </a:r>
          </a:p>
          <a:p>
            <a:pPr marL="342900" indent="-342900" algn="ctr" fontAlgn="auto">
              <a:lnSpc>
                <a:spcPct val="6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s-PR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(C</a:t>
            </a:r>
            <a:r>
              <a:rPr lang="es-PR" sz="2800" b="1" i="1" baseline="-25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6</a:t>
            </a:r>
            <a:r>
              <a:rPr lang="es-PR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</a:t>
            </a:r>
            <a:r>
              <a:rPr lang="es-PR" sz="2800" b="1" i="1" baseline="-25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12</a:t>
            </a:r>
            <a:r>
              <a:rPr lang="es-PR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</a:t>
            </a:r>
            <a:r>
              <a:rPr lang="es-PR" sz="2800" b="1" i="1" baseline="-25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</a:t>
            </a:r>
            <a:r>
              <a:rPr lang="es-PR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) (4 kcal/g)</a:t>
            </a:r>
            <a:endParaRPr lang="en-US" sz="2800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4275" name="Rectangle 10">
            <a:extLst>
              <a:ext uri="{FF2B5EF4-FFF2-40B4-BE49-F238E27FC236}">
                <a16:creationId xmlns:a16="http://schemas.microsoft.com/office/drawing/2014/main" id="{E1CEA1A7-6B32-410E-B896-17DBBD32C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9388" y="2235200"/>
            <a:ext cx="1431925" cy="2984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20000"/>
              </a:spcBef>
            </a:pPr>
            <a:r>
              <a:rPr lang="es-PR" altLang="en-US" sz="2800" b="1">
                <a:solidFill>
                  <a:srgbClr val="000000"/>
                </a:solidFill>
                <a:latin typeface="Arial" panose="020B0604020202020204" pitchFamily="34" charset="0"/>
              </a:rPr>
              <a:t>Tipos</a:t>
            </a:r>
          </a:p>
        </p:txBody>
      </p:sp>
      <p:sp>
        <p:nvSpPr>
          <p:cNvPr id="9228" name="Text Box 12">
            <a:extLst>
              <a:ext uri="{FF2B5EF4-FFF2-40B4-BE49-F238E27FC236}">
                <a16:creationId xmlns:a16="http://schemas.microsoft.com/office/drawing/2014/main" id="{E0DA0516-EAB1-400F-B850-FB415A75B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7775" y="2716213"/>
            <a:ext cx="27479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5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Polisacáridos/Complejos</a:t>
            </a:r>
          </a:p>
        </p:txBody>
      </p:sp>
      <p:sp>
        <p:nvSpPr>
          <p:cNvPr id="54277" name="Line 13">
            <a:extLst>
              <a:ext uri="{FF2B5EF4-FFF2-40B4-BE49-F238E27FC236}">
                <a16:creationId xmlns:a16="http://schemas.microsoft.com/office/drawing/2014/main" id="{372DC675-DEF0-4A8E-891D-B735AAE9C74F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0125" y="1927225"/>
            <a:ext cx="0" cy="349250"/>
          </a:xfrm>
          <a:prstGeom prst="line">
            <a:avLst/>
          </a:prstGeom>
          <a:noFill/>
          <a:ln w="8255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8" name="Line 18">
            <a:extLst>
              <a:ext uri="{FF2B5EF4-FFF2-40B4-BE49-F238E27FC236}">
                <a16:creationId xmlns:a16="http://schemas.microsoft.com/office/drawing/2014/main" id="{605CE531-652A-49A2-8096-F0CE000944CF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4288" y="3390900"/>
            <a:ext cx="0" cy="33655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5" name="Text Box 19">
            <a:extLst>
              <a:ext uri="{FF2B5EF4-FFF2-40B4-BE49-F238E27FC236}">
                <a16:creationId xmlns:a16="http://schemas.microsoft.com/office/drawing/2014/main" id="{BE1F8124-4651-4E88-AC48-084977D5E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863" y="3673475"/>
            <a:ext cx="1874837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Glucógeno</a:t>
            </a:r>
          </a:p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400" b="1" i="1">
                <a:latin typeface="Times New Roman" pitchFamily="18" charset="0"/>
              </a:rPr>
              <a:t>(Reservas)</a:t>
            </a:r>
          </a:p>
        </p:txBody>
      </p:sp>
      <p:sp>
        <p:nvSpPr>
          <p:cNvPr id="54280" name="Text Box 25">
            <a:extLst>
              <a:ext uri="{FF2B5EF4-FFF2-40B4-BE49-F238E27FC236}">
                <a16:creationId xmlns:a16="http://schemas.microsoft.com/office/drawing/2014/main" id="{D12A3B22-AB2C-4AB6-BCDF-D545CF68D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" y="4248150"/>
            <a:ext cx="1433513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n-US" sz="2100" b="1">
                <a:solidFill>
                  <a:srgbClr val="000000"/>
                </a:solidFill>
                <a:latin typeface="Verdana" panose="020B0604030504040204" pitchFamily="34" charset="0"/>
              </a:rPr>
              <a:t>Hígado</a:t>
            </a:r>
          </a:p>
          <a:p>
            <a:pPr algn="ctr">
              <a:lnSpc>
                <a:spcPct val="90000"/>
              </a:lnSpc>
            </a:pPr>
            <a:r>
              <a:rPr lang="es-PR" altLang="en-US" sz="2100" b="1" i="1">
                <a:solidFill>
                  <a:srgbClr val="000000"/>
                </a:solidFill>
                <a:latin typeface="Times New Roman" panose="02020603050405020304" pitchFamily="18" charset="0"/>
              </a:rPr>
              <a:t>(Hepático)</a:t>
            </a:r>
          </a:p>
        </p:txBody>
      </p:sp>
      <p:sp>
        <p:nvSpPr>
          <p:cNvPr id="54281" name="Freeform 27">
            <a:extLst>
              <a:ext uri="{FF2B5EF4-FFF2-40B4-BE49-F238E27FC236}">
                <a16:creationId xmlns:a16="http://schemas.microsoft.com/office/drawing/2014/main" id="{24CBF461-1F5F-4B16-93DF-82F8AD4BCF57}"/>
              </a:ext>
            </a:extLst>
          </p:cNvPr>
          <p:cNvSpPr>
            <a:spLocks/>
          </p:cNvSpPr>
          <p:nvPr/>
        </p:nvSpPr>
        <p:spPr bwMode="auto">
          <a:xfrm>
            <a:off x="2570163" y="2403475"/>
            <a:ext cx="1600200" cy="371475"/>
          </a:xfrm>
          <a:custGeom>
            <a:avLst/>
            <a:gdLst>
              <a:gd name="T0" fmla="*/ 2147483646 w 592"/>
              <a:gd name="T1" fmla="*/ 0 h 426"/>
              <a:gd name="T2" fmla="*/ 0 w 592"/>
              <a:gd name="T3" fmla="*/ 0 h 426"/>
              <a:gd name="T4" fmla="*/ 0 w 592"/>
              <a:gd name="T5" fmla="*/ 2147483646 h 426"/>
              <a:gd name="T6" fmla="*/ 0 60000 65536"/>
              <a:gd name="T7" fmla="*/ 0 60000 65536"/>
              <a:gd name="T8" fmla="*/ 0 60000 65536"/>
              <a:gd name="T9" fmla="*/ 0 w 592"/>
              <a:gd name="T10" fmla="*/ 0 h 426"/>
              <a:gd name="T11" fmla="*/ 592 w 592"/>
              <a:gd name="T12" fmla="*/ 426 h 4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2" h="426">
                <a:moveTo>
                  <a:pt x="592" y="0"/>
                </a:moveTo>
                <a:cubicBezTo>
                  <a:pt x="395" y="0"/>
                  <a:pt x="197" y="0"/>
                  <a:pt x="0" y="0"/>
                </a:cubicBezTo>
                <a:lnTo>
                  <a:pt x="0" y="426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2" name="Freeform 28">
            <a:extLst>
              <a:ext uri="{FF2B5EF4-FFF2-40B4-BE49-F238E27FC236}">
                <a16:creationId xmlns:a16="http://schemas.microsoft.com/office/drawing/2014/main" id="{F9A0AFCD-C579-482E-B8CD-67C59A8AE47B}"/>
              </a:ext>
            </a:extLst>
          </p:cNvPr>
          <p:cNvSpPr>
            <a:spLocks/>
          </p:cNvSpPr>
          <p:nvPr/>
        </p:nvSpPr>
        <p:spPr bwMode="auto">
          <a:xfrm flipH="1">
            <a:off x="5243513" y="2432050"/>
            <a:ext cx="1930400" cy="371475"/>
          </a:xfrm>
          <a:custGeom>
            <a:avLst/>
            <a:gdLst>
              <a:gd name="T0" fmla="*/ 2147483646 w 592"/>
              <a:gd name="T1" fmla="*/ 0 h 426"/>
              <a:gd name="T2" fmla="*/ 0 w 592"/>
              <a:gd name="T3" fmla="*/ 0 h 426"/>
              <a:gd name="T4" fmla="*/ 0 w 592"/>
              <a:gd name="T5" fmla="*/ 2147483646 h 426"/>
              <a:gd name="T6" fmla="*/ 0 60000 65536"/>
              <a:gd name="T7" fmla="*/ 0 60000 65536"/>
              <a:gd name="T8" fmla="*/ 0 60000 65536"/>
              <a:gd name="T9" fmla="*/ 0 w 592"/>
              <a:gd name="T10" fmla="*/ 0 h 426"/>
              <a:gd name="T11" fmla="*/ 592 w 592"/>
              <a:gd name="T12" fmla="*/ 426 h 4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2" h="426">
                <a:moveTo>
                  <a:pt x="592" y="0"/>
                </a:moveTo>
                <a:cubicBezTo>
                  <a:pt x="395" y="0"/>
                  <a:pt x="197" y="0"/>
                  <a:pt x="0" y="0"/>
                </a:cubicBezTo>
                <a:lnTo>
                  <a:pt x="0" y="426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5" name="Text Box 29">
            <a:extLst>
              <a:ext uri="{FF2B5EF4-FFF2-40B4-BE49-F238E27FC236}">
                <a16:creationId xmlns:a16="http://schemas.microsoft.com/office/drawing/2014/main" id="{77D2DA20-F0DB-4022-A670-3CBA9F93F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7863" y="2716213"/>
            <a:ext cx="3013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5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Monosacáridos/Simples</a:t>
            </a:r>
          </a:p>
        </p:txBody>
      </p:sp>
      <p:sp>
        <p:nvSpPr>
          <p:cNvPr id="54284" name="Freeform 30">
            <a:extLst>
              <a:ext uri="{FF2B5EF4-FFF2-40B4-BE49-F238E27FC236}">
                <a16:creationId xmlns:a16="http://schemas.microsoft.com/office/drawing/2014/main" id="{C4A2709A-AB20-4BCD-BC95-F3272AA06DD4}"/>
              </a:ext>
            </a:extLst>
          </p:cNvPr>
          <p:cNvSpPr>
            <a:spLocks/>
          </p:cNvSpPr>
          <p:nvPr/>
        </p:nvSpPr>
        <p:spPr bwMode="auto">
          <a:xfrm>
            <a:off x="1308100" y="3978275"/>
            <a:ext cx="595313" cy="317500"/>
          </a:xfrm>
          <a:custGeom>
            <a:avLst/>
            <a:gdLst>
              <a:gd name="T0" fmla="*/ 2147483646 w 592"/>
              <a:gd name="T1" fmla="*/ 0 h 426"/>
              <a:gd name="T2" fmla="*/ 0 w 592"/>
              <a:gd name="T3" fmla="*/ 0 h 426"/>
              <a:gd name="T4" fmla="*/ 0 w 592"/>
              <a:gd name="T5" fmla="*/ 2147483646 h 426"/>
              <a:gd name="T6" fmla="*/ 0 60000 65536"/>
              <a:gd name="T7" fmla="*/ 0 60000 65536"/>
              <a:gd name="T8" fmla="*/ 0 60000 65536"/>
              <a:gd name="T9" fmla="*/ 0 w 592"/>
              <a:gd name="T10" fmla="*/ 0 h 426"/>
              <a:gd name="T11" fmla="*/ 592 w 592"/>
              <a:gd name="T12" fmla="*/ 426 h 4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2" h="426">
                <a:moveTo>
                  <a:pt x="592" y="0"/>
                </a:moveTo>
                <a:cubicBezTo>
                  <a:pt x="395" y="0"/>
                  <a:pt x="197" y="0"/>
                  <a:pt x="0" y="0"/>
                </a:cubicBezTo>
                <a:lnTo>
                  <a:pt x="0" y="426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5" name="Freeform 31">
            <a:extLst>
              <a:ext uri="{FF2B5EF4-FFF2-40B4-BE49-F238E27FC236}">
                <a16:creationId xmlns:a16="http://schemas.microsoft.com/office/drawing/2014/main" id="{4618D40D-4BFF-4C5C-B002-1F2D4636FAD3}"/>
              </a:ext>
            </a:extLst>
          </p:cNvPr>
          <p:cNvSpPr>
            <a:spLocks/>
          </p:cNvSpPr>
          <p:nvPr/>
        </p:nvSpPr>
        <p:spPr bwMode="auto">
          <a:xfrm flipH="1">
            <a:off x="3352800" y="3978275"/>
            <a:ext cx="595313" cy="342900"/>
          </a:xfrm>
          <a:custGeom>
            <a:avLst/>
            <a:gdLst>
              <a:gd name="T0" fmla="*/ 2147483646 w 592"/>
              <a:gd name="T1" fmla="*/ 0 h 426"/>
              <a:gd name="T2" fmla="*/ 0 w 592"/>
              <a:gd name="T3" fmla="*/ 0 h 426"/>
              <a:gd name="T4" fmla="*/ 0 w 592"/>
              <a:gd name="T5" fmla="*/ 2147483646 h 426"/>
              <a:gd name="T6" fmla="*/ 0 60000 65536"/>
              <a:gd name="T7" fmla="*/ 0 60000 65536"/>
              <a:gd name="T8" fmla="*/ 0 60000 65536"/>
              <a:gd name="T9" fmla="*/ 0 w 592"/>
              <a:gd name="T10" fmla="*/ 0 h 426"/>
              <a:gd name="T11" fmla="*/ 592 w 592"/>
              <a:gd name="T12" fmla="*/ 426 h 4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2" h="426">
                <a:moveTo>
                  <a:pt x="592" y="0"/>
                </a:moveTo>
                <a:cubicBezTo>
                  <a:pt x="395" y="0"/>
                  <a:pt x="197" y="0"/>
                  <a:pt x="0" y="0"/>
                </a:cubicBezTo>
                <a:lnTo>
                  <a:pt x="0" y="426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6" name="Text Box 32">
            <a:extLst>
              <a:ext uri="{FF2B5EF4-FFF2-40B4-BE49-F238E27FC236}">
                <a16:creationId xmlns:a16="http://schemas.microsoft.com/office/drawing/2014/main" id="{8E9257C2-C2FD-4B26-84B3-459DC5E94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2863" y="4260850"/>
            <a:ext cx="22161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s-PR" altLang="en-US" sz="2100" b="1">
                <a:solidFill>
                  <a:srgbClr val="000000"/>
                </a:solidFill>
                <a:latin typeface="Verdana" panose="020B0604030504040204" pitchFamily="34" charset="0"/>
              </a:rPr>
              <a:t>Músculos Esqueletales</a:t>
            </a:r>
          </a:p>
          <a:p>
            <a:pPr algn="ctr">
              <a:lnSpc>
                <a:spcPct val="80000"/>
              </a:lnSpc>
            </a:pPr>
            <a:r>
              <a:rPr lang="es-PR" altLang="en-US" sz="2100" b="1" i="1">
                <a:solidFill>
                  <a:srgbClr val="000000"/>
                </a:solidFill>
                <a:latin typeface="Times New Roman" panose="02020603050405020304" pitchFamily="18" charset="0"/>
              </a:rPr>
              <a:t>(Muscular)</a:t>
            </a:r>
          </a:p>
        </p:txBody>
      </p:sp>
      <p:sp>
        <p:nvSpPr>
          <p:cNvPr id="54287" name="Freeform 41">
            <a:extLst>
              <a:ext uri="{FF2B5EF4-FFF2-40B4-BE49-F238E27FC236}">
                <a16:creationId xmlns:a16="http://schemas.microsoft.com/office/drawing/2014/main" id="{8FC06E82-D3E8-43D5-B82B-F6675CF8B40A}"/>
              </a:ext>
            </a:extLst>
          </p:cNvPr>
          <p:cNvSpPr>
            <a:spLocks/>
          </p:cNvSpPr>
          <p:nvPr/>
        </p:nvSpPr>
        <p:spPr bwMode="auto">
          <a:xfrm>
            <a:off x="1270000" y="4918075"/>
            <a:ext cx="2624138" cy="304800"/>
          </a:xfrm>
          <a:custGeom>
            <a:avLst/>
            <a:gdLst>
              <a:gd name="T0" fmla="*/ 0 w 1653"/>
              <a:gd name="T1" fmla="*/ 0 h 443"/>
              <a:gd name="T2" fmla="*/ 0 w 1653"/>
              <a:gd name="T3" fmla="*/ 2147483646 h 443"/>
              <a:gd name="T4" fmla="*/ 2147483646 w 1653"/>
              <a:gd name="T5" fmla="*/ 2147483646 h 443"/>
              <a:gd name="T6" fmla="*/ 2147483646 w 1653"/>
              <a:gd name="T7" fmla="*/ 2147483646 h 443"/>
              <a:gd name="T8" fmla="*/ 0 60000 65536"/>
              <a:gd name="T9" fmla="*/ 0 60000 65536"/>
              <a:gd name="T10" fmla="*/ 0 60000 65536"/>
              <a:gd name="T11" fmla="*/ 0 60000 65536"/>
              <a:gd name="T12" fmla="*/ 0 w 1653"/>
              <a:gd name="T13" fmla="*/ 0 h 443"/>
              <a:gd name="T14" fmla="*/ 1653 w 1653"/>
              <a:gd name="T15" fmla="*/ 443 h 44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53" h="443">
                <a:moveTo>
                  <a:pt x="0" y="0"/>
                </a:moveTo>
                <a:lnTo>
                  <a:pt x="0" y="443"/>
                </a:lnTo>
                <a:lnTo>
                  <a:pt x="1653" y="443"/>
                </a:lnTo>
                <a:lnTo>
                  <a:pt x="1653" y="159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8" name="Text Box 43">
            <a:extLst>
              <a:ext uri="{FF2B5EF4-FFF2-40B4-BE49-F238E27FC236}">
                <a16:creationId xmlns:a16="http://schemas.microsoft.com/office/drawing/2014/main" id="{591A67F3-026F-4C0B-8C23-488D01A3C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0075" y="5480050"/>
            <a:ext cx="1382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PR" altLang="en-US" sz="2000" b="1">
                <a:latin typeface="Arial" panose="020B0604020202020204" pitchFamily="34" charset="0"/>
              </a:rPr>
              <a:t>2,000 kcal</a:t>
            </a:r>
          </a:p>
        </p:txBody>
      </p:sp>
      <p:sp>
        <p:nvSpPr>
          <p:cNvPr id="54289" name="Line 44">
            <a:extLst>
              <a:ext uri="{FF2B5EF4-FFF2-40B4-BE49-F238E27FC236}">
                <a16:creationId xmlns:a16="http://schemas.microsoft.com/office/drawing/2014/main" id="{5C501925-BFCE-4785-A80C-4A48E02D345A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4288" y="5232400"/>
            <a:ext cx="0" cy="33655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90" name="Text Box 45">
            <a:extLst>
              <a:ext uri="{FF2B5EF4-FFF2-40B4-BE49-F238E27FC236}">
                <a16:creationId xmlns:a16="http://schemas.microsoft.com/office/drawing/2014/main" id="{9AC77370-75CE-4121-BE5E-68DD36F35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6034088"/>
            <a:ext cx="57261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n-US" sz="2000" b="1" i="1">
                <a:latin typeface="Verdana" panose="020B0604030504040204" pitchFamily="34" charset="0"/>
              </a:rPr>
              <a:t>Energía Rápida Deportes de Tolerancia</a:t>
            </a:r>
          </a:p>
          <a:p>
            <a:pPr algn="ctr">
              <a:lnSpc>
                <a:spcPct val="90000"/>
              </a:lnSpc>
            </a:pPr>
            <a:r>
              <a:rPr lang="es-PR" altLang="en-US" sz="2000" b="1">
                <a:latin typeface="Arial" panose="020B0604020202020204" pitchFamily="34" charset="0"/>
              </a:rPr>
              <a:t>(Actividad Muscular Intensa)</a:t>
            </a:r>
          </a:p>
        </p:txBody>
      </p:sp>
      <p:sp>
        <p:nvSpPr>
          <p:cNvPr id="54291" name="Line 46">
            <a:extLst>
              <a:ext uri="{FF2B5EF4-FFF2-40B4-BE49-F238E27FC236}">
                <a16:creationId xmlns:a16="http://schemas.microsoft.com/office/drawing/2014/main" id="{B476AD58-A285-483F-8666-098FE68212E6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6988" y="5791200"/>
            <a:ext cx="0" cy="33655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92" name="Line 47">
            <a:extLst>
              <a:ext uri="{FF2B5EF4-FFF2-40B4-BE49-F238E27FC236}">
                <a16:creationId xmlns:a16="http://schemas.microsoft.com/office/drawing/2014/main" id="{1248C5E5-D89D-4723-BF6C-45CFE945A68D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4388" y="3390900"/>
            <a:ext cx="0" cy="33655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64" name="Text Box 48">
            <a:extLst>
              <a:ext uri="{FF2B5EF4-FFF2-40B4-BE49-F238E27FC236}">
                <a16:creationId xmlns:a16="http://schemas.microsoft.com/office/drawing/2014/main" id="{D7768FA1-5646-46B3-ADAD-AC2B5EB02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2713" y="3673475"/>
            <a:ext cx="1450975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Glucosa</a:t>
            </a:r>
          </a:p>
        </p:txBody>
      </p:sp>
      <p:sp>
        <p:nvSpPr>
          <p:cNvPr id="54294" name="Line 50">
            <a:extLst>
              <a:ext uri="{FF2B5EF4-FFF2-40B4-BE49-F238E27FC236}">
                <a16:creationId xmlns:a16="http://schemas.microsoft.com/office/drawing/2014/main" id="{CE30FDC6-A75D-45F7-9977-37616897EADC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4388" y="3937000"/>
            <a:ext cx="0" cy="33655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67" name="Text Box 51">
            <a:extLst>
              <a:ext uri="{FF2B5EF4-FFF2-40B4-BE49-F238E27FC236}">
                <a16:creationId xmlns:a16="http://schemas.microsoft.com/office/drawing/2014/main" id="{28007C4B-D924-45C6-A264-8401F8094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1513" y="4219575"/>
            <a:ext cx="2722562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Transportada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en la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Sangre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036E9501-E26D-465F-BB67-1C494877E92F}"/>
              </a:ext>
            </a:extLst>
          </p:cNvPr>
          <p:cNvSpPr>
            <a:spLocks/>
          </p:cNvSpPr>
          <p:nvPr/>
        </p:nvSpPr>
        <p:spPr bwMode="auto">
          <a:xfrm>
            <a:off x="1522413" y="139700"/>
            <a:ext cx="636587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HIDRATOS DE CARBONO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4BE8022-8EAD-4FD7-97D9-6F89956DD3C0}"/>
              </a:ext>
            </a:extLst>
          </p:cNvPr>
          <p:cNvSpPr>
            <a:spLocks/>
          </p:cNvSpPr>
          <p:nvPr/>
        </p:nvSpPr>
        <p:spPr bwMode="auto">
          <a:xfrm>
            <a:off x="2832100" y="571500"/>
            <a:ext cx="374650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(GLÚCIDOS)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tangle 2">
            <a:extLst>
              <a:ext uri="{FF2B5EF4-FFF2-40B4-BE49-F238E27FC236}">
                <a16:creationId xmlns:a16="http://schemas.microsoft.com/office/drawing/2014/main" id="{DA2C867D-1C58-4FA5-B667-EC49D5095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81000"/>
            <a:ext cx="86868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LOS COMBUSTIBLE METABÓLICOS PARA EL EJERCICIO</a:t>
            </a:r>
          </a:p>
        </p:txBody>
      </p:sp>
      <p:sp>
        <p:nvSpPr>
          <p:cNvPr id="572419" name="Rectangle 3">
            <a:extLst>
              <a:ext uri="{FF2B5EF4-FFF2-40B4-BE49-F238E27FC236}">
                <a16:creationId xmlns:a16="http://schemas.microsoft.com/office/drawing/2014/main" id="{925A5B89-2EBD-4D4E-AEB2-263F5F888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914400"/>
            <a:ext cx="65532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Los </a:t>
            </a:r>
            <a:r>
              <a:rPr lang="en-US" altLang="en-US" sz="24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Hidratos</a:t>
            </a:r>
            <a:r>
              <a:rPr lang="en-US" altLang="en-US" sz="24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de </a:t>
            </a:r>
            <a:r>
              <a:rPr lang="en-US" altLang="en-US" sz="24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Carbono</a:t>
            </a:r>
            <a:r>
              <a:rPr lang="en-US" altLang="en-US" sz="24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: </a:t>
            </a:r>
            <a:r>
              <a:rPr lang="en-US" altLang="en-US" sz="2400" dirty="0" err="1"/>
              <a:t>Tipos</a:t>
            </a:r>
            <a:r>
              <a:rPr lang="en-US" altLang="en-US" sz="2400" dirty="0"/>
              <a:t>/</a:t>
            </a:r>
            <a:r>
              <a:rPr lang="en-US" altLang="en-US" sz="2400" dirty="0" err="1"/>
              <a:t>Clasificación</a:t>
            </a:r>
            <a:endParaRPr lang="en-US" altLang="en-US" sz="2400" dirty="0"/>
          </a:p>
        </p:txBody>
      </p:sp>
      <p:sp>
        <p:nvSpPr>
          <p:cNvPr id="56324" name="AutoShape 4">
            <a:extLst>
              <a:ext uri="{FF2B5EF4-FFF2-40B4-BE49-F238E27FC236}">
                <a16:creationId xmlns:a16="http://schemas.microsoft.com/office/drawing/2014/main" id="{91045540-41B2-4881-BA5D-4B4F64D3D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sun">
            <a:avLst>
              <a:gd name="adj" fmla="val 25000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6325" name="AutoShape 5">
            <a:extLst>
              <a:ext uri="{FF2B5EF4-FFF2-40B4-BE49-F238E27FC236}">
                <a16:creationId xmlns:a16="http://schemas.microsoft.com/office/drawing/2014/main" id="{F8C40279-DD0B-40DE-B397-0D6485546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838200"/>
            <a:ext cx="533400" cy="533400"/>
          </a:xfrm>
          <a:prstGeom prst="sun">
            <a:avLst>
              <a:gd name="adj" fmla="val 25000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6326" name="Rectangle 6">
            <a:extLst>
              <a:ext uri="{FF2B5EF4-FFF2-40B4-BE49-F238E27FC236}">
                <a16:creationId xmlns:a16="http://schemas.microsoft.com/office/drawing/2014/main" id="{B816854E-0230-4784-B23D-A2549E07E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524000"/>
            <a:ext cx="769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3000" b="1">
                <a:latin typeface="Arial" panose="020B0604020202020204" pitchFamily="34" charset="0"/>
              </a:rPr>
              <a:t>Polisacáridos – Glucógeno -  </a:t>
            </a:r>
            <a:r>
              <a:rPr lang="en-US" altLang="en-US" sz="3000" b="1" i="1">
                <a:latin typeface="Times New Roman" panose="02020603050405020304" pitchFamily="18" charset="0"/>
              </a:rPr>
              <a:t>Importancia:</a:t>
            </a:r>
          </a:p>
        </p:txBody>
      </p:sp>
      <p:sp>
        <p:nvSpPr>
          <p:cNvPr id="56327" name="AutoShape 7">
            <a:extLst>
              <a:ext uri="{FF2B5EF4-FFF2-40B4-BE49-F238E27FC236}">
                <a16:creationId xmlns:a16="http://schemas.microsoft.com/office/drawing/2014/main" id="{B95D2FF7-C1A6-46FB-9A75-96252FEA2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600200"/>
            <a:ext cx="381000" cy="381000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6328" name="Rectangle 8">
            <a:extLst>
              <a:ext uri="{FF2B5EF4-FFF2-40B4-BE49-F238E27FC236}">
                <a16:creationId xmlns:a16="http://schemas.microsoft.com/office/drawing/2014/main" id="{A9344615-97B2-4DCA-ADF6-0DAB11BE3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514600"/>
            <a:ext cx="3810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500" b="1">
                <a:latin typeface="Arial" panose="020B0604020202020204" pitchFamily="34" charset="0"/>
              </a:rPr>
              <a:t>Ejercicio Prolongado</a:t>
            </a:r>
          </a:p>
        </p:txBody>
      </p:sp>
      <p:sp>
        <p:nvSpPr>
          <p:cNvPr id="56329" name="Rectangle 9">
            <a:extLst>
              <a:ext uri="{FF2B5EF4-FFF2-40B4-BE49-F238E27FC236}">
                <a16:creationId xmlns:a16="http://schemas.microsoft.com/office/drawing/2014/main" id="{05DD24C0-E7A9-4CDD-8049-7764BE911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3429000"/>
            <a:ext cx="1676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Glucógeno</a:t>
            </a:r>
          </a:p>
        </p:txBody>
      </p:sp>
      <p:sp>
        <p:nvSpPr>
          <p:cNvPr id="56330" name="Rectangle 10">
            <a:extLst>
              <a:ext uri="{FF2B5EF4-FFF2-40B4-BE49-F238E27FC236}">
                <a16:creationId xmlns:a16="http://schemas.microsoft.com/office/drawing/2014/main" id="{31AF6DA5-8E50-4172-B1CD-05D3C1F85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4267200"/>
            <a:ext cx="2209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Recuperación</a:t>
            </a:r>
          </a:p>
        </p:txBody>
      </p:sp>
      <p:sp>
        <p:nvSpPr>
          <p:cNvPr id="56331" name="Rectangle 11">
            <a:extLst>
              <a:ext uri="{FF2B5EF4-FFF2-40B4-BE49-F238E27FC236}">
                <a16:creationId xmlns:a16="http://schemas.microsoft.com/office/drawing/2014/main" id="{A07E2653-92FF-40F4-A294-C5B0D0F9D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181600"/>
            <a:ext cx="4876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Dieta Alta en Hidratos de Carbono</a:t>
            </a:r>
          </a:p>
        </p:txBody>
      </p:sp>
      <p:sp>
        <p:nvSpPr>
          <p:cNvPr id="56332" name="Line 12">
            <a:extLst>
              <a:ext uri="{FF2B5EF4-FFF2-40B4-BE49-F238E27FC236}">
                <a16:creationId xmlns:a16="http://schemas.microsoft.com/office/drawing/2014/main" id="{B9739620-5C95-4590-A004-061031B996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09800" y="54864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3" name="Rectangle 13">
            <a:extLst>
              <a:ext uri="{FF2B5EF4-FFF2-40B4-BE49-F238E27FC236}">
                <a16:creationId xmlns:a16="http://schemas.microsoft.com/office/drawing/2014/main" id="{5A7DCE87-7F43-4C55-9108-7D2D346D2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5943600"/>
            <a:ext cx="3276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Reservas de Glucógeno</a:t>
            </a:r>
          </a:p>
        </p:txBody>
      </p:sp>
      <p:sp>
        <p:nvSpPr>
          <p:cNvPr id="56334" name="Line 14">
            <a:extLst>
              <a:ext uri="{FF2B5EF4-FFF2-40B4-BE49-F238E27FC236}">
                <a16:creationId xmlns:a16="http://schemas.microsoft.com/office/drawing/2014/main" id="{37011F03-8882-45B4-BEFD-69EA8CCE36E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8200" y="58674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5" name="Rectangle 15">
            <a:extLst>
              <a:ext uri="{FF2B5EF4-FFF2-40B4-BE49-F238E27FC236}">
                <a16:creationId xmlns:a16="http://schemas.microsoft.com/office/drawing/2014/main" id="{207C60C6-A10B-4CE6-8C90-330D73D19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2438400"/>
            <a:ext cx="3352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500" b="1">
                <a:latin typeface="Arial" panose="020B0604020202020204" pitchFamily="34" charset="0"/>
              </a:rPr>
              <a:t>Ejercicio</a:t>
            </a:r>
          </a:p>
        </p:txBody>
      </p:sp>
      <p:sp>
        <p:nvSpPr>
          <p:cNvPr id="56336" name="Rectangle 16">
            <a:extLst>
              <a:ext uri="{FF2B5EF4-FFF2-40B4-BE49-F238E27FC236}">
                <a16:creationId xmlns:a16="http://schemas.microsoft.com/office/drawing/2014/main" id="{32A2A6CF-D19C-4B96-8EF2-0E936DC94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352800"/>
            <a:ext cx="2133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Glucogenólisis</a:t>
            </a:r>
          </a:p>
        </p:txBody>
      </p:sp>
      <p:sp>
        <p:nvSpPr>
          <p:cNvPr id="56337" name="Line 17">
            <a:extLst>
              <a:ext uri="{FF2B5EF4-FFF2-40B4-BE49-F238E27FC236}">
                <a16:creationId xmlns:a16="http://schemas.microsoft.com/office/drawing/2014/main" id="{0C0BCB16-DB0C-4355-BC0F-5D1E1C69444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19800" y="32766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8" name="Line 18">
            <a:extLst>
              <a:ext uri="{FF2B5EF4-FFF2-40B4-BE49-F238E27FC236}">
                <a16:creationId xmlns:a16="http://schemas.microsoft.com/office/drawing/2014/main" id="{7531B563-A614-43B8-91B6-DCA38411E6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71600" y="33528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9" name="Rectangle 19">
            <a:extLst>
              <a:ext uri="{FF2B5EF4-FFF2-40B4-BE49-F238E27FC236}">
                <a16:creationId xmlns:a16="http://schemas.microsoft.com/office/drawing/2014/main" id="{9675E200-E8FF-4FAB-9463-8A7EDB19C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4343400"/>
            <a:ext cx="2133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Glucosa</a:t>
            </a:r>
          </a:p>
        </p:txBody>
      </p:sp>
      <p:sp>
        <p:nvSpPr>
          <p:cNvPr id="56340" name="Line 20">
            <a:extLst>
              <a:ext uri="{FF2B5EF4-FFF2-40B4-BE49-F238E27FC236}">
                <a16:creationId xmlns:a16="http://schemas.microsoft.com/office/drawing/2014/main" id="{F0429045-3C38-439C-8753-14118C03A1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48400" y="42672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1" name="Rectangle 21">
            <a:extLst>
              <a:ext uri="{FF2B5EF4-FFF2-40B4-BE49-F238E27FC236}">
                <a16:creationId xmlns:a16="http://schemas.microsoft.com/office/drawing/2014/main" id="{C1FCC9B4-2AB0-4958-A25B-93193288C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5181600"/>
            <a:ext cx="2514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Fuente de Energía</a:t>
            </a:r>
          </a:p>
        </p:txBody>
      </p:sp>
      <p:sp>
        <p:nvSpPr>
          <p:cNvPr id="56342" name="Rectangle 22">
            <a:extLst>
              <a:ext uri="{FF2B5EF4-FFF2-40B4-BE49-F238E27FC236}">
                <a16:creationId xmlns:a16="http://schemas.microsoft.com/office/drawing/2014/main" id="{BD01778E-669B-4A49-8952-76D1040AF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6019800"/>
            <a:ext cx="3352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Contracción Muscular</a:t>
            </a:r>
          </a:p>
        </p:txBody>
      </p:sp>
      <p:sp>
        <p:nvSpPr>
          <p:cNvPr id="56343" name="Line 23">
            <a:extLst>
              <a:ext uri="{FF2B5EF4-FFF2-40B4-BE49-F238E27FC236}">
                <a16:creationId xmlns:a16="http://schemas.microsoft.com/office/drawing/2014/main" id="{B67E9F54-A01D-44D1-894C-D00804FF59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09800" y="46482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4" name="Line 24">
            <a:extLst>
              <a:ext uri="{FF2B5EF4-FFF2-40B4-BE49-F238E27FC236}">
                <a16:creationId xmlns:a16="http://schemas.microsoft.com/office/drawing/2014/main" id="{A6A664EA-E2B1-4450-851C-C9B1C5BA5B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09800" y="37338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5" name="Line 25">
            <a:extLst>
              <a:ext uri="{FF2B5EF4-FFF2-40B4-BE49-F238E27FC236}">
                <a16:creationId xmlns:a16="http://schemas.microsoft.com/office/drawing/2014/main" id="{E671AC43-745C-4C18-AD79-1B33F165065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09800" y="28956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6" name="Line 26">
            <a:extLst>
              <a:ext uri="{FF2B5EF4-FFF2-40B4-BE49-F238E27FC236}">
                <a16:creationId xmlns:a16="http://schemas.microsoft.com/office/drawing/2014/main" id="{9FE0B0A2-54CB-47B4-AEAF-6698A109046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34200" y="54864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7" name="Line 27">
            <a:extLst>
              <a:ext uri="{FF2B5EF4-FFF2-40B4-BE49-F238E27FC236}">
                <a16:creationId xmlns:a16="http://schemas.microsoft.com/office/drawing/2014/main" id="{7D015C06-9F19-4332-84B2-CB0E8B75D5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34200" y="46482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8" name="Line 28">
            <a:extLst>
              <a:ext uri="{FF2B5EF4-FFF2-40B4-BE49-F238E27FC236}">
                <a16:creationId xmlns:a16="http://schemas.microsoft.com/office/drawing/2014/main" id="{2555789F-FBC5-4159-86B4-0101475306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34200" y="38100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9" name="Line 29">
            <a:extLst>
              <a:ext uri="{FF2B5EF4-FFF2-40B4-BE49-F238E27FC236}">
                <a16:creationId xmlns:a16="http://schemas.microsoft.com/office/drawing/2014/main" id="{27FC9EF1-36A9-41A1-823E-1AA174D43A8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34200" y="28194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59" descr="CURVHEAD">
            <a:extLst>
              <a:ext uri="{FF2B5EF4-FFF2-40B4-BE49-F238E27FC236}">
                <a16:creationId xmlns:a16="http://schemas.microsoft.com/office/drawing/2014/main" id="{17F98CDA-4B7A-4BA0-B020-2FE1215F7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1785938"/>
            <a:ext cx="2292350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6F0342F-A761-4A65-B21F-4824744EB7F6}"/>
              </a:ext>
            </a:extLst>
          </p:cNvPr>
          <p:cNvSpPr>
            <a:spLocks/>
          </p:cNvSpPr>
          <p:nvPr/>
        </p:nvSpPr>
        <p:spPr bwMode="auto">
          <a:xfrm>
            <a:off x="3286125" y="1943100"/>
            <a:ext cx="2001838" cy="5746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4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4800" dirty="0">
                <a:solidFill>
                  <a:srgbClr val="7E2A5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CHO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1CD342-4161-4132-8E32-A587F41C7787}"/>
              </a:ext>
            </a:extLst>
          </p:cNvPr>
          <p:cNvSpPr>
            <a:spLocks/>
          </p:cNvSpPr>
          <p:nvPr/>
        </p:nvSpPr>
        <p:spPr bwMode="auto">
          <a:xfrm>
            <a:off x="1509713" y="258763"/>
            <a:ext cx="636587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HIDRATOS DE CARBONO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B660C7A-8133-4AE0-AECC-B33896680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236913"/>
            <a:ext cx="8388350" cy="87947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Hidratos de Carbono</a:t>
            </a:r>
            <a:endParaRPr lang="es-ES" altLang="es-PR" sz="5400" b="1" dirty="0">
              <a:solidFill>
                <a:srgbClr val="7E14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A26761F-EA82-49D3-8137-B7C4A6CDFF00}"/>
              </a:ext>
            </a:extLst>
          </p:cNvPr>
          <p:cNvSpPr>
            <a:spLocks/>
          </p:cNvSpPr>
          <p:nvPr/>
        </p:nvSpPr>
        <p:spPr bwMode="auto">
          <a:xfrm>
            <a:off x="463550" y="863600"/>
            <a:ext cx="845502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8C16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SUSTRATOS METABÓLICOS *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59" descr="CURVHEAD">
            <a:extLst>
              <a:ext uri="{FF2B5EF4-FFF2-40B4-BE49-F238E27FC236}">
                <a16:creationId xmlns:a16="http://schemas.microsoft.com/office/drawing/2014/main" id="{534B5E7F-F98E-4369-9844-E4FAF2639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8" y="1763713"/>
            <a:ext cx="3592512" cy="74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7A98430-FC95-4DAA-B24F-69C763D2C21C}"/>
              </a:ext>
            </a:extLst>
          </p:cNvPr>
          <p:cNvSpPr>
            <a:spLocks/>
          </p:cNvSpPr>
          <p:nvPr/>
        </p:nvSpPr>
        <p:spPr bwMode="auto">
          <a:xfrm>
            <a:off x="2795588" y="1722438"/>
            <a:ext cx="3273425" cy="7350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3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3600" i="1" dirty="0">
                <a:solidFill>
                  <a:srgbClr val="7E2A5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AZÚCARES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6C711A2-A3DD-4FA9-92C8-1725F1266297}"/>
              </a:ext>
            </a:extLst>
          </p:cNvPr>
          <p:cNvSpPr>
            <a:spLocks/>
          </p:cNvSpPr>
          <p:nvPr/>
        </p:nvSpPr>
        <p:spPr bwMode="auto">
          <a:xfrm>
            <a:off x="1509713" y="231775"/>
            <a:ext cx="636587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HIDRATOS DE CARBONO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D23530F-7252-4965-9209-4CB33230DE1B}"/>
              </a:ext>
            </a:extLst>
          </p:cNvPr>
          <p:cNvSpPr>
            <a:spLocks/>
          </p:cNvSpPr>
          <p:nvPr/>
        </p:nvSpPr>
        <p:spPr bwMode="auto">
          <a:xfrm>
            <a:off x="463550" y="942975"/>
            <a:ext cx="845502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8C16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SUSTRATOS METABÓLICOS *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2A6F9AB-B4B0-4FFF-A93F-F7D7C0B70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952750"/>
            <a:ext cx="8388350" cy="253206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ts val="5500"/>
              </a:lnSpc>
              <a:spcBef>
                <a:spcPct val="20000"/>
              </a:spcBef>
              <a:defRPr/>
            </a:pPr>
            <a:r>
              <a:rPr lang="es-ES" altLang="es-PR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Monosacáridos</a:t>
            </a:r>
          </a:p>
          <a:p>
            <a:pPr algn="ctr">
              <a:lnSpc>
                <a:spcPts val="5500"/>
              </a:lnSpc>
              <a:spcBef>
                <a:spcPct val="20000"/>
              </a:spcBef>
              <a:defRPr/>
            </a:pPr>
            <a:r>
              <a:rPr lang="es-ES" altLang="es-PR" sz="5400" b="1" dirty="0">
                <a:latin typeface="Arial" charset="0"/>
                <a:cs typeface="Arial" charset="0"/>
              </a:rPr>
              <a:t>Y</a:t>
            </a:r>
          </a:p>
          <a:p>
            <a:pPr algn="ctr">
              <a:lnSpc>
                <a:spcPts val="5500"/>
              </a:lnSpc>
              <a:spcBef>
                <a:spcPct val="20000"/>
              </a:spcBef>
              <a:defRPr/>
            </a:pPr>
            <a:r>
              <a:rPr lang="es-ES" altLang="es-PR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Disacáridos</a:t>
            </a:r>
            <a:endParaRPr lang="es-ES" altLang="es-PR" sz="5400" b="1" dirty="0">
              <a:latin typeface="Arial" charset="0"/>
              <a:cs typeface="Arial" charset="0"/>
            </a:endParaRPr>
          </a:p>
        </p:txBody>
      </p:sp>
      <p:sp>
        <p:nvSpPr>
          <p:cNvPr id="58375" name="Text Box 6">
            <a:extLst>
              <a:ext uri="{FF2B5EF4-FFF2-40B4-BE49-F238E27FC236}">
                <a16:creationId xmlns:a16="http://schemas.microsoft.com/office/drawing/2014/main" id="{065CC66E-FA1A-4099-ADB4-EBB5EBF2C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5689600"/>
            <a:ext cx="89630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 Tomado de: “</a:t>
            </a:r>
            <a:r>
              <a:rPr lang="en-US" altLang="es-PR" sz="1200">
                <a:latin typeface="Times New Roman" panose="02020603050405020304" pitchFamily="18" charset="0"/>
              </a:rPr>
              <a:t>Components of nutritional biochemistry: carbs and lipids</a:t>
            </a:r>
            <a:r>
              <a:rPr lang="es-ES" altLang="es-PR" sz="1200">
                <a:latin typeface="Times New Roman" panose="02020603050405020304" pitchFamily="18" charset="0"/>
              </a:rPr>
              <a:t>,”  Por S. S. Sripathi, 2019. En  </a:t>
            </a:r>
            <a:r>
              <a:rPr lang="en-US" altLang="es-PR" sz="1200" i="1">
                <a:latin typeface="Times New Roman" panose="02020603050405020304" pitchFamily="18" charset="0"/>
              </a:rPr>
              <a:t>Biochemistry in nutrition</a:t>
            </a:r>
            <a:r>
              <a:rPr lang="en-US" altLang="es-PR" sz="1200">
                <a:latin typeface="Times New Roman" panose="02020603050405020304" pitchFamily="18" charset="0"/>
              </a:rPr>
              <a:t>. 2da. ed., (p. 342), por P. Pandey &amp; S. Sanjeevi (Eds.), 2019,  Canada: Arcler Press. Copyright 2019 Arcler Press.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9" descr="CURVHEAD">
            <a:extLst>
              <a:ext uri="{FF2B5EF4-FFF2-40B4-BE49-F238E27FC236}">
                <a16:creationId xmlns:a16="http://schemas.microsoft.com/office/drawing/2014/main" id="{49B4F880-331D-4F96-865E-A5B8E0B57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8" y="1565275"/>
            <a:ext cx="3592512" cy="74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0B1089-F110-4F57-90B3-86C741D1DBA5}"/>
              </a:ext>
            </a:extLst>
          </p:cNvPr>
          <p:cNvSpPr>
            <a:spLocks/>
          </p:cNvSpPr>
          <p:nvPr/>
        </p:nvSpPr>
        <p:spPr bwMode="auto">
          <a:xfrm>
            <a:off x="2795588" y="1524000"/>
            <a:ext cx="3273425" cy="7350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3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3600" i="1" dirty="0">
                <a:solidFill>
                  <a:srgbClr val="7E2A5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GLUCOSA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54027C7-B89E-4828-9D80-F86E35F8E801}"/>
              </a:ext>
            </a:extLst>
          </p:cNvPr>
          <p:cNvSpPr>
            <a:spLocks/>
          </p:cNvSpPr>
          <p:nvPr/>
        </p:nvSpPr>
        <p:spPr bwMode="auto">
          <a:xfrm>
            <a:off x="1509713" y="231775"/>
            <a:ext cx="636587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HIDRATOS DE CARBONO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A1A1B1F-DCD6-4AEB-A3A2-D8B55212C51A}"/>
              </a:ext>
            </a:extLst>
          </p:cNvPr>
          <p:cNvSpPr>
            <a:spLocks/>
          </p:cNvSpPr>
          <p:nvPr/>
        </p:nvSpPr>
        <p:spPr bwMode="auto">
          <a:xfrm>
            <a:off x="463550" y="863600"/>
            <a:ext cx="845502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8C16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SUSTRATOS METABÓLICOS *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46C38A0-03EB-4369-8AB7-9AB15C258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" y="2447925"/>
            <a:ext cx="8388350" cy="354806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3600" b="1" i="1" dirty="0">
                <a:solidFill>
                  <a:srgbClr val="B01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Azúcar </a:t>
            </a:r>
            <a:r>
              <a:rPr lang="es-ES" altLang="es-PR" sz="3600" b="1" i="1" dirty="0">
                <a:solidFill>
                  <a:srgbClr val="7E14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simple </a:t>
            </a:r>
            <a:r>
              <a:rPr lang="es-ES" altLang="es-PR" sz="3600" b="1" i="1" dirty="0">
                <a:solidFill>
                  <a:srgbClr val="A61A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(</a:t>
            </a:r>
            <a:r>
              <a:rPr lang="es-ES" altLang="es-PR" sz="3600" b="1" i="1" dirty="0">
                <a:solidFill>
                  <a:srgbClr val="A91B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monosacárido</a:t>
            </a:r>
            <a:r>
              <a:rPr lang="es-ES" altLang="es-PR" sz="3600" b="1" i="1" dirty="0">
                <a:solidFill>
                  <a:srgbClr val="A61A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)</a:t>
            </a:r>
            <a:r>
              <a:rPr lang="es-ES" altLang="es-PR" sz="3600" b="1" dirty="0">
                <a:latin typeface="Arial" charset="0"/>
                <a:cs typeface="Arial" charset="0"/>
              </a:rPr>
              <a:t>,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3600" b="1" dirty="0">
                <a:latin typeface="Arial" charset="0"/>
                <a:cs typeface="Arial" charset="0"/>
              </a:rPr>
              <a:t>hallada en las frutas,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3600" b="1" dirty="0">
                <a:latin typeface="Arial" charset="0"/>
                <a:cs typeface="Arial" charset="0"/>
              </a:rPr>
              <a:t>la cual representa la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3600" b="1" i="1" dirty="0">
                <a:solidFill>
                  <a:srgbClr val="612A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fuente de energía</a:t>
            </a:r>
            <a:r>
              <a:rPr lang="es-ES" altLang="es-PR" sz="3600" b="1" dirty="0">
                <a:latin typeface="Arial" charset="0"/>
                <a:cs typeface="Arial" charset="0"/>
              </a:rPr>
              <a:t> principal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3600" b="1" dirty="0">
                <a:latin typeface="Arial" charset="0"/>
                <a:cs typeface="Arial" charset="0"/>
              </a:rPr>
              <a:t>para el organismo humano,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presente</a:t>
            </a:r>
            <a:r>
              <a:rPr lang="es-ES" altLang="es-PR" sz="3600" b="1" dirty="0">
                <a:latin typeface="Arial" charset="0"/>
                <a:cs typeface="Arial" charset="0"/>
              </a:rPr>
              <a:t> en la </a:t>
            </a:r>
            <a:r>
              <a:rPr lang="es-ES" altLang="es-P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sangre</a:t>
            </a:r>
            <a:endParaRPr lang="es-ES" altLang="es-PR" sz="3600" b="1" dirty="0">
              <a:latin typeface="Arial" charset="0"/>
              <a:cs typeface="Arial" charset="0"/>
            </a:endParaRPr>
          </a:p>
        </p:txBody>
      </p:sp>
      <p:sp>
        <p:nvSpPr>
          <p:cNvPr id="59399" name="Text Box 6">
            <a:extLst>
              <a:ext uri="{FF2B5EF4-FFF2-40B4-BE49-F238E27FC236}">
                <a16:creationId xmlns:a16="http://schemas.microsoft.com/office/drawing/2014/main" id="{418EBD00-46E0-46E6-97C6-E941DE182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115050"/>
            <a:ext cx="88201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</a:t>
            </a:r>
            <a:r>
              <a:rPr lang="en-U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Mosby’s medical dictionary</a:t>
            </a:r>
            <a:r>
              <a:rPr lang="en-U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 10ma. ed.; (p. 772), por Mosby, 2017, St. Louis, MO: Elsevier Inc. Copyright 2017 por 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Elsevier Inc.</a:t>
            </a:r>
            <a:endParaRPr lang="en-US" altLang="es-PR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9" descr="CURVHEAD">
            <a:extLst>
              <a:ext uri="{FF2B5EF4-FFF2-40B4-BE49-F238E27FC236}">
                <a16:creationId xmlns:a16="http://schemas.microsoft.com/office/drawing/2014/main" id="{712386A2-A175-42DD-9EF7-A3FBBAFF8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13" y="1493838"/>
            <a:ext cx="4002087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58B9F29-2822-486D-9978-D8A1FBC8ED2B}"/>
              </a:ext>
            </a:extLst>
          </p:cNvPr>
          <p:cNvSpPr>
            <a:spLocks/>
          </p:cNvSpPr>
          <p:nvPr/>
        </p:nvSpPr>
        <p:spPr bwMode="auto">
          <a:xfrm>
            <a:off x="2386013" y="1538288"/>
            <a:ext cx="3762375" cy="7096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3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3600" i="1" dirty="0">
                <a:solidFill>
                  <a:srgbClr val="7E2A5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GLUCÓGENO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6A535BC-20AA-4F99-BDC2-FAA4B74E7729}"/>
              </a:ext>
            </a:extLst>
          </p:cNvPr>
          <p:cNvSpPr>
            <a:spLocks/>
          </p:cNvSpPr>
          <p:nvPr/>
        </p:nvSpPr>
        <p:spPr bwMode="auto">
          <a:xfrm>
            <a:off x="1509713" y="231775"/>
            <a:ext cx="636587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HIDRATOS DE CARBONO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9B2BC0F-2DD2-4571-95AE-7C6D7268CA14}"/>
              </a:ext>
            </a:extLst>
          </p:cNvPr>
          <p:cNvSpPr>
            <a:spLocks/>
          </p:cNvSpPr>
          <p:nvPr/>
        </p:nvSpPr>
        <p:spPr bwMode="auto">
          <a:xfrm>
            <a:off x="463550" y="863600"/>
            <a:ext cx="845502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8C16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SUSTRATOS METABÓLICOS *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19FB382-CD3C-49E6-A5E3-0DE3C3F56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0" y="2439988"/>
            <a:ext cx="8455025" cy="3890962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ts val="3300"/>
              </a:lnSpc>
              <a:spcBef>
                <a:spcPct val="20000"/>
              </a:spcBef>
              <a:defRPr/>
            </a:pPr>
            <a:r>
              <a:rPr lang="es-ES" altLang="es-PR" sz="2800" b="1" i="1" dirty="0">
                <a:solidFill>
                  <a:srgbClr val="B01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CHO </a:t>
            </a:r>
            <a:r>
              <a:rPr lang="es-ES" altLang="es-PR" sz="2800" b="1" i="1" dirty="0">
                <a:solidFill>
                  <a:srgbClr val="7E14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complejo </a:t>
            </a:r>
            <a:r>
              <a:rPr lang="es-ES" altLang="es-PR" sz="2800" b="1" i="1" dirty="0">
                <a:solidFill>
                  <a:srgbClr val="A61A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(poli</a:t>
            </a:r>
            <a:r>
              <a:rPr lang="es-ES" altLang="es-PR" sz="2800" b="1" i="1" dirty="0">
                <a:solidFill>
                  <a:srgbClr val="A91B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sacárido</a:t>
            </a:r>
            <a:r>
              <a:rPr lang="es-ES" altLang="es-PR" sz="2800" b="1" i="1" dirty="0">
                <a:solidFill>
                  <a:srgbClr val="A61A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)</a:t>
            </a:r>
            <a:r>
              <a:rPr lang="es-ES" altLang="es-PR" sz="2800" b="1" dirty="0">
                <a:latin typeface="Arial" charset="0"/>
                <a:cs typeface="Arial" charset="0"/>
              </a:rPr>
              <a:t>, el cual</a:t>
            </a:r>
          </a:p>
          <a:p>
            <a:pPr algn="ctr">
              <a:lnSpc>
                <a:spcPts val="3300"/>
              </a:lnSpc>
              <a:spcBef>
                <a:spcPct val="20000"/>
              </a:spcBef>
              <a:defRPr/>
            </a:pPr>
            <a:r>
              <a:rPr lang="es-ES" altLang="es-PR" sz="2800" b="1" dirty="0">
                <a:latin typeface="Arial" charset="0"/>
                <a:cs typeface="Arial" charset="0"/>
              </a:rPr>
              <a:t>representa el estado químico en que se</a:t>
            </a:r>
          </a:p>
          <a:p>
            <a:pPr algn="ctr">
              <a:lnSpc>
                <a:spcPts val="3300"/>
              </a:lnSpc>
              <a:spcBef>
                <a:spcPct val="20000"/>
              </a:spcBef>
              <a:defRPr/>
            </a:pPr>
            <a:r>
              <a:rPr lang="es-ES" altLang="es-PR" sz="2800" b="1" i="1" dirty="0">
                <a:solidFill>
                  <a:srgbClr val="612A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almacenan</a:t>
            </a:r>
            <a:r>
              <a:rPr lang="es-ES" altLang="es-PR" sz="2800" b="1" dirty="0">
                <a:latin typeface="Arial" charset="0"/>
                <a:cs typeface="Arial" charset="0"/>
              </a:rPr>
              <a:t> los CHO</a:t>
            </a:r>
          </a:p>
          <a:p>
            <a:pPr algn="ctr">
              <a:lnSpc>
                <a:spcPts val="3300"/>
              </a:lnSpc>
              <a:spcBef>
                <a:spcPct val="20000"/>
              </a:spcBef>
              <a:defRPr/>
            </a:pPr>
            <a:r>
              <a:rPr lang="es-ES" altLang="es-PR" sz="2800" b="1" dirty="0">
                <a:latin typeface="Arial" charset="0"/>
                <a:cs typeface="Arial" charset="0"/>
              </a:rPr>
              <a:t>en el organismo humano,</a:t>
            </a:r>
          </a:p>
          <a:p>
            <a:pPr algn="ctr">
              <a:lnSpc>
                <a:spcPts val="3300"/>
              </a:lnSpc>
              <a:spcBef>
                <a:spcPct val="20000"/>
              </a:spcBef>
              <a:defRPr/>
            </a:pPr>
            <a:r>
              <a:rPr lang="es-ES" altLang="es-PR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presente</a:t>
            </a:r>
            <a:r>
              <a:rPr lang="es-ES" altLang="es-PR" sz="2800" b="1" dirty="0">
                <a:latin typeface="Arial" charset="0"/>
                <a:cs typeface="Arial" charset="0"/>
              </a:rPr>
              <a:t> como reservas de energía en los</a:t>
            </a:r>
          </a:p>
          <a:p>
            <a:pPr algn="ctr">
              <a:lnSpc>
                <a:spcPts val="3300"/>
              </a:lnSpc>
              <a:spcBef>
                <a:spcPct val="20000"/>
              </a:spcBef>
              <a:defRPr/>
            </a:pPr>
            <a:r>
              <a:rPr lang="es-ES" altLang="es-PR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músculos esqueléticos</a:t>
            </a:r>
            <a:r>
              <a:rPr lang="es-ES" altLang="es-PR" sz="2800" b="1" dirty="0">
                <a:latin typeface="Arial" charset="0"/>
                <a:cs typeface="Arial" charset="0"/>
              </a:rPr>
              <a:t>, </a:t>
            </a:r>
            <a:r>
              <a:rPr lang="es-ES" altLang="es-PR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hígado</a:t>
            </a:r>
          </a:p>
          <a:p>
            <a:pPr algn="ctr">
              <a:lnSpc>
                <a:spcPts val="3300"/>
              </a:lnSpc>
              <a:spcBef>
                <a:spcPct val="20000"/>
              </a:spcBef>
              <a:defRPr/>
            </a:pPr>
            <a:r>
              <a:rPr lang="es-ES" altLang="es-PR" sz="2800" b="1" dirty="0">
                <a:latin typeface="Arial" charset="0"/>
                <a:cs typeface="Arial" charset="0"/>
              </a:rPr>
              <a:t>y, en menor cantidad, en los </a:t>
            </a:r>
            <a:r>
              <a:rPr lang="es-ES" altLang="es-PR" sz="2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riñones</a:t>
            </a:r>
            <a:r>
              <a:rPr lang="es-ES" altLang="es-PR" sz="2800" b="1" dirty="0">
                <a:latin typeface="Arial" charset="0"/>
                <a:cs typeface="Arial" charset="0"/>
              </a:rPr>
              <a:t> y </a:t>
            </a:r>
            <a:r>
              <a:rPr lang="es-ES" altLang="es-PR" sz="2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encéfalo</a:t>
            </a:r>
            <a:r>
              <a:rPr lang="es-ES" altLang="es-PR" sz="2800" b="1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60423" name="Text Box 6">
            <a:extLst>
              <a:ext uri="{FF2B5EF4-FFF2-40B4-BE49-F238E27FC236}">
                <a16:creationId xmlns:a16="http://schemas.microsoft.com/office/drawing/2014/main" id="{9FC60CCD-96A7-4F20-8A83-40E7C3345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115050"/>
            <a:ext cx="88201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</a:t>
            </a:r>
            <a:r>
              <a:rPr lang="en-U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Mosby’s medical dictionary</a:t>
            </a:r>
            <a:r>
              <a:rPr lang="en-U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 10ma. ed.; (p. 775), por Mosby, 2017, St. Louis, MO: Elsevier Inc. Copyright 2017 por 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Elsevier Inc.</a:t>
            </a:r>
            <a:endParaRPr lang="en-US" altLang="es-PR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7243BC9E-FD4B-40A3-82DA-14407592F7C9}"/>
              </a:ext>
            </a:extLst>
          </p:cNvPr>
          <p:cNvSpPr>
            <a:spLocks/>
          </p:cNvSpPr>
          <p:nvPr/>
        </p:nvSpPr>
        <p:spPr bwMode="auto">
          <a:xfrm>
            <a:off x="1509713" y="258763"/>
            <a:ext cx="636587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HIDRATOS DE CARBONO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ED4E6865-D96E-48F5-9DAD-4477C701287B}"/>
              </a:ext>
            </a:extLst>
          </p:cNvPr>
          <p:cNvSpPr>
            <a:spLocks/>
          </p:cNvSpPr>
          <p:nvPr/>
        </p:nvSpPr>
        <p:spPr bwMode="auto">
          <a:xfrm>
            <a:off x="563563" y="942975"/>
            <a:ext cx="793115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8C16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PROCESOS BIOQUÍMICOS *</a:t>
            </a:r>
          </a:p>
        </p:txBody>
      </p:sp>
      <p:sp>
        <p:nvSpPr>
          <p:cNvPr id="61444" name="Text Box 6">
            <a:extLst>
              <a:ext uri="{FF2B5EF4-FFF2-40B4-BE49-F238E27FC236}">
                <a16:creationId xmlns:a16="http://schemas.microsoft.com/office/drawing/2014/main" id="{0BBF9130-9294-429D-80A3-FF243A3C0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008688"/>
            <a:ext cx="88201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 Tomado de: </a:t>
            </a:r>
            <a:r>
              <a:rPr lang="en-US" altLang="es-PR" sz="1200" i="1">
                <a:latin typeface="Times New Roman" panose="02020603050405020304" pitchFamily="18" charset="0"/>
              </a:rPr>
              <a:t>A quick guide for clinical biochemistry</a:t>
            </a:r>
            <a:r>
              <a:rPr lang="en-US" altLang="es-PR" sz="1200">
                <a:latin typeface="Times New Roman" panose="02020603050405020304" pitchFamily="18" charset="0"/>
              </a:rPr>
              <a:t>. (p. 100), por M. Essa (Ed.), 2019, New York: Nova Science Publishers, Inc. Copyright 2019 por Nova Science Publishers, Inc.</a:t>
            </a:r>
          </a:p>
        </p:txBody>
      </p:sp>
      <p:pic>
        <p:nvPicPr>
          <p:cNvPr id="61445" name="Picture 59" descr="CURVHEAD">
            <a:extLst>
              <a:ext uri="{FF2B5EF4-FFF2-40B4-BE49-F238E27FC236}">
                <a16:creationId xmlns:a16="http://schemas.microsoft.com/office/drawing/2014/main" id="{DCEBE6F3-3D74-4C2D-BA33-40D163136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1665288"/>
            <a:ext cx="4837112" cy="95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D41770D6-905E-41DD-9C6F-46FD585F4A97}"/>
              </a:ext>
            </a:extLst>
          </p:cNvPr>
          <p:cNvSpPr>
            <a:spLocks/>
          </p:cNvSpPr>
          <p:nvPr/>
        </p:nvSpPr>
        <p:spPr bwMode="auto">
          <a:xfrm>
            <a:off x="2185988" y="1843088"/>
            <a:ext cx="4440237" cy="57626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3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3600" i="1" dirty="0">
                <a:solidFill>
                  <a:srgbClr val="7E2A5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GLUCOGÉNESIS</a:t>
            </a:r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7FC09902-4FF3-41D0-BC9E-3EA0401BB9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325" y="3113088"/>
            <a:ext cx="8769350" cy="300672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5400" b="1" dirty="0">
                <a:latin typeface="Arial" charset="0"/>
                <a:cs typeface="Arial" charset="0"/>
              </a:rPr>
              <a:t>La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5400" b="1" i="1" dirty="0">
                <a:solidFill>
                  <a:srgbClr val="5324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conversión</a:t>
            </a:r>
            <a:r>
              <a:rPr lang="es-ES" altLang="es-PR" sz="5400" b="1" dirty="0">
                <a:latin typeface="Arial" charset="0"/>
                <a:cs typeface="Arial" charset="0"/>
              </a:rPr>
              <a:t> de </a:t>
            </a:r>
            <a:r>
              <a:rPr lang="es-ES" altLang="es-PR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glucosa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5400" b="1" dirty="0">
                <a:latin typeface="Arial" charset="0"/>
                <a:cs typeface="Arial" charset="0"/>
              </a:rPr>
              <a:t>a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5400" b="1" i="1" dirty="0">
                <a:solidFill>
                  <a:srgbClr val="A61A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glucógeno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0EE76D29-635B-4D1D-B2D7-FC2B40A1F8B8}"/>
              </a:ext>
            </a:extLst>
          </p:cNvPr>
          <p:cNvSpPr>
            <a:spLocks/>
          </p:cNvSpPr>
          <p:nvPr/>
        </p:nvSpPr>
        <p:spPr bwMode="auto">
          <a:xfrm>
            <a:off x="1509713" y="258763"/>
            <a:ext cx="636587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HIDRATOS DE CARBONO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E575C91B-A703-4D92-ADBA-E9903E867B97}"/>
              </a:ext>
            </a:extLst>
          </p:cNvPr>
          <p:cNvSpPr>
            <a:spLocks/>
          </p:cNvSpPr>
          <p:nvPr/>
        </p:nvSpPr>
        <p:spPr bwMode="auto">
          <a:xfrm>
            <a:off x="563563" y="942975"/>
            <a:ext cx="793115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8C16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PROCESOS BIOQUÍMICOS *</a:t>
            </a:r>
          </a:p>
        </p:txBody>
      </p:sp>
      <p:sp>
        <p:nvSpPr>
          <p:cNvPr id="62468" name="Text Box 6">
            <a:extLst>
              <a:ext uri="{FF2B5EF4-FFF2-40B4-BE49-F238E27FC236}">
                <a16:creationId xmlns:a16="http://schemas.microsoft.com/office/drawing/2014/main" id="{FD54EB3C-1ED1-4562-AEA9-6C319ED81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008688"/>
            <a:ext cx="88201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 Tomado de: </a:t>
            </a:r>
            <a:r>
              <a:rPr lang="en-US" altLang="es-PR" sz="1200" i="1">
                <a:latin typeface="Times New Roman" panose="02020603050405020304" pitchFamily="18" charset="0"/>
              </a:rPr>
              <a:t>A quick guide for clinical biochemistry</a:t>
            </a:r>
            <a:r>
              <a:rPr lang="en-US" altLang="es-PR" sz="1200">
                <a:latin typeface="Times New Roman" panose="02020603050405020304" pitchFamily="18" charset="0"/>
              </a:rPr>
              <a:t>. (p. 100), por M. Essa (Ed.), 2019, New York: Nova Science Publishers, Inc. Copyright 2019 por Nova Science Publishers, Inc.</a:t>
            </a:r>
          </a:p>
        </p:txBody>
      </p:sp>
      <p:pic>
        <p:nvPicPr>
          <p:cNvPr id="62469" name="Picture 59" descr="CURVHEAD">
            <a:extLst>
              <a:ext uri="{FF2B5EF4-FFF2-40B4-BE49-F238E27FC236}">
                <a16:creationId xmlns:a16="http://schemas.microsoft.com/office/drawing/2014/main" id="{6F732031-A141-47A5-884C-AE50CB08B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3" y="1665288"/>
            <a:ext cx="6030912" cy="95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BB5172C8-09E2-4B34-B69C-AEF18DD0D286}"/>
              </a:ext>
            </a:extLst>
          </p:cNvPr>
          <p:cNvSpPr>
            <a:spLocks/>
          </p:cNvSpPr>
          <p:nvPr/>
        </p:nvSpPr>
        <p:spPr bwMode="auto">
          <a:xfrm>
            <a:off x="1470025" y="1843088"/>
            <a:ext cx="5764213" cy="57626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3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3600" i="1" dirty="0">
                <a:solidFill>
                  <a:srgbClr val="7E2A5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GLUCONEOGÉNESIS</a:t>
            </a:r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6B56099B-F3FA-4F86-8394-22C37FF5D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13" y="2814638"/>
            <a:ext cx="8388350" cy="3001962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400" b="1" dirty="0">
                <a:latin typeface="Arial" charset="0"/>
                <a:cs typeface="Arial" charset="0"/>
              </a:rPr>
              <a:t>La </a:t>
            </a:r>
            <a:r>
              <a:rPr lang="es-ES" altLang="es-PR" sz="4400" b="1" i="1" dirty="0">
                <a:solidFill>
                  <a:srgbClr val="5324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formación</a:t>
            </a:r>
            <a:r>
              <a:rPr lang="es-ES" altLang="es-PR" sz="4400" b="1" dirty="0">
                <a:latin typeface="Arial" charset="0"/>
                <a:cs typeface="Arial" charset="0"/>
              </a:rPr>
              <a:t> de </a:t>
            </a:r>
            <a:r>
              <a:rPr lang="es-ES" altLang="es-PR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glucosa</a:t>
            </a:r>
            <a:r>
              <a:rPr lang="es-ES" altLang="es-PR" sz="4400" b="1" dirty="0">
                <a:latin typeface="Arial" charset="0"/>
                <a:cs typeface="Arial" charset="0"/>
              </a:rPr>
              <a:t> de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400" b="1" dirty="0">
                <a:latin typeface="Arial" charset="0"/>
                <a:cs typeface="Arial" charset="0"/>
              </a:rPr>
              <a:t>fuentes no asociados a los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400" b="1" dirty="0">
                <a:latin typeface="Arial" charset="0"/>
                <a:cs typeface="Arial" charset="0"/>
              </a:rPr>
              <a:t>hidratos de carbono,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400" b="1" dirty="0">
                <a:latin typeface="Arial" charset="0"/>
                <a:cs typeface="Arial" charset="0"/>
              </a:rPr>
              <a:t>como lo son los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400" b="1" i="1" dirty="0">
                <a:solidFill>
                  <a:srgbClr val="A61A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aminoácidos</a:t>
            </a:r>
            <a:r>
              <a:rPr lang="es-ES" altLang="es-PR" sz="4400" b="1" dirty="0">
                <a:latin typeface="Arial" charset="0"/>
                <a:cs typeface="Arial" charset="0"/>
              </a:rPr>
              <a:t>, </a:t>
            </a:r>
            <a:r>
              <a:rPr lang="es-ES" altLang="es-PR" sz="4400" b="1" i="1" dirty="0">
                <a:solidFill>
                  <a:srgbClr val="A61A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glicerol</a:t>
            </a:r>
            <a:r>
              <a:rPr lang="es-ES" altLang="es-PR" sz="4400" b="1" dirty="0">
                <a:latin typeface="Arial" charset="0"/>
                <a:cs typeface="Arial" charset="0"/>
              </a:rPr>
              <a:t> o </a:t>
            </a:r>
            <a:r>
              <a:rPr lang="es-ES" altLang="es-PR" sz="4400" b="1" i="1" dirty="0">
                <a:solidFill>
                  <a:srgbClr val="A61A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lactato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>
            <a:extLst>
              <a:ext uri="{FF2B5EF4-FFF2-40B4-BE49-F238E27FC236}">
                <a16:creationId xmlns:a16="http://schemas.microsoft.com/office/drawing/2014/main" id="{453D58CF-DFFD-409A-A984-3592803FFC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3810000" cy="8382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4300" b="1"/>
              <a:t>Potencial:</a:t>
            </a:r>
          </a:p>
        </p:txBody>
      </p:sp>
      <p:sp>
        <p:nvSpPr>
          <p:cNvPr id="19459" name="Rectangle 4">
            <a:extLst>
              <a:ext uri="{FF2B5EF4-FFF2-40B4-BE49-F238E27FC236}">
                <a16:creationId xmlns:a16="http://schemas.microsoft.com/office/drawing/2014/main" id="{41892C03-CDD5-4D20-A742-6CB75370B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209800"/>
            <a:ext cx="4114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500" b="1">
                <a:latin typeface="Times New Roman" panose="02020603050405020304" pitchFamily="18" charset="0"/>
              </a:rPr>
              <a:t>Energía Almacenada dentro de un Sistema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500" b="1">
                <a:latin typeface="Times New Roman" panose="02020603050405020304" pitchFamily="18" charset="0"/>
              </a:rPr>
              <a:t>Aquella que es Capaz de Realizar Trabajo</a:t>
            </a:r>
          </a:p>
        </p:txBody>
      </p:sp>
      <p:sp>
        <p:nvSpPr>
          <p:cNvPr id="19460" name="Rectangle 5">
            <a:extLst>
              <a:ext uri="{FF2B5EF4-FFF2-40B4-BE49-F238E27FC236}">
                <a16:creationId xmlns:a16="http://schemas.microsoft.com/office/drawing/2014/main" id="{C919E728-C7D8-4C48-8B43-EEA41ED0A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1447800"/>
            <a:ext cx="3124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4400" b="1">
                <a:latin typeface="Arial" panose="020B0604020202020204" pitchFamily="34" charset="0"/>
              </a:rPr>
              <a:t>Cinética:</a:t>
            </a:r>
          </a:p>
        </p:txBody>
      </p:sp>
      <p:sp>
        <p:nvSpPr>
          <p:cNvPr id="19461" name="Rectangle 6">
            <a:extLst>
              <a:ext uri="{FF2B5EF4-FFF2-40B4-BE49-F238E27FC236}">
                <a16:creationId xmlns:a16="http://schemas.microsoft.com/office/drawing/2014/main" id="{0312142F-D887-4695-99AB-216E91ECC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133600"/>
            <a:ext cx="40386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500" b="1">
                <a:latin typeface="Times New Roman" panose="02020603050405020304" pitchFamily="18" charset="0"/>
              </a:rPr>
              <a:t>Forma Activa de la Energía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500" b="1">
                <a:latin typeface="Times New Roman" panose="02020603050405020304" pitchFamily="18" charset="0"/>
              </a:rPr>
              <a:t>Energía en el Proceso de Realización de Trabajo</a:t>
            </a:r>
          </a:p>
        </p:txBody>
      </p:sp>
      <p:sp>
        <p:nvSpPr>
          <p:cNvPr id="19462" name="Rectangle 7">
            <a:extLst>
              <a:ext uri="{FF2B5EF4-FFF2-40B4-BE49-F238E27FC236}">
                <a16:creationId xmlns:a16="http://schemas.microsoft.com/office/drawing/2014/main" id="{69255ED2-4CDC-483A-AE14-0CBB72DB3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4191000"/>
            <a:ext cx="5791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4400" b="1">
                <a:latin typeface="Times New Roman" panose="02020603050405020304" pitchFamily="18" charset="0"/>
              </a:rPr>
              <a:t>Energía Química:</a:t>
            </a:r>
            <a:endParaRPr lang="en-US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19463" name="Freeform 8">
            <a:extLst>
              <a:ext uri="{FF2B5EF4-FFF2-40B4-BE49-F238E27FC236}">
                <a16:creationId xmlns:a16="http://schemas.microsoft.com/office/drawing/2014/main" id="{992F423C-5856-4FDE-846E-8965986021F2}"/>
              </a:ext>
            </a:extLst>
          </p:cNvPr>
          <p:cNvSpPr>
            <a:spLocks/>
          </p:cNvSpPr>
          <p:nvPr/>
        </p:nvSpPr>
        <p:spPr bwMode="auto">
          <a:xfrm>
            <a:off x="1676400" y="990600"/>
            <a:ext cx="1219200" cy="6096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4" name="Rectangle 9">
            <a:extLst>
              <a:ext uri="{FF2B5EF4-FFF2-40B4-BE49-F238E27FC236}">
                <a16:creationId xmlns:a16="http://schemas.microsoft.com/office/drawing/2014/main" id="{942150DE-45FB-455E-A9DA-556E7AC31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48006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500" b="1">
                <a:latin typeface="Times New Roman" panose="02020603050405020304" pitchFamily="18" charset="0"/>
              </a:rPr>
              <a:t>Aquella Almacenada en Moléculas Químicas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500" b="1">
                <a:latin typeface="Times New Roman" panose="02020603050405020304" pitchFamily="18" charset="0"/>
              </a:rPr>
              <a:t>Ejemplo: La Célula Muscular</a:t>
            </a:r>
          </a:p>
        </p:txBody>
      </p:sp>
      <p:sp>
        <p:nvSpPr>
          <p:cNvPr id="19465" name="Freeform 10">
            <a:extLst>
              <a:ext uri="{FF2B5EF4-FFF2-40B4-BE49-F238E27FC236}">
                <a16:creationId xmlns:a16="http://schemas.microsoft.com/office/drawing/2014/main" id="{36F617BF-0119-4F4E-80F9-6F91B563C874}"/>
              </a:ext>
            </a:extLst>
          </p:cNvPr>
          <p:cNvSpPr>
            <a:spLocks/>
          </p:cNvSpPr>
          <p:nvPr/>
        </p:nvSpPr>
        <p:spPr bwMode="auto">
          <a:xfrm flipH="1">
            <a:off x="6248400" y="990600"/>
            <a:ext cx="914400" cy="6096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4D4193F-6F15-4CF1-A034-6897C73B3E2F}"/>
              </a:ext>
            </a:extLst>
          </p:cNvPr>
          <p:cNvSpPr>
            <a:spLocks/>
          </p:cNvSpPr>
          <p:nvPr/>
        </p:nvSpPr>
        <p:spPr bwMode="auto">
          <a:xfrm>
            <a:off x="2730500" y="603250"/>
            <a:ext cx="3697288" cy="6429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sz="5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ENERGÍA</a:t>
            </a:r>
          </a:p>
        </p:txBody>
      </p:sp>
      <p:sp>
        <p:nvSpPr>
          <p:cNvPr id="19467" name="Line 18">
            <a:extLst>
              <a:ext uri="{FF2B5EF4-FFF2-40B4-BE49-F238E27FC236}">
                <a16:creationId xmlns:a16="http://schemas.microsoft.com/office/drawing/2014/main" id="{5FC331FB-F3AF-42B3-89DD-EA6F4EF9BE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32313" y="1338263"/>
            <a:ext cx="0" cy="3060700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2443BFB3-E34E-4C06-B4AB-A61B6FFE46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686050"/>
            <a:ext cx="8388350" cy="3036888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3600" b="1" i="1" dirty="0">
                <a:solidFill>
                  <a:srgbClr val="B01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Aminoácidos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3600" b="1" dirty="0">
                <a:latin typeface="Arial" charset="0"/>
                <a:cs typeface="Arial" charset="0"/>
              </a:rPr>
              <a:t>que contribuyen a la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gluconeogénesis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endParaRPr lang="es-ES" altLang="es-PR" sz="3600" dirty="0">
              <a:latin typeface="Arial" charset="0"/>
              <a:cs typeface="Arial" charset="0"/>
            </a:endParaRPr>
          </a:p>
        </p:txBody>
      </p:sp>
      <p:sp>
        <p:nvSpPr>
          <p:cNvPr id="63491" name="Text Box 6">
            <a:extLst>
              <a:ext uri="{FF2B5EF4-FFF2-40B4-BE49-F238E27FC236}">
                <a16:creationId xmlns:a16="http://schemas.microsoft.com/office/drawing/2014/main" id="{0A0E4912-3314-45D6-8204-0588B05EC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115050"/>
            <a:ext cx="88201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</a:t>
            </a:r>
            <a:r>
              <a:rPr lang="en-U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Biochemistry</a:t>
            </a:r>
            <a:r>
              <a:rPr lang="en-U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 Vol. 1 (p. 511), por J. T.Tansey, 2019, Hoboken, NJ: John Wiley &amp; Sons, Inc. Copyright 2019 por John Wiley &amp; Sons, Inc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s-PR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B8F2CD6-9AE1-4313-9BE9-2FFB45665F74}"/>
              </a:ext>
            </a:extLst>
          </p:cNvPr>
          <p:cNvSpPr>
            <a:spLocks/>
          </p:cNvSpPr>
          <p:nvPr/>
        </p:nvSpPr>
        <p:spPr bwMode="auto">
          <a:xfrm>
            <a:off x="1509713" y="258763"/>
            <a:ext cx="636587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HIDRATOS DE CARBONO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80CBE57-3482-43A9-87E8-05B5B3903773}"/>
              </a:ext>
            </a:extLst>
          </p:cNvPr>
          <p:cNvSpPr>
            <a:spLocks/>
          </p:cNvSpPr>
          <p:nvPr/>
        </p:nvSpPr>
        <p:spPr bwMode="auto">
          <a:xfrm>
            <a:off x="563563" y="942975"/>
            <a:ext cx="793115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8C16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PROCESOS BIOQUÍMICOS *</a:t>
            </a:r>
          </a:p>
        </p:txBody>
      </p:sp>
      <p:pic>
        <p:nvPicPr>
          <p:cNvPr id="63494" name="Picture 59" descr="CURVHEAD">
            <a:extLst>
              <a:ext uri="{FF2B5EF4-FFF2-40B4-BE49-F238E27FC236}">
                <a16:creationId xmlns:a16="http://schemas.microsoft.com/office/drawing/2014/main" id="{35D67155-A2EC-45D5-A7AE-360EA3021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13" y="1585913"/>
            <a:ext cx="451802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EB51CFA-4DC6-4B18-9AF5-F9B86FA89856}"/>
              </a:ext>
            </a:extLst>
          </p:cNvPr>
          <p:cNvSpPr>
            <a:spLocks/>
          </p:cNvSpPr>
          <p:nvPr/>
        </p:nvSpPr>
        <p:spPr bwMode="auto">
          <a:xfrm>
            <a:off x="2386013" y="1630363"/>
            <a:ext cx="4227512" cy="7096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3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3600" i="1" dirty="0">
                <a:solidFill>
                  <a:srgbClr val="7E2A5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GLUCOGÉNICO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7E4DC069-F5B4-48A3-A397-733FCE734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752725"/>
            <a:ext cx="8388350" cy="3276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2800" b="1" dirty="0">
                <a:latin typeface="Arial" charset="0"/>
                <a:cs typeface="Arial" charset="0"/>
              </a:rPr>
              <a:t>Vía metabólica donde la </a:t>
            </a:r>
            <a:r>
              <a:rPr lang="es-ES" altLang="es-PR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alanina</a:t>
            </a:r>
            <a:r>
              <a:rPr lang="es-ES" altLang="es-PR" sz="2800" b="1" dirty="0">
                <a:latin typeface="Arial" charset="0"/>
                <a:cs typeface="Arial" charset="0"/>
              </a:rPr>
              <a:t> del músculo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2800" b="1" dirty="0">
                <a:latin typeface="Arial" charset="0"/>
                <a:cs typeface="Arial" charset="0"/>
              </a:rPr>
              <a:t>se usa para transportar </a:t>
            </a:r>
            <a:r>
              <a:rPr lang="es-ES" altLang="es-PR" sz="2800" b="1" i="1" dirty="0">
                <a:solidFill>
                  <a:srgbClr val="8C16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grupos amino</a:t>
            </a:r>
            <a:r>
              <a:rPr lang="es-ES" altLang="es-PR" sz="2800" b="1" dirty="0">
                <a:latin typeface="Arial" charset="0"/>
                <a:cs typeface="Arial" charset="0"/>
              </a:rPr>
              <a:t> al hígado.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2800" b="1" dirty="0">
                <a:latin typeface="Arial" charset="0"/>
                <a:cs typeface="Arial" charset="0"/>
              </a:rPr>
              <a:t>En el hígado, los grupos de amino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2800" b="1" dirty="0">
                <a:latin typeface="Arial" charset="0"/>
                <a:cs typeface="Arial" charset="0"/>
              </a:rPr>
              <a:t>se desintoxican a través del ciclo de la urea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2800" b="1" dirty="0">
                <a:latin typeface="Arial" charset="0"/>
                <a:cs typeface="Arial" charset="0"/>
              </a:rPr>
              <a:t>y los </a:t>
            </a:r>
            <a:r>
              <a:rPr lang="es-ES" altLang="es-PR" sz="2800" b="1" i="1" dirty="0">
                <a:solidFill>
                  <a:srgbClr val="5324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esqueletos de carbono</a:t>
            </a:r>
            <a:r>
              <a:rPr lang="es-ES" altLang="es-PR" sz="2800" b="1" dirty="0">
                <a:latin typeface="Arial" charset="0"/>
                <a:cs typeface="Arial" charset="0"/>
              </a:rPr>
              <a:t> se utilizan en la </a:t>
            </a:r>
            <a:r>
              <a:rPr lang="es-ES" altLang="es-PR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gluconeogénesis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endParaRPr lang="es-ES" altLang="es-PR" sz="2800" dirty="0">
              <a:latin typeface="Arial" charset="0"/>
              <a:cs typeface="Arial" charset="0"/>
            </a:endParaRPr>
          </a:p>
        </p:txBody>
      </p:sp>
      <p:sp>
        <p:nvSpPr>
          <p:cNvPr id="64515" name="Text Box 6">
            <a:extLst>
              <a:ext uri="{FF2B5EF4-FFF2-40B4-BE49-F238E27FC236}">
                <a16:creationId xmlns:a16="http://schemas.microsoft.com/office/drawing/2014/main" id="{3D7BC267-7D65-4DAD-B78B-C35A5455A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115050"/>
            <a:ext cx="88201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</a:t>
            </a:r>
            <a:r>
              <a:rPr lang="en-U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Biochemistry</a:t>
            </a:r>
            <a:r>
              <a:rPr lang="en-U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 Vol. 1 (p. 511), por J. T.Tansey, 2019, Hoboken, NJ: John Wiley &amp; Sons, Inc. Copyright 2019 por John Wiley &amp; Sons, Inc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s-PR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D564DE8-4380-4B58-9339-1F1C648E0660}"/>
              </a:ext>
            </a:extLst>
          </p:cNvPr>
          <p:cNvSpPr>
            <a:spLocks/>
          </p:cNvSpPr>
          <p:nvPr/>
        </p:nvSpPr>
        <p:spPr bwMode="auto">
          <a:xfrm>
            <a:off x="1509713" y="258763"/>
            <a:ext cx="636587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HIDRATOS DE CARBONO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CE9898F-751A-4B02-8BF9-A48E98672B4A}"/>
              </a:ext>
            </a:extLst>
          </p:cNvPr>
          <p:cNvSpPr>
            <a:spLocks/>
          </p:cNvSpPr>
          <p:nvPr/>
        </p:nvSpPr>
        <p:spPr bwMode="auto">
          <a:xfrm>
            <a:off x="563563" y="942975"/>
            <a:ext cx="793115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8C16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PROCESOS BIOQUÍMICOS *</a:t>
            </a:r>
          </a:p>
        </p:txBody>
      </p:sp>
      <p:pic>
        <p:nvPicPr>
          <p:cNvPr id="64518" name="Picture 59" descr="CURVHEAD">
            <a:extLst>
              <a:ext uri="{FF2B5EF4-FFF2-40B4-BE49-F238E27FC236}">
                <a16:creationId xmlns:a16="http://schemas.microsoft.com/office/drawing/2014/main" id="{EB53E47E-0FD8-48EE-A5BF-7182F40A8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39888"/>
            <a:ext cx="8561388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F5157A6-3B60-4067-AFB3-3045241F178C}"/>
              </a:ext>
            </a:extLst>
          </p:cNvPr>
          <p:cNvSpPr>
            <a:spLocks/>
          </p:cNvSpPr>
          <p:nvPr/>
        </p:nvSpPr>
        <p:spPr bwMode="auto">
          <a:xfrm>
            <a:off x="404813" y="1684338"/>
            <a:ext cx="8089900" cy="7080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3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3600" i="1" dirty="0">
                <a:solidFill>
                  <a:srgbClr val="7E2A5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CICLO DE GLUCOSA-ALANINA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2CBE9A83-1AD9-4501-AEBD-B169B1A00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752725"/>
            <a:ext cx="8388350" cy="3276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2400" b="1" dirty="0">
                <a:latin typeface="Arial" charset="0"/>
                <a:cs typeface="Arial" charset="0"/>
              </a:rPr>
              <a:t>Nombre del proceso metabólico a través del cual los </a:t>
            </a:r>
            <a:r>
              <a:rPr lang="es-ES" altLang="es-PR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desechos nitrogenados</a:t>
            </a:r>
            <a:r>
              <a:rPr lang="es-ES" altLang="es-PR" sz="2400" b="1" dirty="0">
                <a:latin typeface="Arial" charset="0"/>
                <a:cs typeface="Arial" charset="0"/>
              </a:rPr>
              <a:t> generados en el músculo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2400" b="1" dirty="0">
                <a:latin typeface="Arial" charset="0"/>
                <a:cs typeface="Arial" charset="0"/>
              </a:rPr>
              <a:t>se transfieren a </a:t>
            </a:r>
            <a:r>
              <a:rPr lang="es-ES" altLang="es-PR" sz="2400" b="1" i="1" dirty="0">
                <a:solidFill>
                  <a:srgbClr val="8C16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piruvato</a:t>
            </a:r>
            <a:r>
              <a:rPr lang="es-ES" altLang="es-PR" sz="2400" b="1" dirty="0">
                <a:latin typeface="Arial" charset="0"/>
                <a:cs typeface="Arial" charset="0"/>
              </a:rPr>
              <a:t>, lo cual </a:t>
            </a:r>
            <a:r>
              <a:rPr lang="es-ES" altLang="es-PR" sz="2400" b="1" i="1" dirty="0">
                <a:solidFill>
                  <a:srgbClr val="005D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genera</a:t>
            </a:r>
            <a:r>
              <a:rPr lang="es-ES" altLang="es-PR" sz="2400" b="1" dirty="0">
                <a:latin typeface="Arial" charset="0"/>
                <a:cs typeface="Arial" charset="0"/>
              </a:rPr>
              <a:t> </a:t>
            </a:r>
            <a:r>
              <a:rPr lang="es-ES" altLang="es-PR" sz="2400" b="1" i="1" dirty="0">
                <a:solidFill>
                  <a:srgbClr val="7E14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alanina</a:t>
            </a:r>
            <a:r>
              <a:rPr lang="es-ES" altLang="es-PR" sz="2400" b="1" dirty="0">
                <a:latin typeface="Arial" charset="0"/>
                <a:cs typeface="Arial" charset="0"/>
              </a:rPr>
              <a:t>.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2400" b="1" dirty="0">
                <a:latin typeface="Arial" charset="0"/>
                <a:cs typeface="Arial" charset="0"/>
              </a:rPr>
              <a:t>La </a:t>
            </a:r>
            <a:r>
              <a:rPr lang="es-ES" altLang="es-PR" sz="2400" b="1" i="1" dirty="0">
                <a:solidFill>
                  <a:srgbClr val="7E14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alanina</a:t>
            </a:r>
            <a:r>
              <a:rPr lang="es-ES" altLang="es-PR" sz="2400" b="1" dirty="0">
                <a:latin typeface="Arial" charset="0"/>
                <a:cs typeface="Arial" charset="0"/>
              </a:rPr>
              <a:t>, a su vez, se transporta al hígado donde se </a:t>
            </a:r>
            <a:r>
              <a:rPr lang="es-ES" altLang="es-PR" sz="2400" b="1" i="1" dirty="0">
                <a:solidFill>
                  <a:srgbClr val="5324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desamina</a:t>
            </a:r>
            <a:r>
              <a:rPr lang="es-ES" altLang="es-PR" sz="2400" b="1" dirty="0">
                <a:latin typeface="Arial" charset="0"/>
                <a:cs typeface="Arial" charset="0"/>
              </a:rPr>
              <a:t> y el </a:t>
            </a:r>
            <a:r>
              <a:rPr lang="es-ES" altLang="es-PR" sz="2400" b="1" i="1" dirty="0">
                <a:solidFill>
                  <a:srgbClr val="7E14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piruvato</a:t>
            </a:r>
            <a:r>
              <a:rPr lang="es-ES" altLang="es-PR" sz="2400" b="1" dirty="0">
                <a:latin typeface="Arial" charset="0"/>
                <a:cs typeface="Arial" charset="0"/>
              </a:rPr>
              <a:t> probablemente se usa en la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gluconeogénesis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endParaRPr lang="es-ES" altLang="es-PR" sz="2400" dirty="0">
              <a:latin typeface="Arial" charset="0"/>
              <a:cs typeface="Arial" charset="0"/>
            </a:endParaRPr>
          </a:p>
        </p:txBody>
      </p:sp>
      <p:sp>
        <p:nvSpPr>
          <p:cNvPr id="65539" name="Text Box 6">
            <a:extLst>
              <a:ext uri="{FF2B5EF4-FFF2-40B4-BE49-F238E27FC236}">
                <a16:creationId xmlns:a16="http://schemas.microsoft.com/office/drawing/2014/main" id="{0094F483-8651-47BF-ADF9-058B37F17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115050"/>
            <a:ext cx="88201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</a:t>
            </a:r>
            <a:r>
              <a:rPr lang="en-U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Biochemistry</a:t>
            </a:r>
            <a:r>
              <a:rPr lang="en-U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 Vol. 1 (p. 511), por J. T.Tansey, 2019, Hoboken, NJ: John Wiley &amp; Sons, Inc. Copyright 2019 por John Wiley &amp; Sons, Inc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s-PR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F53B89-C898-4C37-83C2-A5730F6E3AA8}"/>
              </a:ext>
            </a:extLst>
          </p:cNvPr>
          <p:cNvSpPr>
            <a:spLocks/>
          </p:cNvSpPr>
          <p:nvPr/>
        </p:nvSpPr>
        <p:spPr bwMode="auto">
          <a:xfrm>
            <a:off x="1509713" y="258763"/>
            <a:ext cx="636587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HIDRATOS DE CARBONO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3C57D7D-7827-4E61-A402-D274D9DC65FB}"/>
              </a:ext>
            </a:extLst>
          </p:cNvPr>
          <p:cNvSpPr>
            <a:spLocks/>
          </p:cNvSpPr>
          <p:nvPr/>
        </p:nvSpPr>
        <p:spPr bwMode="auto">
          <a:xfrm>
            <a:off x="563563" y="942975"/>
            <a:ext cx="793115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8C16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PROCESOS BIOQUÍMICOS *</a:t>
            </a:r>
          </a:p>
        </p:txBody>
      </p:sp>
      <p:pic>
        <p:nvPicPr>
          <p:cNvPr id="65542" name="Picture 59" descr="CURVHEAD">
            <a:extLst>
              <a:ext uri="{FF2B5EF4-FFF2-40B4-BE49-F238E27FC236}">
                <a16:creationId xmlns:a16="http://schemas.microsoft.com/office/drawing/2014/main" id="{F76C750C-0CB2-435F-BF34-28D2D8297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39888"/>
            <a:ext cx="8561388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66874D7-2320-476E-B1E7-F7C4913DD3AB}"/>
              </a:ext>
            </a:extLst>
          </p:cNvPr>
          <p:cNvSpPr>
            <a:spLocks/>
          </p:cNvSpPr>
          <p:nvPr/>
        </p:nvSpPr>
        <p:spPr bwMode="auto">
          <a:xfrm>
            <a:off x="404813" y="1684338"/>
            <a:ext cx="8089900" cy="7080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3000" i="1" dirty="0">
                <a:solidFill>
                  <a:srgbClr val="7E2A5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LANZADERA DE GLUCOSA-ALANINA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A23BC73A-C698-4F36-B73B-3B435B57A17A}"/>
              </a:ext>
            </a:extLst>
          </p:cNvPr>
          <p:cNvSpPr>
            <a:spLocks/>
          </p:cNvSpPr>
          <p:nvPr/>
        </p:nvSpPr>
        <p:spPr bwMode="auto">
          <a:xfrm>
            <a:off x="1509713" y="258763"/>
            <a:ext cx="636587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HIDRATOS DE CARBONO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F77DE12-6510-4DDF-9C38-313266C00B7E}"/>
              </a:ext>
            </a:extLst>
          </p:cNvPr>
          <p:cNvSpPr>
            <a:spLocks/>
          </p:cNvSpPr>
          <p:nvPr/>
        </p:nvSpPr>
        <p:spPr bwMode="auto">
          <a:xfrm>
            <a:off x="563563" y="942975"/>
            <a:ext cx="793115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8C16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PROCESOS BIOQUÍMICOS *</a:t>
            </a:r>
          </a:p>
        </p:txBody>
      </p:sp>
      <p:sp>
        <p:nvSpPr>
          <p:cNvPr id="66564" name="Text Box 6">
            <a:extLst>
              <a:ext uri="{FF2B5EF4-FFF2-40B4-BE49-F238E27FC236}">
                <a16:creationId xmlns:a16="http://schemas.microsoft.com/office/drawing/2014/main" id="{98A41EF5-DFE3-43C1-89D2-C696108DF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008688"/>
            <a:ext cx="88201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 Tomado de: </a:t>
            </a:r>
            <a:r>
              <a:rPr lang="en-US" altLang="es-PR" sz="1200" i="1">
                <a:latin typeface="Times New Roman" panose="02020603050405020304" pitchFamily="18" charset="0"/>
              </a:rPr>
              <a:t>A quick guide for clinical biochemistry</a:t>
            </a:r>
            <a:r>
              <a:rPr lang="en-US" altLang="es-PR" sz="1200">
                <a:latin typeface="Times New Roman" panose="02020603050405020304" pitchFamily="18" charset="0"/>
              </a:rPr>
              <a:t>. (p. 100), por M. Essa (Ed.), 2019, New York: Nova Science Publishers, Inc. Copyright 2019 por Nova Science Publishers, Inc.</a:t>
            </a:r>
          </a:p>
        </p:txBody>
      </p:sp>
      <p:pic>
        <p:nvPicPr>
          <p:cNvPr id="66565" name="Picture 59" descr="CURVHEAD">
            <a:extLst>
              <a:ext uri="{FF2B5EF4-FFF2-40B4-BE49-F238E27FC236}">
                <a16:creationId xmlns:a16="http://schemas.microsoft.com/office/drawing/2014/main" id="{026A4C19-A76E-4405-AAF2-BF32330E7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788" y="1665288"/>
            <a:ext cx="5432425" cy="95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F307D471-BA2B-44BE-88E8-CCA69D9BB864}"/>
              </a:ext>
            </a:extLst>
          </p:cNvPr>
          <p:cNvSpPr>
            <a:spLocks/>
          </p:cNvSpPr>
          <p:nvPr/>
        </p:nvSpPr>
        <p:spPr bwMode="auto">
          <a:xfrm>
            <a:off x="1947863" y="1843088"/>
            <a:ext cx="4956175" cy="57626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3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3600" i="1" dirty="0">
                <a:solidFill>
                  <a:srgbClr val="7E2A5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GLUCOGENÓLISIS</a:t>
            </a:r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6ED811CE-057D-4202-B6D4-684FF6C6E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13" y="2814638"/>
            <a:ext cx="8388350" cy="237807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000" b="1" dirty="0">
                <a:latin typeface="Arial" charset="0"/>
                <a:cs typeface="Arial" charset="0"/>
              </a:rPr>
              <a:t>El </a:t>
            </a:r>
            <a:r>
              <a:rPr lang="es-ES" altLang="es-PR" sz="4000" b="1" i="1" dirty="0" err="1">
                <a:solidFill>
                  <a:srgbClr val="5324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degradamiento</a:t>
            </a:r>
            <a:r>
              <a:rPr lang="es-ES" altLang="es-PR" sz="4000" b="1" i="1" dirty="0">
                <a:solidFill>
                  <a:srgbClr val="5324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s-ES" altLang="es-PR" sz="4000" b="1" dirty="0">
                <a:latin typeface="Arial" charset="0"/>
                <a:cs typeface="Arial" charset="0"/>
              </a:rPr>
              <a:t>del</a:t>
            </a:r>
            <a:r>
              <a:rPr lang="es-ES" altLang="es-PR" sz="4000" b="1" i="1" dirty="0">
                <a:solidFill>
                  <a:srgbClr val="5324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s-ES" altLang="es-PR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glucógeno</a:t>
            </a:r>
            <a:r>
              <a:rPr lang="es-ES" altLang="es-PR" sz="4000" b="1" dirty="0">
                <a:latin typeface="Arial" charset="0"/>
                <a:cs typeface="Arial" charset="0"/>
              </a:rPr>
              <a:t> 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000" b="1" dirty="0">
                <a:latin typeface="Arial" charset="0"/>
                <a:cs typeface="Arial" charset="0"/>
              </a:rPr>
              <a:t>a </a:t>
            </a:r>
            <a:r>
              <a:rPr lang="es-ES" altLang="es-PR" sz="4000" b="1" i="1" dirty="0">
                <a:solidFill>
                  <a:srgbClr val="A61A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glucosa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000" b="1" dirty="0">
                <a:latin typeface="Arial" charset="0"/>
                <a:cs typeface="Arial" charset="0"/>
              </a:rPr>
              <a:t>u otros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000" b="1" dirty="0">
                <a:latin typeface="Arial" charset="0"/>
                <a:cs typeface="Arial" charset="0"/>
              </a:rPr>
              <a:t>productos intermediarios</a:t>
            </a:r>
            <a:endParaRPr lang="es-ES" altLang="es-PR" sz="4000" b="1" i="1" dirty="0">
              <a:solidFill>
                <a:srgbClr val="7E14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098EBB17-5043-4B19-867A-076EAA1A6F90}"/>
              </a:ext>
            </a:extLst>
          </p:cNvPr>
          <p:cNvSpPr>
            <a:spLocks/>
          </p:cNvSpPr>
          <p:nvPr/>
        </p:nvSpPr>
        <p:spPr bwMode="auto">
          <a:xfrm>
            <a:off x="1509713" y="258763"/>
            <a:ext cx="636587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HIDRATOS DE CARBONO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8F576D4-144F-4215-8855-5708AF03F96A}"/>
              </a:ext>
            </a:extLst>
          </p:cNvPr>
          <p:cNvSpPr>
            <a:spLocks/>
          </p:cNvSpPr>
          <p:nvPr/>
        </p:nvSpPr>
        <p:spPr bwMode="auto">
          <a:xfrm>
            <a:off x="563563" y="942975"/>
            <a:ext cx="793115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8C16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PROCESOS BIOQUÍMICOS *</a:t>
            </a:r>
          </a:p>
        </p:txBody>
      </p:sp>
      <p:sp>
        <p:nvSpPr>
          <p:cNvPr id="67588" name="Text Box 6">
            <a:extLst>
              <a:ext uri="{FF2B5EF4-FFF2-40B4-BE49-F238E27FC236}">
                <a16:creationId xmlns:a16="http://schemas.microsoft.com/office/drawing/2014/main" id="{D82B69D1-AF15-4482-8663-A395FAE0E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008688"/>
            <a:ext cx="88201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 Tomado de: </a:t>
            </a:r>
            <a:r>
              <a:rPr lang="en-US" altLang="es-PR" sz="1200" i="1">
                <a:latin typeface="Times New Roman" panose="02020603050405020304" pitchFamily="18" charset="0"/>
              </a:rPr>
              <a:t>A quick guide for clinical biochemistry</a:t>
            </a:r>
            <a:r>
              <a:rPr lang="en-US" altLang="es-PR" sz="1200">
                <a:latin typeface="Times New Roman" panose="02020603050405020304" pitchFamily="18" charset="0"/>
              </a:rPr>
              <a:t>. (p. 100), por M. Essa (Ed.), 2019, New York: Nova Science Publishers, Inc. Copyright 2019 por Nova Science Publishers, Inc.</a:t>
            </a:r>
          </a:p>
        </p:txBody>
      </p:sp>
      <p:pic>
        <p:nvPicPr>
          <p:cNvPr id="67589" name="Picture 59" descr="CURVHEAD">
            <a:extLst>
              <a:ext uri="{FF2B5EF4-FFF2-40B4-BE49-F238E27FC236}">
                <a16:creationId xmlns:a16="http://schemas.microsoft.com/office/drawing/2014/main" id="{0BC419B4-BB3E-43D3-B1E2-99DC6E49C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38" y="1785938"/>
            <a:ext cx="3881437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7CBB315D-38A0-4895-A6E5-A52051A79FEA}"/>
              </a:ext>
            </a:extLst>
          </p:cNvPr>
          <p:cNvSpPr>
            <a:spLocks/>
          </p:cNvSpPr>
          <p:nvPr/>
        </p:nvSpPr>
        <p:spPr bwMode="auto">
          <a:xfrm>
            <a:off x="2624138" y="1962150"/>
            <a:ext cx="3524250" cy="5762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3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3600" i="1" dirty="0">
                <a:solidFill>
                  <a:srgbClr val="7E2A5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GLUCÓLISIS</a:t>
            </a:r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BFF08828-5AFF-4B31-9315-FBCA4EBA2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63" y="3113088"/>
            <a:ext cx="8388350" cy="251142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000" b="1" dirty="0">
                <a:latin typeface="Arial" charset="0"/>
                <a:cs typeface="Arial" charset="0"/>
              </a:rPr>
              <a:t>La </a:t>
            </a:r>
            <a:r>
              <a:rPr lang="es-ES" altLang="es-PR" sz="4000" b="1" i="1" dirty="0">
                <a:solidFill>
                  <a:srgbClr val="5324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conversión </a:t>
            </a:r>
            <a:r>
              <a:rPr lang="es-ES" altLang="es-PR" sz="4000" b="1" dirty="0">
                <a:latin typeface="Arial" charset="0"/>
                <a:cs typeface="Arial" charset="0"/>
              </a:rPr>
              <a:t>de</a:t>
            </a:r>
            <a:r>
              <a:rPr lang="es-ES" altLang="es-PR" sz="4000" b="1" i="1" dirty="0">
                <a:solidFill>
                  <a:srgbClr val="5324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s-ES" altLang="es-PR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glucosa</a:t>
            </a:r>
            <a:endParaRPr lang="es-ES" altLang="es-PR" sz="4000" b="1" dirty="0">
              <a:latin typeface="Arial" charset="0"/>
              <a:cs typeface="Arial" charset="0"/>
            </a:endParaRP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000" b="1" dirty="0">
                <a:latin typeface="Arial" charset="0"/>
                <a:cs typeface="Arial" charset="0"/>
              </a:rPr>
              <a:t>u otras hexosas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000" b="1" dirty="0">
                <a:latin typeface="Arial" charset="0"/>
                <a:cs typeface="Arial" charset="0"/>
              </a:rPr>
              <a:t>a </a:t>
            </a:r>
            <a:r>
              <a:rPr lang="es-ES" altLang="es-PR" sz="4000" b="1" i="1" dirty="0">
                <a:solidFill>
                  <a:srgbClr val="A61A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lactato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000" b="1" dirty="0">
                <a:latin typeface="Arial" charset="0"/>
                <a:cs typeface="Arial" charset="0"/>
              </a:rPr>
              <a:t>o </a:t>
            </a:r>
            <a:r>
              <a:rPr lang="es-ES" altLang="es-PR" sz="4000" b="1" i="1" dirty="0">
                <a:solidFill>
                  <a:srgbClr val="A61A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piruvato</a:t>
            </a:r>
            <a:endParaRPr lang="es-ES" altLang="es-PR" sz="4000" b="1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59" descr="CURVHEAD">
            <a:extLst>
              <a:ext uri="{FF2B5EF4-FFF2-40B4-BE49-F238E27FC236}">
                <a16:creationId xmlns:a16="http://schemas.microsoft.com/office/drawing/2014/main" id="{E21617A6-1B36-4A9D-A3BB-CCC49CB4E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8" y="1565275"/>
            <a:ext cx="3592512" cy="74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A55612A-823E-4860-8A24-2D4D52FC5388}"/>
              </a:ext>
            </a:extLst>
          </p:cNvPr>
          <p:cNvSpPr>
            <a:spLocks/>
          </p:cNvSpPr>
          <p:nvPr/>
        </p:nvSpPr>
        <p:spPr bwMode="auto">
          <a:xfrm>
            <a:off x="2795588" y="1524000"/>
            <a:ext cx="3273425" cy="7350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3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3600" i="1" dirty="0">
                <a:solidFill>
                  <a:srgbClr val="7E2A5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GLUCAGON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5E9590-D76D-49F3-B307-D3CBEFE3CC43}"/>
              </a:ext>
            </a:extLst>
          </p:cNvPr>
          <p:cNvSpPr>
            <a:spLocks/>
          </p:cNvSpPr>
          <p:nvPr/>
        </p:nvSpPr>
        <p:spPr bwMode="auto">
          <a:xfrm>
            <a:off x="1509713" y="231775"/>
            <a:ext cx="636587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HIDRATOS DE CARBONO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7766530-2348-462E-9306-90653EF6C7FC}"/>
              </a:ext>
            </a:extLst>
          </p:cNvPr>
          <p:cNvSpPr>
            <a:spLocks/>
          </p:cNvSpPr>
          <p:nvPr/>
        </p:nvSpPr>
        <p:spPr bwMode="auto">
          <a:xfrm>
            <a:off x="463550" y="863600"/>
            <a:ext cx="845502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8C16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PROCESOS HORMONALES *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9BD933C-1090-442F-841D-00AD15C56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" y="2513013"/>
            <a:ext cx="8388350" cy="354965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3600" b="1" dirty="0">
                <a:latin typeface="Arial" charset="0"/>
                <a:cs typeface="Arial" charset="0"/>
              </a:rPr>
              <a:t>Hormona polipeptídica, producida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3600" b="1" dirty="0">
                <a:latin typeface="Arial" charset="0"/>
                <a:cs typeface="Arial" charset="0"/>
              </a:rPr>
              <a:t>por las </a:t>
            </a:r>
            <a:r>
              <a:rPr lang="es-ES" altLang="es-PR" sz="3600" b="1" i="1" dirty="0">
                <a:solidFill>
                  <a:srgbClr val="0053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células alfa</a:t>
            </a:r>
            <a:r>
              <a:rPr lang="es-ES" altLang="es-PR" sz="3600" b="1" dirty="0">
                <a:latin typeface="Arial" charset="0"/>
                <a:cs typeface="Arial" charset="0"/>
              </a:rPr>
              <a:t> </a:t>
            </a:r>
            <a:r>
              <a:rPr lang="es-ES" altLang="es-PR" sz="3600" b="1" i="1" dirty="0">
                <a:solidFill>
                  <a:srgbClr val="612A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pancreáticas</a:t>
            </a:r>
            <a:r>
              <a:rPr lang="es-ES" altLang="es-PR" sz="3600" b="1" dirty="0">
                <a:latin typeface="Arial" charset="0"/>
                <a:cs typeface="Arial" charset="0"/>
              </a:rPr>
              <a:t> en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3600" b="1" dirty="0">
                <a:latin typeface="Arial" charset="0"/>
                <a:cs typeface="Arial" charset="0"/>
              </a:rPr>
              <a:t>los </a:t>
            </a:r>
            <a:r>
              <a:rPr lang="es-ES" altLang="es-PR" sz="3600" b="1" i="1" dirty="0">
                <a:solidFill>
                  <a:srgbClr val="0053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islotes de Langerhans</a:t>
            </a:r>
            <a:r>
              <a:rPr lang="es-ES" altLang="es-PR" sz="3600" b="1" dirty="0">
                <a:latin typeface="Arial" charset="0"/>
                <a:cs typeface="Arial" charset="0"/>
              </a:rPr>
              <a:t>,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3600" b="1" dirty="0">
                <a:latin typeface="Arial" charset="0"/>
                <a:cs typeface="Arial" charset="0"/>
              </a:rPr>
              <a:t>que estimula la 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3600" b="1" i="1" dirty="0">
                <a:solidFill>
                  <a:srgbClr val="5324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conversión</a:t>
            </a:r>
            <a:r>
              <a:rPr lang="es-ES" altLang="es-PR" sz="3600" b="1" dirty="0">
                <a:latin typeface="Arial" charset="0"/>
                <a:cs typeface="Arial" charset="0"/>
              </a:rPr>
              <a:t> de </a:t>
            </a:r>
            <a:r>
              <a:rPr lang="es-ES" altLang="es-P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glucógeno</a:t>
            </a:r>
            <a:r>
              <a:rPr lang="es-ES" altLang="es-PR" sz="3600" b="1" dirty="0">
                <a:latin typeface="Arial" charset="0"/>
                <a:cs typeface="Arial" charset="0"/>
              </a:rPr>
              <a:t> en </a:t>
            </a:r>
            <a:r>
              <a:rPr lang="es-ES" altLang="es-PR" sz="3600" b="1" i="1" dirty="0">
                <a:solidFill>
                  <a:srgbClr val="A61A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glucosa</a:t>
            </a:r>
            <a:endParaRPr lang="es-ES" altLang="es-PR" sz="3600" b="1" dirty="0">
              <a:latin typeface="Arial" charset="0"/>
              <a:cs typeface="Arial" charset="0"/>
            </a:endParaRP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3600" b="1" dirty="0">
                <a:latin typeface="Arial" charset="0"/>
                <a:cs typeface="Arial" charset="0"/>
              </a:rPr>
              <a:t>en el hígado</a:t>
            </a:r>
          </a:p>
        </p:txBody>
      </p:sp>
      <p:sp>
        <p:nvSpPr>
          <p:cNvPr id="68615" name="Text Box 6">
            <a:extLst>
              <a:ext uri="{FF2B5EF4-FFF2-40B4-BE49-F238E27FC236}">
                <a16:creationId xmlns:a16="http://schemas.microsoft.com/office/drawing/2014/main" id="{5F2A64A2-508B-409E-A368-003969B40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115050"/>
            <a:ext cx="88201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 Tomado de: </a:t>
            </a:r>
            <a:r>
              <a:rPr lang="en-U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Mosby’s medical dictionary</a:t>
            </a:r>
            <a:r>
              <a:rPr lang="en-U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 10ma. ed.; (p. 771), por Mosby, 2017, St. Louis, MO: Elsevier Inc. Copyright 2017 por </a:t>
            </a: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Elsevier Inc.</a:t>
            </a:r>
            <a:endParaRPr lang="en-US" altLang="es-PR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59" descr="CURVHEAD">
            <a:extLst>
              <a:ext uri="{FF2B5EF4-FFF2-40B4-BE49-F238E27FC236}">
                <a16:creationId xmlns:a16="http://schemas.microsoft.com/office/drawing/2014/main" id="{D0231B5C-B217-4DCF-8AEC-6D1BD2128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8" y="1785938"/>
            <a:ext cx="3406775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05A308A-6632-438E-9309-1C109593EAEC}"/>
              </a:ext>
            </a:extLst>
          </p:cNvPr>
          <p:cNvSpPr>
            <a:spLocks/>
          </p:cNvSpPr>
          <p:nvPr/>
        </p:nvSpPr>
        <p:spPr bwMode="auto">
          <a:xfrm>
            <a:off x="2795588" y="1962150"/>
            <a:ext cx="3101975" cy="5762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3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3600" i="1" dirty="0">
                <a:solidFill>
                  <a:srgbClr val="7E2A5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GLUCEMIA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5A89E0A-7ADB-4DC0-8984-695131FCC53C}"/>
              </a:ext>
            </a:extLst>
          </p:cNvPr>
          <p:cNvSpPr>
            <a:spLocks/>
          </p:cNvSpPr>
          <p:nvPr/>
        </p:nvSpPr>
        <p:spPr bwMode="auto">
          <a:xfrm>
            <a:off x="1509713" y="258763"/>
            <a:ext cx="636587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HIDRATOS DE CARBONO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794B3E7-49D3-40C6-8240-77E5D7F5C518}"/>
              </a:ext>
            </a:extLst>
          </p:cNvPr>
          <p:cNvSpPr>
            <a:spLocks/>
          </p:cNvSpPr>
          <p:nvPr/>
        </p:nvSpPr>
        <p:spPr bwMode="auto">
          <a:xfrm>
            <a:off x="463550" y="942975"/>
            <a:ext cx="845502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8C16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ESTADOS HEMATOLÓGICOS *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04B8A38-CA0A-4008-A503-0DF493027E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887663"/>
            <a:ext cx="8388350" cy="3081337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000" b="1" i="1" dirty="0">
                <a:solidFill>
                  <a:srgbClr val="612A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Presencia</a:t>
            </a:r>
            <a:r>
              <a:rPr lang="es-ES" altLang="es-PR" sz="4000" b="1" dirty="0">
                <a:latin typeface="Arial" charset="0"/>
                <a:cs typeface="Arial" charset="0"/>
              </a:rPr>
              <a:t>, o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000" b="1" dirty="0">
                <a:latin typeface="Arial" charset="0"/>
                <a:cs typeface="Arial" charset="0"/>
              </a:rPr>
              <a:t>los niveles de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glucosa</a:t>
            </a:r>
            <a:endParaRPr lang="es-ES" altLang="es-PR" sz="4000" b="1" dirty="0">
              <a:latin typeface="Arial" charset="0"/>
              <a:cs typeface="Arial" charset="0"/>
            </a:endParaRP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000" b="1" dirty="0">
                <a:latin typeface="Arial" charset="0"/>
                <a:cs typeface="Arial" charset="0"/>
              </a:rPr>
              <a:t>en la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000" b="1" i="1" dirty="0">
                <a:solidFill>
                  <a:srgbClr val="A61A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sangre</a:t>
            </a:r>
            <a:endParaRPr lang="es-ES" altLang="es-PR" sz="4000" b="1" i="1" dirty="0">
              <a:solidFill>
                <a:srgbClr val="7E14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9639" name="Text Box 6">
            <a:extLst>
              <a:ext uri="{FF2B5EF4-FFF2-40B4-BE49-F238E27FC236}">
                <a16:creationId xmlns:a16="http://schemas.microsoft.com/office/drawing/2014/main" id="{C9F0701E-8421-49BE-A17A-A9F8042A9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115050"/>
            <a:ext cx="88201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</a:t>
            </a:r>
            <a:r>
              <a:rPr lang="en-U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Diccionario médico</a:t>
            </a:r>
            <a:r>
              <a:rPr lang="en-U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 10ma. ed.; (p. 239), por Salvat, 1974, Barcelona, España: Salvat Editores, S. A. Copyright 1974 por Salvat Editores, S. A.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>
            <a:extLst>
              <a:ext uri="{FF2B5EF4-FFF2-40B4-BE49-F238E27FC236}">
                <a16:creationId xmlns:a16="http://schemas.microsoft.com/office/drawing/2014/main" id="{08E8DE46-028E-4BBA-9CFD-35F19BEAD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8438"/>
            <a:ext cx="4049713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6">
            <a:extLst>
              <a:ext uri="{FF2B5EF4-FFF2-40B4-BE49-F238E27FC236}">
                <a16:creationId xmlns:a16="http://schemas.microsoft.com/office/drawing/2014/main" id="{96026FBE-77F6-4AE8-8D09-1C9DE74C2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6">
            <a:extLst>
              <a:ext uri="{FF2B5EF4-FFF2-40B4-BE49-F238E27FC236}">
                <a16:creationId xmlns:a16="http://schemas.microsoft.com/office/drawing/2014/main" id="{CCA4308A-4B03-42E3-87FF-E562E98C3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26175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71683" name="Text Box 6">
            <a:extLst>
              <a:ext uri="{FF2B5EF4-FFF2-40B4-BE49-F238E27FC236}">
                <a16:creationId xmlns:a16="http://schemas.microsoft.com/office/drawing/2014/main" id="{7F0D2F27-00AC-4CA2-B559-98F13077C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10275"/>
            <a:ext cx="89646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n-US" sz="1200" b="1" i="1">
                <a:latin typeface="Times New Roman" panose="02020603050405020304" pitchFamily="18" charset="0"/>
              </a:rPr>
              <a:t>NOTA</a:t>
            </a:r>
            <a:r>
              <a:rPr lang="es-ES" altLang="en-US" sz="1200" b="1">
                <a:latin typeface="Times New Roman" panose="02020603050405020304" pitchFamily="18" charset="0"/>
              </a:rPr>
              <a:t>.</a:t>
            </a:r>
            <a:r>
              <a:rPr lang="es-ES" altLang="en-US" sz="1200">
                <a:latin typeface="Times New Roman" panose="02020603050405020304" pitchFamily="18" charset="0"/>
              </a:rPr>
              <a:t> Reproducido de: </a:t>
            </a:r>
            <a:r>
              <a:rPr lang="en-US" altLang="en-US" sz="1200" b="1" i="1">
                <a:latin typeface="Times New Roman" panose="02020603050405020304" pitchFamily="18" charset="0"/>
              </a:rPr>
              <a:t>Sports and Exercise Nutrition</a:t>
            </a:r>
            <a:r>
              <a:rPr lang="en-US" altLang="en-US" sz="1200">
                <a:latin typeface="Times New Roman" panose="02020603050405020304" pitchFamily="18" charset="0"/>
              </a:rPr>
              <a:t>. 7th. ed.; (p. 27), por W. D. McArdle, F. I. Katch, &amp; V. I. Katch, 2010, Philadelphia: Lippincott Williams &amp; Wilkins. Copyright 2010 por Lippincott Williams &amp; Wilkins, a Wolters Kluwer business.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6D1107D3-1C40-46CF-9468-76E8563338BF}"/>
              </a:ext>
            </a:extLst>
          </p:cNvPr>
          <p:cNvSpPr>
            <a:spLocks/>
          </p:cNvSpPr>
          <p:nvPr/>
        </p:nvSpPr>
        <p:spPr bwMode="auto">
          <a:xfrm>
            <a:off x="0" y="320675"/>
            <a:ext cx="9144000" cy="7191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LÍPIDOS - CONTENIDO ENERGÉTICO EN EL CUERPO</a:t>
            </a:r>
            <a:b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DISTRIBUCIÓN DE LOS ALMACENES DE GRASA</a:t>
            </a:r>
            <a:endParaRPr lang="es-PR" altLang="en-US" sz="21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1685" name="Picture 11">
            <a:extLst>
              <a:ext uri="{FF2B5EF4-FFF2-40B4-BE49-F238E27FC236}">
                <a16:creationId xmlns:a16="http://schemas.microsoft.com/office/drawing/2014/main" id="{A58D54BB-A0DE-4679-9E2D-1F6BB65EC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000125"/>
            <a:ext cx="5400675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>
            <a:extLst>
              <a:ext uri="{FF2B5EF4-FFF2-40B4-BE49-F238E27FC236}">
                <a16:creationId xmlns:a16="http://schemas.microsoft.com/office/drawing/2014/main" id="{7AF97026-04DB-4E79-A680-63BB86C29C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28600"/>
            <a:ext cx="86868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LOS COMBUSTIBLE METABÓLICOS PARA EL EJERCICIO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8195C050-ABF5-4C5D-955B-C74D03E13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828800"/>
            <a:ext cx="4876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No son Solubles en Agua</a:t>
            </a:r>
          </a:p>
        </p:txBody>
      </p:sp>
      <p:sp>
        <p:nvSpPr>
          <p:cNvPr id="73732" name="Rectangle 4">
            <a:extLst>
              <a:ext uri="{FF2B5EF4-FFF2-40B4-BE49-F238E27FC236}">
                <a16:creationId xmlns:a16="http://schemas.microsoft.com/office/drawing/2014/main" id="{E4980F62-7160-49CD-92AB-F66754B91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219200"/>
            <a:ext cx="403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3000" b="1">
                <a:latin typeface="Arial" panose="020B0604020202020204" pitchFamily="34" charset="0"/>
              </a:rPr>
              <a:t>Característica:</a:t>
            </a:r>
          </a:p>
        </p:txBody>
      </p:sp>
      <p:sp>
        <p:nvSpPr>
          <p:cNvPr id="73733" name="AutoShape 5">
            <a:extLst>
              <a:ext uri="{FF2B5EF4-FFF2-40B4-BE49-F238E27FC236}">
                <a16:creationId xmlns:a16="http://schemas.microsoft.com/office/drawing/2014/main" id="{8CC187F0-8FEA-40E2-87DB-088CFF5F0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95400"/>
            <a:ext cx="381000" cy="381000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3734" name="Rectangle 6">
            <a:extLst>
              <a:ext uri="{FF2B5EF4-FFF2-40B4-BE49-F238E27FC236}">
                <a16:creationId xmlns:a16="http://schemas.microsoft.com/office/drawing/2014/main" id="{6345AE85-42AF-4965-822C-7A0736290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3048000"/>
            <a:ext cx="7696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Provee Energía: 9 kcal de Energía por cada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                            Gramo de Grasa</a:t>
            </a:r>
          </a:p>
        </p:txBody>
      </p:sp>
      <p:sp>
        <p:nvSpPr>
          <p:cNvPr id="73735" name="Rectangle 7">
            <a:extLst>
              <a:ext uri="{FF2B5EF4-FFF2-40B4-BE49-F238E27FC236}">
                <a16:creationId xmlns:a16="http://schemas.microsoft.com/office/drawing/2014/main" id="{58A16419-E127-4EF9-A7BB-D45BA0702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4572000"/>
            <a:ext cx="52578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500" b="1">
                <a:latin typeface="Arial" panose="020B0604020202020204" pitchFamily="34" charset="0"/>
              </a:rPr>
              <a:t>Simples/Neutras: Triglicéridos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500" b="1">
                <a:latin typeface="Arial" panose="020B0604020202020204" pitchFamily="34" charset="0"/>
              </a:rPr>
              <a:t>Compuestas: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»"/>
            </a:pPr>
            <a:r>
              <a:rPr lang="en-US" altLang="en-US" sz="2000" b="1">
                <a:latin typeface="Arial" panose="020B0604020202020204" pitchFamily="34" charset="0"/>
              </a:rPr>
              <a:t>Fosfolípidos,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»"/>
            </a:pPr>
            <a:r>
              <a:rPr lang="en-US" altLang="en-US" sz="2000" b="1">
                <a:latin typeface="Arial" panose="020B0604020202020204" pitchFamily="34" charset="0"/>
              </a:rPr>
              <a:t>Lipoproteínas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500" b="1">
                <a:latin typeface="Arial" panose="020B0604020202020204" pitchFamily="34" charset="0"/>
              </a:rPr>
              <a:t>Derivadas: Colesterol</a:t>
            </a:r>
          </a:p>
        </p:txBody>
      </p:sp>
      <p:sp>
        <p:nvSpPr>
          <p:cNvPr id="73736" name="Rectangle 8">
            <a:extLst>
              <a:ext uri="{FF2B5EF4-FFF2-40B4-BE49-F238E27FC236}">
                <a16:creationId xmlns:a16="http://schemas.microsoft.com/office/drawing/2014/main" id="{4D2BEAFB-8F97-4293-851E-C2B5315BF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362200"/>
            <a:ext cx="480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3000">
                <a:latin typeface="Arial" panose="020B0604020202020204" pitchFamily="34" charset="0"/>
              </a:rPr>
              <a:t>Función más Importante:</a:t>
            </a:r>
          </a:p>
        </p:txBody>
      </p:sp>
      <p:sp>
        <p:nvSpPr>
          <p:cNvPr id="73737" name="AutoShape 9">
            <a:extLst>
              <a:ext uri="{FF2B5EF4-FFF2-40B4-BE49-F238E27FC236}">
                <a16:creationId xmlns:a16="http://schemas.microsoft.com/office/drawing/2014/main" id="{6190DFBA-0E3B-4B9D-907C-52144A3E8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438400"/>
            <a:ext cx="381000" cy="381000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3738" name="Rectangle 10">
            <a:extLst>
              <a:ext uri="{FF2B5EF4-FFF2-40B4-BE49-F238E27FC236}">
                <a16:creationId xmlns:a16="http://schemas.microsoft.com/office/drawing/2014/main" id="{E430D247-3433-42E4-B47F-708C1EC08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962400"/>
            <a:ext cx="480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3000" b="1">
                <a:latin typeface="Arial" panose="020B0604020202020204" pitchFamily="34" charset="0"/>
              </a:rPr>
              <a:t>Tipos/Clasificación:</a:t>
            </a:r>
          </a:p>
        </p:txBody>
      </p:sp>
      <p:sp>
        <p:nvSpPr>
          <p:cNvPr id="73739" name="AutoShape 11">
            <a:extLst>
              <a:ext uri="{FF2B5EF4-FFF2-40B4-BE49-F238E27FC236}">
                <a16:creationId xmlns:a16="http://schemas.microsoft.com/office/drawing/2014/main" id="{35E622AE-4831-4846-A1BF-CE4D175F0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038600"/>
            <a:ext cx="381000" cy="381000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73452" name="Rectangle 12">
            <a:extLst>
              <a:ext uri="{FF2B5EF4-FFF2-40B4-BE49-F238E27FC236}">
                <a16:creationId xmlns:a16="http://schemas.microsoft.com/office/drawing/2014/main" id="{09608547-C0A1-414E-8DF0-8C9C7FA230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762000"/>
            <a:ext cx="38862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Las </a:t>
            </a:r>
            <a:r>
              <a:rPr lang="en-US" alt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Grasas</a:t>
            </a:r>
            <a:endParaRPr lang="en-US" altLang="en-US" sz="2800" i="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73741" name="AutoShape 13">
            <a:extLst>
              <a:ext uri="{FF2B5EF4-FFF2-40B4-BE49-F238E27FC236}">
                <a16:creationId xmlns:a16="http://schemas.microsoft.com/office/drawing/2014/main" id="{92B24596-149E-4F6D-8BF0-D215D55BB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685800"/>
            <a:ext cx="533400" cy="5334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3742" name="AutoShape 14">
            <a:extLst>
              <a:ext uri="{FF2B5EF4-FFF2-40B4-BE49-F238E27FC236}">
                <a16:creationId xmlns:a16="http://schemas.microsoft.com/office/drawing/2014/main" id="{E557D55A-F0F9-4575-89D3-64C99D1AE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685800"/>
            <a:ext cx="533400" cy="5334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6" name="Rectangle 6">
            <a:extLst>
              <a:ext uri="{FF2B5EF4-FFF2-40B4-BE49-F238E27FC236}">
                <a16:creationId xmlns:a16="http://schemas.microsoft.com/office/drawing/2014/main" id="{8FDD86BE-F871-44A7-A3EB-A66EE6DC6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803525"/>
            <a:ext cx="2438400" cy="609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en-US" altLang="en-US" sz="2900" b="1" dirty="0" err="1">
                <a:solidFill>
                  <a:srgbClr val="BC1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Potencial</a:t>
            </a:r>
            <a:endParaRPr lang="en-US" altLang="en-US" sz="2900" b="1" dirty="0">
              <a:solidFill>
                <a:srgbClr val="BC1E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0483" name="Freeform 7">
            <a:extLst>
              <a:ext uri="{FF2B5EF4-FFF2-40B4-BE49-F238E27FC236}">
                <a16:creationId xmlns:a16="http://schemas.microsoft.com/office/drawing/2014/main" id="{7143FD90-904A-4F58-934C-6709DD1C4522}"/>
              </a:ext>
            </a:extLst>
          </p:cNvPr>
          <p:cNvSpPr>
            <a:spLocks/>
          </p:cNvSpPr>
          <p:nvPr/>
        </p:nvSpPr>
        <p:spPr bwMode="auto">
          <a:xfrm>
            <a:off x="1524000" y="2346325"/>
            <a:ext cx="1219200" cy="6096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4" name="Freeform 8">
            <a:extLst>
              <a:ext uri="{FF2B5EF4-FFF2-40B4-BE49-F238E27FC236}">
                <a16:creationId xmlns:a16="http://schemas.microsoft.com/office/drawing/2014/main" id="{83C4B167-FFFE-4126-BBFF-0EF2645FFF02}"/>
              </a:ext>
            </a:extLst>
          </p:cNvPr>
          <p:cNvSpPr>
            <a:spLocks/>
          </p:cNvSpPr>
          <p:nvPr/>
        </p:nvSpPr>
        <p:spPr bwMode="auto">
          <a:xfrm flipH="1">
            <a:off x="6553200" y="2422525"/>
            <a:ext cx="1143000" cy="5334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5" name="Freeform 10">
            <a:extLst>
              <a:ext uri="{FF2B5EF4-FFF2-40B4-BE49-F238E27FC236}">
                <a16:creationId xmlns:a16="http://schemas.microsoft.com/office/drawing/2014/main" id="{9B5A1996-3675-4A87-9311-51124E8E2F5C}"/>
              </a:ext>
            </a:extLst>
          </p:cNvPr>
          <p:cNvSpPr>
            <a:spLocks/>
          </p:cNvSpPr>
          <p:nvPr/>
        </p:nvSpPr>
        <p:spPr bwMode="auto">
          <a:xfrm>
            <a:off x="1524000" y="3336925"/>
            <a:ext cx="6172200" cy="1295400"/>
          </a:xfrm>
          <a:custGeom>
            <a:avLst/>
            <a:gdLst>
              <a:gd name="T0" fmla="*/ 0 w 3264"/>
              <a:gd name="T1" fmla="*/ 0 h 864"/>
              <a:gd name="T2" fmla="*/ 0 w 3264"/>
              <a:gd name="T3" fmla="*/ 2147483646 h 864"/>
              <a:gd name="T4" fmla="*/ 2147483646 w 3264"/>
              <a:gd name="T5" fmla="*/ 2147483646 h 864"/>
              <a:gd name="T6" fmla="*/ 2147483646 w 3264"/>
              <a:gd name="T7" fmla="*/ 0 h 86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264" h="864">
                <a:moveTo>
                  <a:pt x="0" y="0"/>
                </a:moveTo>
                <a:lnTo>
                  <a:pt x="0" y="864"/>
                </a:lnTo>
                <a:lnTo>
                  <a:pt x="3264" y="864"/>
                </a:lnTo>
                <a:lnTo>
                  <a:pt x="3264" y="0"/>
                </a:ln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11" name="Rectangle 11">
            <a:extLst>
              <a:ext uri="{FF2B5EF4-FFF2-40B4-BE49-F238E27FC236}">
                <a16:creationId xmlns:a16="http://schemas.microsoft.com/office/drawing/2014/main" id="{D456AA78-F0D5-4C2D-B098-D93345B78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050925"/>
            <a:ext cx="8077200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en-US" alt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Capacidad</a:t>
            </a:r>
            <a:r>
              <a:rPr lang="en-US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para </a:t>
            </a:r>
            <a:r>
              <a:rPr lang="en-US" alt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Efectuar</a:t>
            </a:r>
            <a:r>
              <a:rPr lang="en-US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Trabajo</a:t>
            </a:r>
            <a:endParaRPr lang="en-US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8013" name="Rectangle 13">
            <a:extLst>
              <a:ext uri="{FF2B5EF4-FFF2-40B4-BE49-F238E27FC236}">
                <a16:creationId xmlns:a16="http://schemas.microsoft.com/office/drawing/2014/main" id="{36CD8AA3-6898-4CE0-B45F-E0DDFD408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2803525"/>
            <a:ext cx="2438400" cy="609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en-US" altLang="en-US" sz="2900" b="1" dirty="0" err="1">
                <a:solidFill>
                  <a:srgbClr val="BC1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Cinética</a:t>
            </a:r>
            <a:endParaRPr lang="en-US" altLang="en-US" sz="2900" b="1" dirty="0">
              <a:solidFill>
                <a:srgbClr val="BC1E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0488" name="Line 14">
            <a:extLst>
              <a:ext uri="{FF2B5EF4-FFF2-40B4-BE49-F238E27FC236}">
                <a16:creationId xmlns:a16="http://schemas.microsoft.com/office/drawing/2014/main" id="{945CC5D6-BC5C-4917-8732-6F1FA640CC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14600" y="2574925"/>
            <a:ext cx="1066800" cy="129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9" name="Line 15">
            <a:extLst>
              <a:ext uri="{FF2B5EF4-FFF2-40B4-BE49-F238E27FC236}">
                <a16:creationId xmlns:a16="http://schemas.microsoft.com/office/drawing/2014/main" id="{F7331C28-545F-4EAB-BBE1-480C34C8E7EF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2498725"/>
            <a:ext cx="914400" cy="1371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16" name="Rectangle 16">
            <a:extLst>
              <a:ext uri="{FF2B5EF4-FFF2-40B4-BE49-F238E27FC236}">
                <a16:creationId xmlns:a16="http://schemas.microsoft.com/office/drawing/2014/main" id="{07316F74-3749-49D1-B0F2-8EB2EFF4F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717925"/>
            <a:ext cx="2057400" cy="609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en-US" altLang="en-US" sz="2900" b="1" dirty="0" err="1">
                <a:solidFill>
                  <a:srgbClr val="BC1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Eléctrica</a:t>
            </a:r>
            <a:endParaRPr lang="en-US" altLang="en-US" sz="2900" b="1" dirty="0">
              <a:solidFill>
                <a:srgbClr val="BC1E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28017" name="Rectangle 17">
            <a:extLst>
              <a:ext uri="{FF2B5EF4-FFF2-40B4-BE49-F238E27FC236}">
                <a16:creationId xmlns:a16="http://schemas.microsoft.com/office/drawing/2014/main" id="{5C325D5E-449F-48CA-AE62-21F9DE680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3489325"/>
            <a:ext cx="2057400" cy="609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en-US" altLang="en-US" sz="2900" b="1" dirty="0">
                <a:solidFill>
                  <a:srgbClr val="BC1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Nuclear</a:t>
            </a:r>
          </a:p>
        </p:txBody>
      </p:sp>
      <p:sp>
        <p:nvSpPr>
          <p:cNvPr id="128018" name="Rectangle 18">
            <a:extLst>
              <a:ext uri="{FF2B5EF4-FFF2-40B4-BE49-F238E27FC236}">
                <a16:creationId xmlns:a16="http://schemas.microsoft.com/office/drawing/2014/main" id="{2C526AB0-0082-44D3-A0AF-C30E2EAA2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870325"/>
            <a:ext cx="2057400" cy="6858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20000"/>
              </a:spcBef>
              <a:defRPr/>
            </a:pPr>
            <a:r>
              <a:rPr lang="en-US" altLang="en-US" sz="2900" b="1" dirty="0" err="1">
                <a:solidFill>
                  <a:srgbClr val="BC1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Radiante</a:t>
            </a:r>
            <a:r>
              <a:rPr lang="en-US" altLang="en-US" sz="2900" b="1" dirty="0">
                <a:solidFill>
                  <a:srgbClr val="BC1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/</a:t>
            </a:r>
          </a:p>
          <a:p>
            <a:pPr algn="ctr">
              <a:lnSpc>
                <a:spcPct val="60000"/>
              </a:lnSpc>
              <a:spcBef>
                <a:spcPct val="20000"/>
              </a:spcBef>
              <a:defRPr/>
            </a:pPr>
            <a:r>
              <a:rPr lang="en-US" altLang="en-US" sz="2900" b="1" dirty="0">
                <a:solidFill>
                  <a:srgbClr val="BC1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Solar</a:t>
            </a:r>
          </a:p>
        </p:txBody>
      </p:sp>
      <p:sp>
        <p:nvSpPr>
          <p:cNvPr id="20493" name="Freeform 20">
            <a:extLst>
              <a:ext uri="{FF2B5EF4-FFF2-40B4-BE49-F238E27FC236}">
                <a16:creationId xmlns:a16="http://schemas.microsoft.com/office/drawing/2014/main" id="{85DDEDD5-5CD2-4200-BA42-4B8F9A8E857E}"/>
              </a:ext>
            </a:extLst>
          </p:cNvPr>
          <p:cNvSpPr>
            <a:spLocks/>
          </p:cNvSpPr>
          <p:nvPr/>
        </p:nvSpPr>
        <p:spPr bwMode="auto">
          <a:xfrm>
            <a:off x="1600200" y="5241925"/>
            <a:ext cx="1143000" cy="6096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21" name="Rectangle 21">
            <a:extLst>
              <a:ext uri="{FF2B5EF4-FFF2-40B4-BE49-F238E27FC236}">
                <a16:creationId xmlns:a16="http://schemas.microsoft.com/office/drawing/2014/main" id="{4EAD4762-A484-4084-89DF-BA5DA9698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775325"/>
            <a:ext cx="2438400" cy="609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en-US" altLang="en-US" sz="2900" b="1" dirty="0" err="1">
                <a:solidFill>
                  <a:srgbClr val="A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Química</a:t>
            </a:r>
            <a:endParaRPr lang="en-US" altLang="en-US" sz="2900" b="1" dirty="0">
              <a:solidFill>
                <a:srgbClr val="A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28023" name="Rectangle 23">
            <a:extLst>
              <a:ext uri="{FF2B5EF4-FFF2-40B4-BE49-F238E27FC236}">
                <a16:creationId xmlns:a16="http://schemas.microsoft.com/office/drawing/2014/main" id="{D04C2427-3753-44A7-A269-9CA5EB059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927725"/>
            <a:ext cx="24384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en-US" altLang="en-US" sz="2900" b="1" dirty="0" err="1">
                <a:solidFill>
                  <a:srgbClr val="A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Osmótica</a:t>
            </a:r>
            <a:endParaRPr lang="en-US" altLang="en-US" sz="2900" b="1" dirty="0">
              <a:solidFill>
                <a:srgbClr val="A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0496" name="Freeform 24">
            <a:extLst>
              <a:ext uri="{FF2B5EF4-FFF2-40B4-BE49-F238E27FC236}">
                <a16:creationId xmlns:a16="http://schemas.microsoft.com/office/drawing/2014/main" id="{A8571120-C04A-4B6F-80BF-532A7E806109}"/>
              </a:ext>
            </a:extLst>
          </p:cNvPr>
          <p:cNvSpPr>
            <a:spLocks/>
          </p:cNvSpPr>
          <p:nvPr/>
        </p:nvSpPr>
        <p:spPr bwMode="auto">
          <a:xfrm flipH="1">
            <a:off x="6627813" y="5318125"/>
            <a:ext cx="1068387" cy="6096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25" name="Rectangle 25">
            <a:extLst>
              <a:ext uri="{FF2B5EF4-FFF2-40B4-BE49-F238E27FC236}">
                <a16:creationId xmlns:a16="http://schemas.microsoft.com/office/drawing/2014/main" id="{EF6587E6-FACE-48A4-BFFA-FD187621A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5851525"/>
            <a:ext cx="2438400" cy="609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en-US" altLang="en-US" sz="2900" b="1" dirty="0" err="1">
                <a:solidFill>
                  <a:srgbClr val="A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Mecánica</a:t>
            </a:r>
            <a:endParaRPr lang="en-US" altLang="en-US" sz="2900" b="1" dirty="0">
              <a:solidFill>
                <a:srgbClr val="A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5365F12C-CC20-4E33-9B19-A3EE959EE102}"/>
              </a:ext>
            </a:extLst>
          </p:cNvPr>
          <p:cNvSpPr>
            <a:spLocks/>
          </p:cNvSpPr>
          <p:nvPr/>
        </p:nvSpPr>
        <p:spPr bwMode="auto">
          <a:xfrm>
            <a:off x="2879725" y="188913"/>
            <a:ext cx="323215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sz="4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ENERGÍA</a:t>
            </a:r>
          </a:p>
        </p:txBody>
      </p:sp>
      <p:sp>
        <p:nvSpPr>
          <p:cNvPr id="20499" name="Line 18">
            <a:extLst>
              <a:ext uri="{FF2B5EF4-FFF2-40B4-BE49-F238E27FC236}">
                <a16:creationId xmlns:a16="http://schemas.microsoft.com/office/drawing/2014/main" id="{BC51478E-B4C8-4F37-9A86-11FE04F0CC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38663" y="754063"/>
            <a:ext cx="0" cy="549275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0" name="Line 18">
            <a:extLst>
              <a:ext uri="{FF2B5EF4-FFF2-40B4-BE49-F238E27FC236}">
                <a16:creationId xmlns:a16="http://schemas.microsoft.com/office/drawing/2014/main" id="{D642795E-E29C-4A14-A1EA-D53D04C5EBC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32313" y="1595438"/>
            <a:ext cx="0" cy="549275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D78DFF57-8839-4071-A64C-E54C0CD5BD4E}"/>
              </a:ext>
            </a:extLst>
          </p:cNvPr>
          <p:cNvSpPr>
            <a:spLocks/>
          </p:cNvSpPr>
          <p:nvPr/>
        </p:nvSpPr>
        <p:spPr bwMode="auto">
          <a:xfrm>
            <a:off x="2636838" y="2062163"/>
            <a:ext cx="399097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Formas de Energía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5D84FC9F-18B6-4C9F-B731-0B87CE019A1C}"/>
              </a:ext>
            </a:extLst>
          </p:cNvPr>
          <p:cNvSpPr>
            <a:spLocks/>
          </p:cNvSpPr>
          <p:nvPr/>
        </p:nvSpPr>
        <p:spPr bwMode="auto">
          <a:xfrm>
            <a:off x="2693988" y="4965700"/>
            <a:ext cx="3989387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sz="3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Clases de Energía</a:t>
            </a:r>
          </a:p>
        </p:txBody>
      </p:sp>
      <p:sp>
        <p:nvSpPr>
          <p:cNvPr id="20503" name="Line 18">
            <a:extLst>
              <a:ext uri="{FF2B5EF4-FFF2-40B4-BE49-F238E27FC236}">
                <a16:creationId xmlns:a16="http://schemas.microsoft.com/office/drawing/2014/main" id="{609A1333-F68F-4AE0-BA81-D6BA13671B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32313" y="2528888"/>
            <a:ext cx="0" cy="1076325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4" name="Line 18">
            <a:extLst>
              <a:ext uri="{FF2B5EF4-FFF2-40B4-BE49-F238E27FC236}">
                <a16:creationId xmlns:a16="http://schemas.microsoft.com/office/drawing/2014/main" id="{18C032CA-4459-43FE-BE3D-C8B3B0A028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19613" y="3946525"/>
            <a:ext cx="0" cy="1143000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5" name="Line 18">
            <a:extLst>
              <a:ext uri="{FF2B5EF4-FFF2-40B4-BE49-F238E27FC236}">
                <a16:creationId xmlns:a16="http://schemas.microsoft.com/office/drawing/2014/main" id="{84621F8B-E1F7-4548-BB7E-39DC9AA4FB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59300" y="5478463"/>
            <a:ext cx="0" cy="549275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6">
            <a:extLst>
              <a:ext uri="{FF2B5EF4-FFF2-40B4-BE49-F238E27FC236}">
                <a16:creationId xmlns:a16="http://schemas.microsoft.com/office/drawing/2014/main" id="{251723B2-C142-4E5D-A9D3-8AD503D0A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465138"/>
            <a:ext cx="7407275" cy="587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6">
            <a:extLst>
              <a:ext uri="{FF2B5EF4-FFF2-40B4-BE49-F238E27FC236}">
                <a16:creationId xmlns:a16="http://schemas.microsoft.com/office/drawing/2014/main" id="{12568AE9-2E5A-4DBA-AA06-E1FA02E65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75350"/>
            <a:ext cx="9144000" cy="4048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5BCB0F5-C439-46CC-9372-95DA7786DD5D}"/>
              </a:ext>
            </a:extLst>
          </p:cNvPr>
          <p:cNvSpPr>
            <a:spLocks/>
          </p:cNvSpPr>
          <p:nvPr/>
        </p:nvSpPr>
        <p:spPr bwMode="auto">
          <a:xfrm>
            <a:off x="0" y="214313"/>
            <a:ext cx="9144000" cy="71913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LÍPIDOS - RESERVAS EN EL CUERPO</a:t>
            </a:r>
            <a:br>
              <a:rPr lang="es-PR" altLang="en-US" sz="21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EL ADIPOSITO HUMANO: Célula de Grasa</a:t>
            </a:r>
            <a:endParaRPr lang="es-PR" altLang="en-US" sz="21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6804" name="Picture 4">
            <a:extLst>
              <a:ext uri="{FF2B5EF4-FFF2-40B4-BE49-F238E27FC236}">
                <a16:creationId xmlns:a16="http://schemas.microsoft.com/office/drawing/2014/main" id="{56588E90-356B-468B-AB24-945350CB7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079500"/>
            <a:ext cx="6775450" cy="472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Text Box 5">
            <a:extLst>
              <a:ext uri="{FF2B5EF4-FFF2-40B4-BE49-F238E27FC236}">
                <a16:creationId xmlns:a16="http://schemas.microsoft.com/office/drawing/2014/main" id="{DF316EF1-D254-41F8-9F03-EDB22CDDB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5922963"/>
            <a:ext cx="8713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1200" b="1" i="1">
                <a:solidFill>
                  <a:srgbClr val="000000"/>
                </a:solidFill>
                <a:latin typeface="Times New Roman" panose="02020603050405020304" pitchFamily="18" charset="0"/>
              </a:rPr>
              <a:t>NOTA</a:t>
            </a:r>
            <a:r>
              <a:rPr lang="en-US" altLang="en-US" sz="1200" b="1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 Adaptado de: </a:t>
            </a:r>
            <a:r>
              <a:rPr lang="en-US" altLang="en-US" sz="1200" b="1" i="1">
                <a:solidFill>
                  <a:srgbClr val="000000"/>
                </a:solidFill>
                <a:latin typeface="Times New Roman" panose="02020603050405020304" pitchFamily="18" charset="0"/>
              </a:rPr>
              <a:t>Sports and Fitness Nutrition</a:t>
            </a: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. (p. 173), por R. E. C., Wildman &amp; B. S., Millar, 2004, Belmont, CA: Wadsworth/Thomson Learning. Copyright 2004 por Wadsworth, a division of Thomson Learning, Inc.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58" name="Rectangle 34">
            <a:extLst>
              <a:ext uri="{FF2B5EF4-FFF2-40B4-BE49-F238E27FC236}">
                <a16:creationId xmlns:a16="http://schemas.microsoft.com/office/drawing/2014/main" id="{4A10DA52-893F-417B-9C73-C77D12123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0125" y="1887538"/>
            <a:ext cx="4821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4100" b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GRASAS</a:t>
            </a:r>
          </a:p>
        </p:txBody>
      </p:sp>
      <p:sp>
        <p:nvSpPr>
          <p:cNvPr id="78851" name="Freeform 37">
            <a:extLst>
              <a:ext uri="{FF2B5EF4-FFF2-40B4-BE49-F238E27FC236}">
                <a16:creationId xmlns:a16="http://schemas.microsoft.com/office/drawing/2014/main" id="{069C989F-4EAA-46B3-958D-3F0BA80BA6B6}"/>
              </a:ext>
            </a:extLst>
          </p:cNvPr>
          <p:cNvSpPr>
            <a:spLocks/>
          </p:cNvSpPr>
          <p:nvPr/>
        </p:nvSpPr>
        <p:spPr bwMode="auto">
          <a:xfrm>
            <a:off x="1903413" y="3876675"/>
            <a:ext cx="2011362" cy="828675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  <a:gd name="T9" fmla="*/ 0 w 768"/>
              <a:gd name="T10" fmla="*/ 0 h 528"/>
              <a:gd name="T11" fmla="*/ 768 w 768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0266" name="Rectangle 42">
            <a:extLst>
              <a:ext uri="{FF2B5EF4-FFF2-40B4-BE49-F238E27FC236}">
                <a16:creationId xmlns:a16="http://schemas.microsoft.com/office/drawing/2014/main" id="{643906BA-40E9-43FB-8BEB-AB1AD50D0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63" y="4494213"/>
            <a:ext cx="28098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3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Triglicéridos</a:t>
            </a:r>
          </a:p>
        </p:txBody>
      </p:sp>
      <p:sp>
        <p:nvSpPr>
          <p:cNvPr id="180270" name="Rectangle 46">
            <a:extLst>
              <a:ext uri="{FF2B5EF4-FFF2-40B4-BE49-F238E27FC236}">
                <a16:creationId xmlns:a16="http://schemas.microsoft.com/office/drawing/2014/main" id="{F438085A-012F-43F6-9D3D-5B5A9582F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3150" y="3527425"/>
            <a:ext cx="2057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7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Tipos</a:t>
            </a:r>
          </a:p>
        </p:txBody>
      </p:sp>
      <p:sp>
        <p:nvSpPr>
          <p:cNvPr id="78854" name="Line 48">
            <a:extLst>
              <a:ext uri="{FF2B5EF4-FFF2-40B4-BE49-F238E27FC236}">
                <a16:creationId xmlns:a16="http://schemas.microsoft.com/office/drawing/2014/main" id="{E59DB18F-000A-484E-B550-1F84AE30EFCB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9788" y="4130675"/>
            <a:ext cx="0" cy="1270000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0273" name="Rectangle 49">
            <a:extLst>
              <a:ext uri="{FF2B5EF4-FFF2-40B4-BE49-F238E27FC236}">
                <a16:creationId xmlns:a16="http://schemas.microsoft.com/office/drawing/2014/main" id="{049D5E3A-76D8-4ACE-A52A-B4177C8E4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6925" y="5246688"/>
            <a:ext cx="28098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3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Fosfolípidos</a:t>
            </a:r>
          </a:p>
        </p:txBody>
      </p:sp>
      <p:sp>
        <p:nvSpPr>
          <p:cNvPr id="78856" name="Line 50">
            <a:extLst>
              <a:ext uri="{FF2B5EF4-FFF2-40B4-BE49-F238E27FC236}">
                <a16:creationId xmlns:a16="http://schemas.microsoft.com/office/drawing/2014/main" id="{61E5E012-8943-4C80-B30D-0CD36E62A1A0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9313" y="2454275"/>
            <a:ext cx="0" cy="1270000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7" name="Freeform 51">
            <a:extLst>
              <a:ext uri="{FF2B5EF4-FFF2-40B4-BE49-F238E27FC236}">
                <a16:creationId xmlns:a16="http://schemas.microsoft.com/office/drawing/2014/main" id="{92C28EFD-7F74-46E9-A20F-DD3E05E3A803}"/>
              </a:ext>
            </a:extLst>
          </p:cNvPr>
          <p:cNvSpPr>
            <a:spLocks/>
          </p:cNvSpPr>
          <p:nvPr/>
        </p:nvSpPr>
        <p:spPr bwMode="auto">
          <a:xfrm flipH="1">
            <a:off x="5384800" y="3886200"/>
            <a:ext cx="2011363" cy="828675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  <a:gd name="T9" fmla="*/ 0 w 768"/>
              <a:gd name="T10" fmla="*/ 0 h 528"/>
              <a:gd name="T11" fmla="*/ 768 w 768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1524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0276" name="Rectangle 52">
            <a:extLst>
              <a:ext uri="{FF2B5EF4-FFF2-40B4-BE49-F238E27FC236}">
                <a16:creationId xmlns:a16="http://schemas.microsoft.com/office/drawing/2014/main" id="{CC15D717-B755-4649-8276-C438F7C85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2988" y="4518025"/>
            <a:ext cx="28098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3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Colesterol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F8E30E-627B-42F2-BBE0-012BD594F973}"/>
              </a:ext>
            </a:extLst>
          </p:cNvPr>
          <p:cNvSpPr>
            <a:spLocks/>
          </p:cNvSpPr>
          <p:nvPr/>
        </p:nvSpPr>
        <p:spPr bwMode="auto">
          <a:xfrm>
            <a:off x="1025525" y="655638"/>
            <a:ext cx="709295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GRASAS O LÍPIDOS</a:t>
            </a:r>
            <a:endParaRPr lang="es-PR" altLang="es-PR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>
            <a:extLst>
              <a:ext uri="{FF2B5EF4-FFF2-40B4-BE49-F238E27FC236}">
                <a16:creationId xmlns:a16="http://schemas.microsoft.com/office/drawing/2014/main" id="{69C21AF7-2310-434A-8D6D-1B70CFF5C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81000"/>
            <a:ext cx="7620000" cy="838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LOS COMBUSTIBLE METABÓLICOS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PARA EL EJERCICIO</a:t>
            </a:r>
          </a:p>
        </p:txBody>
      </p:sp>
      <p:sp>
        <p:nvSpPr>
          <p:cNvPr id="576515" name="Rectangle 3">
            <a:extLst>
              <a:ext uri="{FF2B5EF4-FFF2-40B4-BE49-F238E27FC236}">
                <a16:creationId xmlns:a16="http://schemas.microsoft.com/office/drawing/2014/main" id="{FAC09A56-8D75-4E1B-BC2E-3F4CAC9B7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47800"/>
            <a:ext cx="594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Las </a:t>
            </a:r>
            <a:r>
              <a:rPr lang="en-US" altLang="en-US" sz="36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Grasas</a:t>
            </a:r>
            <a:endParaRPr lang="en-US" altLang="en-US" sz="3600" i="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80900" name="AutoShape 4">
            <a:extLst>
              <a:ext uri="{FF2B5EF4-FFF2-40B4-BE49-F238E27FC236}">
                <a16:creationId xmlns:a16="http://schemas.microsoft.com/office/drawing/2014/main" id="{C2B26F3D-3514-45EB-A76A-C88FCD247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295400"/>
            <a:ext cx="838200" cy="838200"/>
          </a:xfrm>
          <a:prstGeom prst="sun">
            <a:avLst>
              <a:gd name="adj" fmla="val 25000"/>
            </a:avLst>
          </a:prstGeom>
          <a:gradFill rotWithShape="0">
            <a:gsLst>
              <a:gs pos="0">
                <a:srgbClr val="FFCC00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01" name="AutoShape 5">
            <a:extLst>
              <a:ext uri="{FF2B5EF4-FFF2-40B4-BE49-F238E27FC236}">
                <a16:creationId xmlns:a16="http://schemas.microsoft.com/office/drawing/2014/main" id="{B3B4400E-EDE7-4A5B-9650-DA1E51167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295400"/>
            <a:ext cx="838200" cy="838200"/>
          </a:xfrm>
          <a:prstGeom prst="sun">
            <a:avLst>
              <a:gd name="adj" fmla="val 25000"/>
            </a:avLst>
          </a:prstGeom>
          <a:gradFill rotWithShape="0">
            <a:gsLst>
              <a:gs pos="0">
                <a:srgbClr val="FFCC00"/>
              </a:gs>
              <a:gs pos="100000">
                <a:srgbClr val="FFFF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02" name="Rectangle 6">
            <a:extLst>
              <a:ext uri="{FF2B5EF4-FFF2-40B4-BE49-F238E27FC236}">
                <a16:creationId xmlns:a16="http://schemas.microsoft.com/office/drawing/2014/main" id="{C97CFC1D-08A2-4205-9D40-0051EE35D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286000"/>
            <a:ext cx="472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600" b="1" i="1">
                <a:solidFill>
                  <a:srgbClr val="66FF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>
                <a:latin typeface="Times New Roman" panose="02020603050405020304" pitchFamily="18" charset="0"/>
              </a:rPr>
              <a:t>*Tipos/Clasificación *</a:t>
            </a:r>
          </a:p>
        </p:txBody>
      </p:sp>
      <p:sp>
        <p:nvSpPr>
          <p:cNvPr id="80903" name="Rectangle 7">
            <a:extLst>
              <a:ext uri="{FF2B5EF4-FFF2-40B4-BE49-F238E27FC236}">
                <a16:creationId xmlns:a16="http://schemas.microsoft.com/office/drawing/2014/main" id="{6C73EE58-E1B4-456A-833A-82588037D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495800"/>
            <a:ext cx="3276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500" b="1">
                <a:latin typeface="Arial" panose="020B0604020202020204" pitchFamily="34" charset="0"/>
              </a:rPr>
              <a:t>Membrana Celular</a:t>
            </a:r>
          </a:p>
        </p:txBody>
      </p:sp>
      <p:sp>
        <p:nvSpPr>
          <p:cNvPr id="80904" name="Rectangle 8">
            <a:extLst>
              <a:ext uri="{FF2B5EF4-FFF2-40B4-BE49-F238E27FC236}">
                <a16:creationId xmlns:a16="http://schemas.microsoft.com/office/drawing/2014/main" id="{FAD3FBFC-3C9D-4F7B-938E-8E55DA58E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048000"/>
            <a:ext cx="426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3000" b="1">
                <a:latin typeface="Arial" panose="020B0604020202020204" pitchFamily="34" charset="0"/>
              </a:rPr>
              <a:t>Compuestas</a:t>
            </a:r>
          </a:p>
        </p:txBody>
      </p:sp>
      <p:sp>
        <p:nvSpPr>
          <p:cNvPr id="80905" name="Rectangle 9">
            <a:extLst>
              <a:ext uri="{FF2B5EF4-FFF2-40B4-BE49-F238E27FC236}">
                <a16:creationId xmlns:a16="http://schemas.microsoft.com/office/drawing/2014/main" id="{5F74EF69-72F2-44E1-804D-B7B313E5D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962400"/>
            <a:ext cx="2514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Fosfolípidos:</a:t>
            </a:r>
          </a:p>
        </p:txBody>
      </p:sp>
      <p:sp>
        <p:nvSpPr>
          <p:cNvPr id="80906" name="Freeform 10">
            <a:extLst>
              <a:ext uri="{FF2B5EF4-FFF2-40B4-BE49-F238E27FC236}">
                <a16:creationId xmlns:a16="http://schemas.microsoft.com/office/drawing/2014/main" id="{860E452F-D199-412F-B5F2-99B666BC06D3}"/>
              </a:ext>
            </a:extLst>
          </p:cNvPr>
          <p:cNvSpPr>
            <a:spLocks/>
          </p:cNvSpPr>
          <p:nvPr/>
        </p:nvSpPr>
        <p:spPr bwMode="auto">
          <a:xfrm>
            <a:off x="1828800" y="3276600"/>
            <a:ext cx="1295400" cy="6096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7" name="Rectangle 11">
            <a:extLst>
              <a:ext uri="{FF2B5EF4-FFF2-40B4-BE49-F238E27FC236}">
                <a16:creationId xmlns:a16="http://schemas.microsoft.com/office/drawing/2014/main" id="{6992A3D9-BDDC-41B7-9B6A-9CE7CFFB6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6019800"/>
            <a:ext cx="1981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LDL</a:t>
            </a:r>
          </a:p>
        </p:txBody>
      </p:sp>
      <p:sp>
        <p:nvSpPr>
          <p:cNvPr id="80908" name="Rectangle 12">
            <a:extLst>
              <a:ext uri="{FF2B5EF4-FFF2-40B4-BE49-F238E27FC236}">
                <a16:creationId xmlns:a16="http://schemas.microsoft.com/office/drawing/2014/main" id="{24AD9CD5-15E0-4E2F-8D1B-098B8F8BD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3886200"/>
            <a:ext cx="4343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Lipoproteínas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(Medio del Transportar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Grasas en la sangre)</a:t>
            </a:r>
          </a:p>
        </p:txBody>
      </p:sp>
      <p:sp>
        <p:nvSpPr>
          <p:cNvPr id="80909" name="Freeform 13">
            <a:extLst>
              <a:ext uri="{FF2B5EF4-FFF2-40B4-BE49-F238E27FC236}">
                <a16:creationId xmlns:a16="http://schemas.microsoft.com/office/drawing/2014/main" id="{F558AC39-2311-4024-AC57-EA657721963E}"/>
              </a:ext>
            </a:extLst>
          </p:cNvPr>
          <p:cNvSpPr>
            <a:spLocks/>
          </p:cNvSpPr>
          <p:nvPr/>
        </p:nvSpPr>
        <p:spPr bwMode="auto">
          <a:xfrm flipH="1">
            <a:off x="5638800" y="3276600"/>
            <a:ext cx="1066800" cy="6858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0" name="Rectangle 14">
            <a:extLst>
              <a:ext uri="{FF2B5EF4-FFF2-40B4-BE49-F238E27FC236}">
                <a16:creationId xmlns:a16="http://schemas.microsoft.com/office/drawing/2014/main" id="{AB54435B-A929-4CEB-9DBA-5B134D7786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6019800"/>
            <a:ext cx="1981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HDL</a:t>
            </a:r>
          </a:p>
        </p:txBody>
      </p:sp>
      <p:sp>
        <p:nvSpPr>
          <p:cNvPr id="80911" name="Line 15">
            <a:extLst>
              <a:ext uri="{FF2B5EF4-FFF2-40B4-BE49-F238E27FC236}">
                <a16:creationId xmlns:a16="http://schemas.microsoft.com/office/drawing/2014/main" id="{984A3B68-8CC3-49E4-82F3-BD3AD162A4A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43600" y="5181600"/>
            <a:ext cx="0" cy="762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2" name="Line 16">
            <a:extLst>
              <a:ext uri="{FF2B5EF4-FFF2-40B4-BE49-F238E27FC236}">
                <a16:creationId xmlns:a16="http://schemas.microsoft.com/office/drawing/2014/main" id="{CB5C1134-2A3B-4561-9405-3FF4BF09FF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91400" y="5181600"/>
            <a:ext cx="0" cy="762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>
            <a:extLst>
              <a:ext uri="{FF2B5EF4-FFF2-40B4-BE49-F238E27FC236}">
                <a16:creationId xmlns:a16="http://schemas.microsoft.com/office/drawing/2014/main" id="{64C59442-1F42-4C73-8469-67D1A9BB6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49225"/>
            <a:ext cx="86868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LOS COMBUSTIBLE METABÓLICOS PARA EL EJERCICIO</a:t>
            </a:r>
          </a:p>
        </p:txBody>
      </p:sp>
      <p:sp>
        <p:nvSpPr>
          <p:cNvPr id="575491" name="Rectangle 3">
            <a:extLst>
              <a:ext uri="{FF2B5EF4-FFF2-40B4-BE49-F238E27FC236}">
                <a16:creationId xmlns:a16="http://schemas.microsoft.com/office/drawing/2014/main" id="{AFC78B96-8E67-4DDD-A720-2C5B59C4A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606425"/>
            <a:ext cx="24384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Las </a:t>
            </a:r>
            <a:r>
              <a:rPr lang="en-US" altLang="en-US" sz="24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Grasas</a:t>
            </a:r>
            <a:r>
              <a:rPr lang="en-US" altLang="en-US" sz="24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81924" name="AutoShape 4">
            <a:extLst>
              <a:ext uri="{FF2B5EF4-FFF2-40B4-BE49-F238E27FC236}">
                <a16:creationId xmlns:a16="http://schemas.microsoft.com/office/drawing/2014/main" id="{997C2EEC-0EE6-41D1-A9CF-437FFF0AD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530225"/>
            <a:ext cx="533400" cy="533400"/>
          </a:xfrm>
          <a:prstGeom prst="sun">
            <a:avLst>
              <a:gd name="adj" fmla="val 25000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25" name="AutoShape 5">
            <a:extLst>
              <a:ext uri="{FF2B5EF4-FFF2-40B4-BE49-F238E27FC236}">
                <a16:creationId xmlns:a16="http://schemas.microsoft.com/office/drawing/2014/main" id="{C03B947F-9A43-4D9C-891B-F8E6337BD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530225"/>
            <a:ext cx="533400" cy="533400"/>
          </a:xfrm>
          <a:prstGeom prst="sun">
            <a:avLst>
              <a:gd name="adj" fmla="val 25000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id="{C5991C3C-D68F-4CAC-8818-4A1CCF246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740025"/>
            <a:ext cx="3276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Es la Foma en que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se Almacena la Grasa</a:t>
            </a:r>
          </a:p>
        </p:txBody>
      </p:sp>
      <p:sp>
        <p:nvSpPr>
          <p:cNvPr id="81927" name="Rectangle 7">
            <a:extLst>
              <a:ext uri="{FF2B5EF4-FFF2-40B4-BE49-F238E27FC236}">
                <a16:creationId xmlns:a16="http://schemas.microsoft.com/office/drawing/2014/main" id="{E92CA6F2-7DF7-43E4-8DC1-C6B01A9F1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730625"/>
            <a:ext cx="2590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Al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Degradarse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En</a:t>
            </a:r>
          </a:p>
        </p:txBody>
      </p:sp>
      <p:sp>
        <p:nvSpPr>
          <p:cNvPr id="81928" name="Rectangle 8">
            <a:extLst>
              <a:ext uri="{FF2B5EF4-FFF2-40B4-BE49-F238E27FC236}">
                <a16:creationId xmlns:a16="http://schemas.microsoft.com/office/drawing/2014/main" id="{8EF86BF8-F677-418D-8401-985A91D97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4873625"/>
            <a:ext cx="1371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500" b="1" i="1">
                <a:latin typeface="Times New Roman" panose="02020603050405020304" pitchFamily="18" charset="0"/>
              </a:rPr>
              <a:t>Glicerol</a:t>
            </a:r>
          </a:p>
        </p:txBody>
      </p:sp>
      <p:sp>
        <p:nvSpPr>
          <p:cNvPr id="81929" name="Rectangle 9">
            <a:extLst>
              <a:ext uri="{FF2B5EF4-FFF2-40B4-BE49-F238E27FC236}">
                <a16:creationId xmlns:a16="http://schemas.microsoft.com/office/drawing/2014/main" id="{4D20A364-78BB-4FF8-BE23-EEC17FC59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940425"/>
            <a:ext cx="4191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Pueden ser Utilizados como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Sustratos de Energía</a:t>
            </a:r>
          </a:p>
        </p:txBody>
      </p:sp>
      <p:sp>
        <p:nvSpPr>
          <p:cNvPr id="81930" name="Line 10">
            <a:extLst>
              <a:ext uri="{FF2B5EF4-FFF2-40B4-BE49-F238E27FC236}">
                <a16:creationId xmlns:a16="http://schemas.microsoft.com/office/drawing/2014/main" id="{648B5446-3183-4DEA-BCA1-5C43CE539E5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3349625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1" name="Rectangle 11">
            <a:extLst>
              <a:ext uri="{FF2B5EF4-FFF2-40B4-BE49-F238E27FC236}">
                <a16:creationId xmlns:a16="http://schemas.microsoft.com/office/drawing/2014/main" id="{83C6453C-CE36-471F-8E15-2868180F4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139825"/>
            <a:ext cx="426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2600" b="1">
                <a:latin typeface="Arial" panose="020B0604020202020204" pitchFamily="34" charset="0"/>
              </a:rPr>
              <a:t>* Simples/Neutras *</a:t>
            </a:r>
          </a:p>
        </p:txBody>
      </p:sp>
      <p:sp>
        <p:nvSpPr>
          <p:cNvPr id="81932" name="Rectangle 12">
            <a:extLst>
              <a:ext uri="{FF2B5EF4-FFF2-40B4-BE49-F238E27FC236}">
                <a16:creationId xmlns:a16="http://schemas.microsoft.com/office/drawing/2014/main" id="{D40F5610-E856-4574-B901-C168D2A3A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606425"/>
            <a:ext cx="3657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800" b="1" i="1">
                <a:solidFill>
                  <a:srgbClr val="66FF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>
                <a:latin typeface="Times New Roman" panose="02020603050405020304" pitchFamily="18" charset="0"/>
              </a:rPr>
              <a:t>*Tipos/Clasificación *</a:t>
            </a:r>
          </a:p>
        </p:txBody>
      </p:sp>
      <p:sp>
        <p:nvSpPr>
          <p:cNvPr id="81933" name="Rectangle 13">
            <a:extLst>
              <a:ext uri="{FF2B5EF4-FFF2-40B4-BE49-F238E27FC236}">
                <a16:creationId xmlns:a16="http://schemas.microsoft.com/office/drawing/2014/main" id="{253DE11B-F814-4D2E-823C-A75CEDF2D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749425"/>
            <a:ext cx="8001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Trigicéridos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(</a:t>
            </a:r>
            <a:r>
              <a:rPr lang="en-US" altLang="en-US" sz="2400" b="1">
                <a:latin typeface="Times New Roman" panose="02020603050405020304" pitchFamily="18" charset="0"/>
              </a:rPr>
              <a:t>3 Moléculas de Ácidos Grasos </a:t>
            </a:r>
            <a:r>
              <a:rPr lang="en-US" altLang="en-US" sz="2400" b="1">
                <a:latin typeface="Arial" panose="020B0604020202020204" pitchFamily="34" charset="0"/>
              </a:rPr>
              <a:t>+ </a:t>
            </a:r>
            <a:r>
              <a:rPr lang="en-US" altLang="en-US" sz="2400" b="1">
                <a:latin typeface="Times New Roman" panose="02020603050405020304" pitchFamily="18" charset="0"/>
              </a:rPr>
              <a:t>1 Molécula de Glicerol</a:t>
            </a:r>
            <a:r>
              <a:rPr lang="en-US" altLang="en-US" sz="2400" b="1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81934" name="Rectangle 14">
            <a:extLst>
              <a:ext uri="{FF2B5EF4-FFF2-40B4-BE49-F238E27FC236}">
                <a16:creationId xmlns:a16="http://schemas.microsoft.com/office/drawing/2014/main" id="{85B67C66-66FC-4032-B838-C1E1C95A9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873625"/>
            <a:ext cx="3124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500" b="1" i="1">
                <a:latin typeface="Times New Roman" panose="02020603050405020304" pitchFamily="18" charset="0"/>
              </a:rPr>
              <a:t>Ácidos Grasos Libres</a:t>
            </a:r>
          </a:p>
        </p:txBody>
      </p:sp>
      <p:sp>
        <p:nvSpPr>
          <p:cNvPr id="81935" name="Freeform 15">
            <a:extLst>
              <a:ext uri="{FF2B5EF4-FFF2-40B4-BE49-F238E27FC236}">
                <a16:creationId xmlns:a16="http://schemas.microsoft.com/office/drawing/2014/main" id="{199A9BB9-3B56-4340-A068-D47388F4A0CA}"/>
              </a:ext>
            </a:extLst>
          </p:cNvPr>
          <p:cNvSpPr>
            <a:spLocks/>
          </p:cNvSpPr>
          <p:nvPr/>
        </p:nvSpPr>
        <p:spPr bwMode="auto">
          <a:xfrm>
            <a:off x="2057400" y="4568825"/>
            <a:ext cx="2057400" cy="3810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6" name="Freeform 16">
            <a:extLst>
              <a:ext uri="{FF2B5EF4-FFF2-40B4-BE49-F238E27FC236}">
                <a16:creationId xmlns:a16="http://schemas.microsoft.com/office/drawing/2014/main" id="{9ADF43DC-9E90-4311-9B0A-D0FFBEDC277F}"/>
              </a:ext>
            </a:extLst>
          </p:cNvPr>
          <p:cNvSpPr>
            <a:spLocks/>
          </p:cNvSpPr>
          <p:nvPr/>
        </p:nvSpPr>
        <p:spPr bwMode="auto">
          <a:xfrm flipH="1">
            <a:off x="4724400" y="4568825"/>
            <a:ext cx="2057400" cy="3810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7" name="Line 17">
            <a:extLst>
              <a:ext uri="{FF2B5EF4-FFF2-40B4-BE49-F238E27FC236}">
                <a16:creationId xmlns:a16="http://schemas.microsoft.com/office/drawing/2014/main" id="{8BAEC763-E740-4879-BE58-E5395740C9A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5559425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8" name="Freeform 18">
            <a:extLst>
              <a:ext uri="{FF2B5EF4-FFF2-40B4-BE49-F238E27FC236}">
                <a16:creationId xmlns:a16="http://schemas.microsoft.com/office/drawing/2014/main" id="{C67FFDF4-22D0-4907-B6FD-E07E925E361B}"/>
              </a:ext>
            </a:extLst>
          </p:cNvPr>
          <p:cNvSpPr>
            <a:spLocks/>
          </p:cNvSpPr>
          <p:nvPr/>
        </p:nvSpPr>
        <p:spPr bwMode="auto">
          <a:xfrm>
            <a:off x="2057400" y="5254625"/>
            <a:ext cx="4800600" cy="304800"/>
          </a:xfrm>
          <a:custGeom>
            <a:avLst/>
            <a:gdLst>
              <a:gd name="T0" fmla="*/ 0 w 3264"/>
              <a:gd name="T1" fmla="*/ 0 h 864"/>
              <a:gd name="T2" fmla="*/ 0 w 3264"/>
              <a:gd name="T3" fmla="*/ 2147483646 h 864"/>
              <a:gd name="T4" fmla="*/ 2147483646 w 3264"/>
              <a:gd name="T5" fmla="*/ 2147483646 h 864"/>
              <a:gd name="T6" fmla="*/ 2147483646 w 3264"/>
              <a:gd name="T7" fmla="*/ 0 h 86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264" h="864">
                <a:moveTo>
                  <a:pt x="0" y="0"/>
                </a:moveTo>
                <a:lnTo>
                  <a:pt x="0" y="864"/>
                </a:lnTo>
                <a:lnTo>
                  <a:pt x="3264" y="864"/>
                </a:lnTo>
                <a:lnTo>
                  <a:pt x="3264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9" name="Line 19">
            <a:extLst>
              <a:ext uri="{FF2B5EF4-FFF2-40B4-BE49-F238E27FC236}">
                <a16:creationId xmlns:a16="http://schemas.microsoft.com/office/drawing/2014/main" id="{9BD8A471-476F-4FC9-A088-9C006E04CFB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2435225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0" name="Line 20">
            <a:extLst>
              <a:ext uri="{FF2B5EF4-FFF2-40B4-BE49-F238E27FC236}">
                <a16:creationId xmlns:a16="http://schemas.microsoft.com/office/drawing/2014/main" id="{4B94A659-2B8D-4760-AD06-16F9DB6EE84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1444625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2">
            <a:extLst>
              <a:ext uri="{FF2B5EF4-FFF2-40B4-BE49-F238E27FC236}">
                <a16:creationId xmlns:a16="http://schemas.microsoft.com/office/drawing/2014/main" id="{625BA09D-E6F7-4DFA-B437-EA3482D91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92100"/>
            <a:ext cx="7613650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5">
            <a:extLst>
              <a:ext uri="{FF2B5EF4-FFF2-40B4-BE49-F238E27FC236}">
                <a16:creationId xmlns:a16="http://schemas.microsoft.com/office/drawing/2014/main" id="{887AF5E5-7A0B-41DD-9AAD-EDD7926D1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477838"/>
            <a:ext cx="7345363" cy="581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59" descr="CURVHEAD">
            <a:extLst>
              <a:ext uri="{FF2B5EF4-FFF2-40B4-BE49-F238E27FC236}">
                <a16:creationId xmlns:a16="http://schemas.microsoft.com/office/drawing/2014/main" id="{9B1D9D90-4322-417D-87FB-50FAA2D59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8" y="1785938"/>
            <a:ext cx="3406775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E3D0452-6289-4F75-8CC1-E80DE48B5C65}"/>
              </a:ext>
            </a:extLst>
          </p:cNvPr>
          <p:cNvSpPr>
            <a:spLocks/>
          </p:cNvSpPr>
          <p:nvPr/>
        </p:nvSpPr>
        <p:spPr bwMode="auto">
          <a:xfrm>
            <a:off x="2795588" y="1962150"/>
            <a:ext cx="3101975" cy="5762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36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3600" i="1" dirty="0">
                <a:solidFill>
                  <a:srgbClr val="7E2A5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LIPÓLISIS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52C0223-3736-4C15-AC9E-F3739BD06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236913"/>
            <a:ext cx="8388350" cy="237807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000" b="1" dirty="0">
                <a:latin typeface="Arial" charset="0"/>
                <a:cs typeface="Arial" charset="0"/>
              </a:rPr>
              <a:t>La </a:t>
            </a:r>
            <a:r>
              <a:rPr lang="es-ES" altLang="es-PR" sz="4000" b="1" i="1" dirty="0">
                <a:solidFill>
                  <a:srgbClr val="A61A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hidrólisis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000" b="1" dirty="0">
                <a:latin typeface="Arial" charset="0"/>
                <a:cs typeface="Arial" charset="0"/>
              </a:rPr>
              <a:t>de los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lípidos</a:t>
            </a:r>
            <a:endParaRPr lang="es-ES" altLang="es-PR" sz="4000" b="1" dirty="0">
              <a:latin typeface="Arial" charset="0"/>
              <a:cs typeface="Arial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3276E9-83A0-4AE6-ABB3-29C14166714C}"/>
              </a:ext>
            </a:extLst>
          </p:cNvPr>
          <p:cNvSpPr>
            <a:spLocks/>
          </p:cNvSpPr>
          <p:nvPr/>
        </p:nvSpPr>
        <p:spPr bwMode="auto">
          <a:xfrm>
            <a:off x="1509713" y="258763"/>
            <a:ext cx="636587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GRASAS O LÍPIDOS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FA900AA-373F-4EC6-8155-96FFA3AD02C7}"/>
              </a:ext>
            </a:extLst>
          </p:cNvPr>
          <p:cNvSpPr>
            <a:spLocks/>
          </p:cNvSpPr>
          <p:nvPr/>
        </p:nvSpPr>
        <p:spPr bwMode="auto">
          <a:xfrm>
            <a:off x="563563" y="942975"/>
            <a:ext cx="793115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8C16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PROCESOS BIOQUÍMICOS *</a:t>
            </a:r>
          </a:p>
        </p:txBody>
      </p:sp>
      <p:sp>
        <p:nvSpPr>
          <p:cNvPr id="87047" name="Text Box 6">
            <a:extLst>
              <a:ext uri="{FF2B5EF4-FFF2-40B4-BE49-F238E27FC236}">
                <a16:creationId xmlns:a16="http://schemas.microsoft.com/office/drawing/2014/main" id="{40EC3FB2-943F-4E9C-BEE0-DF1BF70CE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008688"/>
            <a:ext cx="88201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 Tomado de: </a:t>
            </a:r>
            <a:r>
              <a:rPr lang="en-US" altLang="es-PR" sz="1200" i="1">
                <a:latin typeface="Times New Roman" panose="02020603050405020304" pitchFamily="18" charset="0"/>
              </a:rPr>
              <a:t>Dictionary of biochemistry and molecular biology</a:t>
            </a:r>
            <a:r>
              <a:rPr lang="en-US" altLang="es-PR" sz="1200">
                <a:latin typeface="Times New Roman" panose="02020603050405020304" pitchFamily="18" charset="0"/>
              </a:rPr>
              <a:t>. 2da. ed.;  (p. 276), por J. Stenesh, 1989, </a:t>
            </a:r>
            <a:r>
              <a:rPr lang="en-U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Hoboken, NJ: John Wiley &amp; Sons, Inc</a:t>
            </a:r>
            <a:r>
              <a:rPr lang="en-US" altLang="es-PR" sz="1200">
                <a:latin typeface="Times New Roman" panose="02020603050405020304" pitchFamily="18" charset="0"/>
              </a:rPr>
              <a:t>. Copyright 1989 por </a:t>
            </a:r>
            <a:r>
              <a:rPr lang="en-U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John Wiley &amp; Sons, Inc</a:t>
            </a:r>
            <a:r>
              <a:rPr lang="en-US" altLang="es-PR" sz="1200"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59" descr="CURVHEAD">
            <a:extLst>
              <a:ext uri="{FF2B5EF4-FFF2-40B4-BE49-F238E27FC236}">
                <a16:creationId xmlns:a16="http://schemas.microsoft.com/office/drawing/2014/main" id="{FFED25EF-87EA-41C1-AC8B-EA464FCAD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13" y="1665288"/>
            <a:ext cx="2901950" cy="95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6DCA9FC-959E-4208-A63C-65A207868547}"/>
              </a:ext>
            </a:extLst>
          </p:cNvPr>
          <p:cNvSpPr>
            <a:spLocks/>
          </p:cNvSpPr>
          <p:nvPr/>
        </p:nvSpPr>
        <p:spPr bwMode="auto">
          <a:xfrm>
            <a:off x="2795588" y="1843088"/>
            <a:ext cx="3101975" cy="57626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i="1" dirty="0">
                <a:solidFill>
                  <a:srgbClr val="7E2A5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LIPASA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C7C9327-FD72-48CD-AC94-E3B39125E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798763"/>
            <a:ext cx="8388350" cy="29972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000" b="1" i="1" dirty="0">
                <a:solidFill>
                  <a:srgbClr val="A61A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Enzima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000" b="1" dirty="0">
                <a:latin typeface="Arial" charset="0"/>
                <a:cs typeface="Arial" charset="0"/>
              </a:rPr>
              <a:t>que cataliza la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000" b="1" i="1" dirty="0">
                <a:solidFill>
                  <a:srgbClr val="612A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hidrólisis</a:t>
            </a:r>
            <a:r>
              <a:rPr lang="es-ES" altLang="es-PR" sz="4000" b="1" dirty="0">
                <a:latin typeface="Arial" charset="0"/>
                <a:cs typeface="Arial" charset="0"/>
              </a:rPr>
              <a:t> de las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grasas</a:t>
            </a:r>
            <a:r>
              <a:rPr lang="es-ES" altLang="es-PR" sz="4000" b="1" dirty="0">
                <a:latin typeface="Arial" charset="0"/>
                <a:cs typeface="Arial" charset="0"/>
              </a:rPr>
              <a:t> en</a:t>
            </a:r>
          </a:p>
          <a:p>
            <a:pPr algn="ctr">
              <a:lnSpc>
                <a:spcPts val="3900"/>
              </a:lnSpc>
              <a:spcBef>
                <a:spcPct val="20000"/>
              </a:spcBef>
              <a:defRPr/>
            </a:pPr>
            <a:r>
              <a:rPr lang="es-ES" altLang="es-PR" sz="4000" b="1" i="1" dirty="0">
                <a:solidFill>
                  <a:srgbClr val="B01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glicerol</a:t>
            </a:r>
            <a:r>
              <a:rPr lang="es-ES" altLang="es-PR" sz="4000" b="1" dirty="0">
                <a:latin typeface="Arial" charset="0"/>
                <a:cs typeface="Arial" charset="0"/>
              </a:rPr>
              <a:t> y </a:t>
            </a:r>
            <a:r>
              <a:rPr lang="es-ES" altLang="es-PR" sz="4000" b="1" i="1" dirty="0">
                <a:solidFill>
                  <a:srgbClr val="B01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ácidos grasos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9E3C78C-9EA6-4E56-8F93-CAC417998289}"/>
              </a:ext>
            </a:extLst>
          </p:cNvPr>
          <p:cNvSpPr>
            <a:spLocks/>
          </p:cNvSpPr>
          <p:nvPr/>
        </p:nvSpPr>
        <p:spPr bwMode="auto">
          <a:xfrm>
            <a:off x="1509713" y="258763"/>
            <a:ext cx="636587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GRASAS O LÍPIDOS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B649F57-1AC8-43C9-94FC-998BBA43B3D5}"/>
              </a:ext>
            </a:extLst>
          </p:cNvPr>
          <p:cNvSpPr>
            <a:spLocks/>
          </p:cNvSpPr>
          <p:nvPr/>
        </p:nvSpPr>
        <p:spPr bwMode="auto">
          <a:xfrm>
            <a:off x="563563" y="942975"/>
            <a:ext cx="793115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8C16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PROCESOS BIOQUÍMICOS *</a:t>
            </a:r>
          </a:p>
        </p:txBody>
      </p:sp>
      <p:sp>
        <p:nvSpPr>
          <p:cNvPr id="88071" name="Text Box 6">
            <a:extLst>
              <a:ext uri="{FF2B5EF4-FFF2-40B4-BE49-F238E27FC236}">
                <a16:creationId xmlns:a16="http://schemas.microsoft.com/office/drawing/2014/main" id="{FBDEFC49-9220-45C6-AB50-0C654E116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008688"/>
            <a:ext cx="88201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 Tomado de: </a:t>
            </a:r>
            <a:r>
              <a:rPr lang="en-US" altLang="es-PR" sz="1200" i="1">
                <a:latin typeface="Times New Roman" panose="02020603050405020304" pitchFamily="18" charset="0"/>
              </a:rPr>
              <a:t>Dictionary of biochemistry and molecular biology</a:t>
            </a:r>
            <a:r>
              <a:rPr lang="en-US" altLang="es-PR" sz="1200">
                <a:latin typeface="Times New Roman" panose="02020603050405020304" pitchFamily="18" charset="0"/>
              </a:rPr>
              <a:t>. 2da. ed.;  (p. 275), por J. Stenesh, 1989, </a:t>
            </a:r>
            <a:r>
              <a:rPr lang="en-U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Hoboken, NJ: John Wiley &amp; Sons, Inc</a:t>
            </a:r>
            <a:r>
              <a:rPr lang="en-US" altLang="es-PR" sz="1200">
                <a:latin typeface="Times New Roman" panose="02020603050405020304" pitchFamily="18" charset="0"/>
              </a:rPr>
              <a:t>. Copyright 1989 por </a:t>
            </a:r>
            <a:r>
              <a:rPr lang="en-U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John Wiley &amp; Sons, Inc</a:t>
            </a:r>
            <a:r>
              <a:rPr lang="en-US" altLang="es-PR" sz="1200"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20" name="Text Box 4">
            <a:extLst>
              <a:ext uri="{FF2B5EF4-FFF2-40B4-BE49-F238E27FC236}">
                <a16:creationId xmlns:a16="http://schemas.microsoft.com/office/drawing/2014/main" id="{EA0817B1-7E35-498C-B834-C7C71C099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850" y="1009650"/>
            <a:ext cx="3362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ÁCIDOS GRASOS LIBRES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(AGL)</a:t>
            </a:r>
          </a:p>
        </p:txBody>
      </p:sp>
      <p:sp>
        <p:nvSpPr>
          <p:cNvPr id="89091" name="Freeform 5">
            <a:extLst>
              <a:ext uri="{FF2B5EF4-FFF2-40B4-BE49-F238E27FC236}">
                <a16:creationId xmlns:a16="http://schemas.microsoft.com/office/drawing/2014/main" id="{2502774B-9EC1-4C32-BDE4-C2821D49F16A}"/>
              </a:ext>
            </a:extLst>
          </p:cNvPr>
          <p:cNvSpPr>
            <a:spLocks/>
          </p:cNvSpPr>
          <p:nvPr/>
        </p:nvSpPr>
        <p:spPr bwMode="auto">
          <a:xfrm rot="-5400000" flipH="1" flipV="1">
            <a:off x="2863850" y="1406526"/>
            <a:ext cx="173037" cy="1528762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22" name="Text Box 6">
            <a:extLst>
              <a:ext uri="{FF2B5EF4-FFF2-40B4-BE49-F238E27FC236}">
                <a16:creationId xmlns:a16="http://schemas.microsoft.com/office/drawing/2014/main" id="{9F4F2923-D44D-4813-ACCB-4AFEC0163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250" y="1749425"/>
            <a:ext cx="3176588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Poseen más Carbono (C)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</a:t>
            </a:r>
            <a:r>
              <a:rPr lang="en-US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que los CHO</a:t>
            </a: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)</a:t>
            </a:r>
            <a:endParaRPr lang="en-US" b="1" i="1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89093" name="Text Box 8">
            <a:extLst>
              <a:ext uri="{FF2B5EF4-FFF2-40B4-BE49-F238E27FC236}">
                <a16:creationId xmlns:a16="http://schemas.microsoft.com/office/drawing/2014/main" id="{CA05017A-7B9E-4EB8-8518-0F50AEE36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863" y="2217738"/>
            <a:ext cx="141922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Oxidación</a:t>
            </a:r>
          </a:p>
        </p:txBody>
      </p:sp>
      <p:sp>
        <p:nvSpPr>
          <p:cNvPr id="89094" name="Text Box 14">
            <a:extLst>
              <a:ext uri="{FF2B5EF4-FFF2-40B4-BE49-F238E27FC236}">
                <a16:creationId xmlns:a16="http://schemas.microsoft.com/office/drawing/2014/main" id="{C510626C-93DA-407F-8C4E-480C7DF17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663" y="2595563"/>
            <a:ext cx="32639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b="1">
                <a:latin typeface="Arial" panose="020B0604020202020204" pitchFamily="34" charset="0"/>
              </a:rPr>
              <a:t>Requieren más O</a:t>
            </a:r>
            <a:r>
              <a:rPr lang="en-US" altLang="en-US" b="1" baseline="-25000">
                <a:latin typeface="Arial" panose="020B0604020202020204" pitchFamily="34" charset="0"/>
              </a:rPr>
              <a:t>2</a:t>
            </a:r>
          </a:p>
          <a:p>
            <a:pPr algn="ctr">
              <a:lnSpc>
                <a:spcPct val="90000"/>
              </a:lnSpc>
            </a:pPr>
            <a:r>
              <a:rPr lang="en-US" altLang="en-US" b="1">
                <a:latin typeface="Arial" panose="020B0604020202020204" pitchFamily="34" charset="0"/>
              </a:rPr>
              <a:t>(</a:t>
            </a:r>
            <a:r>
              <a:rPr lang="en-US" altLang="en-US" b="1" i="1">
                <a:latin typeface="Arial" panose="020B0604020202020204" pitchFamily="34" charset="0"/>
              </a:rPr>
              <a:t>por cada mol de AGL</a:t>
            </a:r>
            <a:r>
              <a:rPr lang="en-US" altLang="en-US" b="1">
                <a:latin typeface="Arial" panose="020B0604020202020204" pitchFamily="34" charset="0"/>
              </a:rPr>
              <a:t>)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sp>
        <p:nvSpPr>
          <p:cNvPr id="89095" name="Text Box 15">
            <a:extLst>
              <a:ext uri="{FF2B5EF4-FFF2-40B4-BE49-F238E27FC236}">
                <a16:creationId xmlns:a16="http://schemas.microsoft.com/office/drawing/2014/main" id="{4F0D2B1A-A152-4E51-BE19-5E1E1E204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238" y="3282950"/>
            <a:ext cx="187642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Ejemplo</a:t>
            </a:r>
          </a:p>
        </p:txBody>
      </p:sp>
      <p:sp>
        <p:nvSpPr>
          <p:cNvPr id="89096" name="Line 16">
            <a:extLst>
              <a:ext uri="{FF2B5EF4-FFF2-40B4-BE49-F238E27FC236}">
                <a16:creationId xmlns:a16="http://schemas.microsoft.com/office/drawing/2014/main" id="{8AEB210B-FE5A-4F78-BCDF-65131B6EC12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8050" y="31432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7" name="Text Box 17">
            <a:extLst>
              <a:ext uri="{FF2B5EF4-FFF2-40B4-BE49-F238E27FC236}">
                <a16:creationId xmlns:a16="http://schemas.microsoft.com/office/drawing/2014/main" id="{E0AFE0D8-D0E5-402F-8505-593FB9BF8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175" y="3540125"/>
            <a:ext cx="973138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Grasas</a:t>
            </a:r>
          </a:p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(1 mol)</a:t>
            </a:r>
          </a:p>
        </p:txBody>
      </p:sp>
      <p:sp>
        <p:nvSpPr>
          <p:cNvPr id="89098" name="Line 35">
            <a:extLst>
              <a:ext uri="{FF2B5EF4-FFF2-40B4-BE49-F238E27FC236}">
                <a16:creationId xmlns:a16="http://schemas.microsoft.com/office/drawing/2014/main" id="{39C043F5-CEC1-45E6-B288-E10001CFD91E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8050" y="24828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9" name="Line 42">
            <a:extLst>
              <a:ext uri="{FF2B5EF4-FFF2-40B4-BE49-F238E27FC236}">
                <a16:creationId xmlns:a16="http://schemas.microsoft.com/office/drawing/2014/main" id="{03270DBD-0560-4320-8D3A-D7C70D4E6B6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02138" y="157480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00" name="Freeform 43">
            <a:extLst>
              <a:ext uri="{FF2B5EF4-FFF2-40B4-BE49-F238E27FC236}">
                <a16:creationId xmlns:a16="http://schemas.microsoft.com/office/drawing/2014/main" id="{9B8DFA19-8E0A-4135-B1C9-C78A2930DC6A}"/>
              </a:ext>
            </a:extLst>
          </p:cNvPr>
          <p:cNvSpPr>
            <a:spLocks/>
          </p:cNvSpPr>
          <p:nvPr/>
        </p:nvSpPr>
        <p:spPr bwMode="auto">
          <a:xfrm rot="-5400000" flipH="1" flipV="1">
            <a:off x="1550988" y="3409950"/>
            <a:ext cx="158750" cy="19367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01" name="Freeform 44">
            <a:extLst>
              <a:ext uri="{FF2B5EF4-FFF2-40B4-BE49-F238E27FC236}">
                <a16:creationId xmlns:a16="http://schemas.microsoft.com/office/drawing/2014/main" id="{DD42986A-D85C-460D-B2ED-D34F474CE737}"/>
              </a:ext>
            </a:extLst>
          </p:cNvPr>
          <p:cNvSpPr>
            <a:spLocks/>
          </p:cNvSpPr>
          <p:nvPr/>
        </p:nvSpPr>
        <p:spPr bwMode="auto">
          <a:xfrm rot="5400000" flipV="1">
            <a:off x="5935663" y="1585913"/>
            <a:ext cx="198437" cy="1195387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02" name="Text Box 46">
            <a:extLst>
              <a:ext uri="{FF2B5EF4-FFF2-40B4-BE49-F238E27FC236}">
                <a16:creationId xmlns:a16="http://schemas.microsoft.com/office/drawing/2014/main" id="{59404AA9-2466-4130-92B9-047C9AD3F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950" y="2227263"/>
            <a:ext cx="17018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Formación de</a:t>
            </a:r>
          </a:p>
          <a:p>
            <a:pPr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Acetil CoA</a:t>
            </a:r>
          </a:p>
        </p:txBody>
      </p:sp>
      <p:sp>
        <p:nvSpPr>
          <p:cNvPr id="89103" name="Line 47">
            <a:extLst>
              <a:ext uri="{FF2B5EF4-FFF2-40B4-BE49-F238E27FC236}">
                <a16:creationId xmlns:a16="http://schemas.microsoft.com/office/drawing/2014/main" id="{CB03C8E8-F311-40B0-9CA5-2DCD496F0B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38838" y="2257425"/>
            <a:ext cx="0" cy="433388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04" name="Text Box 51">
            <a:extLst>
              <a:ext uri="{FF2B5EF4-FFF2-40B4-BE49-F238E27FC236}">
                <a16:creationId xmlns:a16="http://schemas.microsoft.com/office/drawing/2014/main" id="{94D1EDCD-9AB7-41A8-A00B-7CC9A97DC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950" y="3014663"/>
            <a:ext cx="29622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Producción Neta/Total de</a:t>
            </a:r>
          </a:p>
          <a:p>
            <a:pPr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Energía (ATP)</a:t>
            </a:r>
          </a:p>
          <a:p>
            <a:pPr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(</a:t>
            </a:r>
            <a:r>
              <a:rPr lang="en-US" altLang="en-US" b="1" i="1">
                <a:latin typeface="Arial" panose="020B0604020202020204" pitchFamily="34" charset="0"/>
              </a:rPr>
              <a:t>que los CHO</a:t>
            </a:r>
            <a:r>
              <a:rPr lang="en-US" altLang="en-US" b="1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89105" name="Line 52">
            <a:extLst>
              <a:ext uri="{FF2B5EF4-FFF2-40B4-BE49-F238E27FC236}">
                <a16:creationId xmlns:a16="http://schemas.microsoft.com/office/drawing/2014/main" id="{509522E4-9CD0-4B96-B0AC-D248258D2A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38838" y="3082925"/>
            <a:ext cx="0" cy="657225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06" name="Text Box 53">
            <a:extLst>
              <a:ext uri="{FF2B5EF4-FFF2-40B4-BE49-F238E27FC236}">
                <a16:creationId xmlns:a16="http://schemas.microsoft.com/office/drawing/2014/main" id="{D75EB1A5-98CC-44CF-AFED-E769A191D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1613" y="3540125"/>
            <a:ext cx="960437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CHO</a:t>
            </a:r>
          </a:p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(1 mol)</a:t>
            </a:r>
          </a:p>
        </p:txBody>
      </p:sp>
      <p:sp>
        <p:nvSpPr>
          <p:cNvPr id="89107" name="Freeform 54">
            <a:extLst>
              <a:ext uri="{FF2B5EF4-FFF2-40B4-BE49-F238E27FC236}">
                <a16:creationId xmlns:a16="http://schemas.microsoft.com/office/drawing/2014/main" id="{9845A288-02E2-4041-9EE1-C277F60F4EDD}"/>
              </a:ext>
            </a:extLst>
          </p:cNvPr>
          <p:cNvSpPr>
            <a:spLocks/>
          </p:cNvSpPr>
          <p:nvPr/>
        </p:nvSpPr>
        <p:spPr bwMode="auto">
          <a:xfrm rot="5400000" flipV="1">
            <a:off x="3476626" y="2606675"/>
            <a:ext cx="184150" cy="182562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08" name="Text Box 55">
            <a:extLst>
              <a:ext uri="{FF2B5EF4-FFF2-40B4-BE49-F238E27FC236}">
                <a16:creationId xmlns:a16="http://schemas.microsoft.com/office/drawing/2014/main" id="{AF68F8B9-91EC-49F8-8593-D80CF7E5D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13" y="4205288"/>
            <a:ext cx="24701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700" b="1" i="1">
                <a:latin typeface="Arial" panose="020B0604020202020204" pitchFamily="34" charset="0"/>
              </a:rPr>
              <a:t>5.6 mol ATP/1 mol O</a:t>
            </a:r>
            <a:r>
              <a:rPr lang="en-US" altLang="en-US" sz="1700" b="1" i="1" baseline="-250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89109" name="Line 56">
            <a:extLst>
              <a:ext uri="{FF2B5EF4-FFF2-40B4-BE49-F238E27FC236}">
                <a16:creationId xmlns:a16="http://schemas.microsoft.com/office/drawing/2014/main" id="{6946C182-1F15-44E0-959B-F70A8B164B21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8125" y="4043363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10" name="Text Box 58">
            <a:extLst>
              <a:ext uri="{FF2B5EF4-FFF2-40B4-BE49-F238E27FC236}">
                <a16:creationId xmlns:a16="http://schemas.microsoft.com/office/drawing/2014/main" id="{1A0B8BCB-81A3-4191-9095-0B5198339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338" y="4243388"/>
            <a:ext cx="23717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700" b="1" i="1">
                <a:latin typeface="Arial" panose="020B0604020202020204" pitchFamily="34" charset="0"/>
              </a:rPr>
              <a:t>6.3 mol ATP/1 mol O</a:t>
            </a:r>
            <a:r>
              <a:rPr lang="en-US" altLang="en-US" sz="1700" b="1" i="1" baseline="-250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89111" name="Line 59">
            <a:extLst>
              <a:ext uri="{FF2B5EF4-FFF2-40B4-BE49-F238E27FC236}">
                <a16:creationId xmlns:a16="http://schemas.microsoft.com/office/drawing/2014/main" id="{8A80DDE8-54A8-4DCC-A75C-DEFAF60340E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79925" y="4043363"/>
            <a:ext cx="0" cy="2619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12" name="Text Box 60">
            <a:extLst>
              <a:ext uri="{FF2B5EF4-FFF2-40B4-BE49-F238E27FC236}">
                <a16:creationId xmlns:a16="http://schemas.microsoft.com/office/drawing/2014/main" id="{F0517981-366E-4E71-83E8-1B7A0041F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" y="4560888"/>
            <a:ext cx="32861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700" b="1">
                <a:latin typeface="Arial" panose="020B0604020202020204" pitchFamily="34" charset="0"/>
              </a:rPr>
              <a:t>Limitación para el</a:t>
            </a:r>
          </a:p>
          <a:p>
            <a:pPr algn="ctr">
              <a:lnSpc>
                <a:spcPct val="80000"/>
              </a:lnSpc>
            </a:pPr>
            <a:r>
              <a:rPr lang="en-US" altLang="en-US" sz="1700" b="1">
                <a:latin typeface="Arial" panose="020B0604020202020204" pitchFamily="34" charset="0"/>
              </a:rPr>
              <a:t>Sistema de Transporte de O</a:t>
            </a:r>
            <a:r>
              <a:rPr lang="en-US" altLang="en-US" sz="1700" b="1" baseline="-250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89113" name="Line 61">
            <a:extLst>
              <a:ext uri="{FF2B5EF4-FFF2-40B4-BE49-F238E27FC236}">
                <a16:creationId xmlns:a16="http://schemas.microsoft.com/office/drawing/2014/main" id="{4704BF47-2E5A-498F-B48E-D5FA74F0C5A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8125" y="4437063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14" name="Freeform 63">
            <a:extLst>
              <a:ext uri="{FF2B5EF4-FFF2-40B4-BE49-F238E27FC236}">
                <a16:creationId xmlns:a16="http://schemas.microsoft.com/office/drawing/2014/main" id="{3B893264-96EC-4362-A69C-45F49A9BE684}"/>
              </a:ext>
            </a:extLst>
          </p:cNvPr>
          <p:cNvSpPr>
            <a:spLocks/>
          </p:cNvSpPr>
          <p:nvPr/>
        </p:nvSpPr>
        <p:spPr bwMode="auto">
          <a:xfrm>
            <a:off x="1501775" y="4537075"/>
            <a:ext cx="2965450" cy="679450"/>
          </a:xfrm>
          <a:custGeom>
            <a:avLst/>
            <a:gdLst>
              <a:gd name="T0" fmla="*/ 0 w 1907"/>
              <a:gd name="T1" fmla="*/ 2147483646 h 592"/>
              <a:gd name="T2" fmla="*/ 2147483646 w 1907"/>
              <a:gd name="T3" fmla="*/ 2147483646 h 592"/>
              <a:gd name="T4" fmla="*/ 2147483646 w 1907"/>
              <a:gd name="T5" fmla="*/ 2147483646 h 592"/>
              <a:gd name="T6" fmla="*/ 2147483646 w 1907"/>
              <a:gd name="T7" fmla="*/ 0 h 592"/>
              <a:gd name="T8" fmla="*/ 0 60000 65536"/>
              <a:gd name="T9" fmla="*/ 0 60000 65536"/>
              <a:gd name="T10" fmla="*/ 0 60000 65536"/>
              <a:gd name="T11" fmla="*/ 0 60000 65536"/>
              <a:gd name="T12" fmla="*/ 0 w 1907"/>
              <a:gd name="T13" fmla="*/ 0 h 592"/>
              <a:gd name="T14" fmla="*/ 1907 w 1907"/>
              <a:gd name="T15" fmla="*/ 592 h 5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07" h="592">
                <a:moveTo>
                  <a:pt x="0" y="366"/>
                </a:moveTo>
                <a:lnTo>
                  <a:pt x="8" y="592"/>
                </a:lnTo>
                <a:lnTo>
                  <a:pt x="1907" y="592"/>
                </a:lnTo>
                <a:lnTo>
                  <a:pt x="1907" y="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15" name="Line 64">
            <a:extLst>
              <a:ext uri="{FF2B5EF4-FFF2-40B4-BE49-F238E27FC236}">
                <a16:creationId xmlns:a16="http://schemas.microsoft.com/office/drawing/2014/main" id="{F0D7C7AB-F430-4440-B410-AC8683C5C302}"/>
              </a:ext>
            </a:extLst>
          </p:cNvPr>
          <p:cNvSpPr>
            <a:spLocks noChangeShapeType="1"/>
          </p:cNvSpPr>
          <p:nvPr/>
        </p:nvSpPr>
        <p:spPr bwMode="auto">
          <a:xfrm>
            <a:off x="2846388" y="5233988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16" name="Text Box 65">
            <a:extLst>
              <a:ext uri="{FF2B5EF4-FFF2-40B4-BE49-F238E27FC236}">
                <a16:creationId xmlns:a16="http://schemas.microsoft.com/office/drawing/2014/main" id="{800BAAF2-A939-4720-9DA2-8CD5D306D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2550" y="5367338"/>
            <a:ext cx="37465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Deportes de Intensidad Elevada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sp>
        <p:nvSpPr>
          <p:cNvPr id="89117" name="Line 66">
            <a:extLst>
              <a:ext uri="{FF2B5EF4-FFF2-40B4-BE49-F238E27FC236}">
                <a16:creationId xmlns:a16="http://schemas.microsoft.com/office/drawing/2014/main" id="{0E51F173-B95A-4E99-B7B5-7D65643DDE72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9088" y="5653088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18" name="Text Box 67">
            <a:extLst>
              <a:ext uri="{FF2B5EF4-FFF2-40B4-BE49-F238E27FC236}">
                <a16:creationId xmlns:a16="http://schemas.microsoft.com/office/drawing/2014/main" id="{26B67658-E6A4-40FD-A93E-C975E79DF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750" y="5811838"/>
            <a:ext cx="34861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Combustible Preferido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sp>
        <p:nvSpPr>
          <p:cNvPr id="89119" name="Line 68">
            <a:extLst>
              <a:ext uri="{FF2B5EF4-FFF2-40B4-BE49-F238E27FC236}">
                <a16:creationId xmlns:a16="http://schemas.microsoft.com/office/drawing/2014/main" id="{82112A1F-F97F-4170-8AAF-948F50A1CA78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9088" y="6097588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20" name="Text Box 69">
            <a:extLst>
              <a:ext uri="{FF2B5EF4-FFF2-40B4-BE49-F238E27FC236}">
                <a16:creationId xmlns:a16="http://schemas.microsoft.com/office/drawing/2014/main" id="{2FB6B8E2-C3C0-4FFD-AB74-ACA84EA6B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750" y="6256338"/>
            <a:ext cx="890588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latin typeface="Verdana" panose="020B0604030504040204" pitchFamily="34" charset="0"/>
              </a:rPr>
              <a:t>CHO</a:t>
            </a:r>
            <a:endParaRPr lang="en-US" altLang="en-US" b="1" i="1">
              <a:latin typeface="Verdana" panose="020B0604030504040204" pitchFamily="34" charset="0"/>
            </a:endParaRPr>
          </a:p>
        </p:txBody>
      </p:sp>
      <p:sp>
        <p:nvSpPr>
          <p:cNvPr id="89121" name="Line 70">
            <a:extLst>
              <a:ext uri="{FF2B5EF4-FFF2-40B4-BE49-F238E27FC236}">
                <a16:creationId xmlns:a16="http://schemas.microsoft.com/office/drawing/2014/main" id="{6D0EA3FD-1441-4930-9BC2-A53FCAA3F93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2733675"/>
            <a:ext cx="0" cy="3317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E35658A2-C8B0-43AA-9F8B-4F1CEC1BA66F}"/>
              </a:ext>
            </a:extLst>
          </p:cNvPr>
          <p:cNvSpPr>
            <a:spLocks/>
          </p:cNvSpPr>
          <p:nvPr/>
        </p:nvSpPr>
        <p:spPr bwMode="auto">
          <a:xfrm>
            <a:off x="660400" y="185738"/>
            <a:ext cx="7759700" cy="7381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SISTEMA OXIDACIÓN DE LAS GRASAS</a:t>
            </a:r>
          </a:p>
          <a:p>
            <a:pPr algn="ctr">
              <a:defRPr/>
            </a:pP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(BETAOXIDACIÓN)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D70C2F21-BE8C-409E-A4C8-C10F88470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7325"/>
            <a:ext cx="8534400" cy="621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6">
            <a:extLst>
              <a:ext uri="{FF2B5EF4-FFF2-40B4-BE49-F238E27FC236}">
                <a16:creationId xmlns:a16="http://schemas.microsoft.com/office/drawing/2014/main" id="{529B59F0-9CFE-4F11-A15A-AE794EC10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0" name="Rectangle 4">
            <a:extLst>
              <a:ext uri="{FF2B5EF4-FFF2-40B4-BE49-F238E27FC236}">
                <a16:creationId xmlns:a16="http://schemas.microsoft.com/office/drawing/2014/main" id="{D74499C6-6AC0-4F9A-BF4B-D74F512D5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450" y="1022350"/>
            <a:ext cx="7540625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s-PR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GRASAS</a:t>
            </a:r>
          </a:p>
          <a:p>
            <a:pPr marL="342900" indent="-342900"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s-PR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(C</a:t>
            </a:r>
            <a:r>
              <a:rPr lang="es-PR" sz="2800" b="1" i="1" baseline="-25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16</a:t>
            </a:r>
            <a:r>
              <a:rPr lang="es-PR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</a:t>
            </a:r>
            <a:r>
              <a:rPr lang="es-PR" sz="2800" b="1" i="1" baseline="-25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18</a:t>
            </a:r>
            <a:r>
              <a:rPr lang="es-PR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</a:t>
            </a:r>
            <a:r>
              <a:rPr lang="es-PR" sz="2800" b="1" i="1" baseline="-25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</a:t>
            </a:r>
            <a:r>
              <a:rPr lang="es-PR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) </a:t>
            </a:r>
          </a:p>
          <a:p>
            <a:pPr marL="342900" indent="-342900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s-PR" sz="24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(9 kcal/g;  70,000 kcal Energía Acumulada)</a:t>
            </a:r>
            <a:endParaRPr lang="en-US" sz="2400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1139" name="Line 5">
            <a:extLst>
              <a:ext uri="{FF2B5EF4-FFF2-40B4-BE49-F238E27FC236}">
                <a16:creationId xmlns:a16="http://schemas.microsoft.com/office/drawing/2014/main" id="{B70B4082-0A47-4F64-AA09-37BBFEF73ECC}"/>
              </a:ext>
            </a:extLst>
          </p:cNvPr>
          <p:cNvSpPr>
            <a:spLocks noChangeShapeType="1"/>
          </p:cNvSpPr>
          <p:nvPr/>
        </p:nvSpPr>
        <p:spPr bwMode="auto">
          <a:xfrm>
            <a:off x="1993900" y="2111375"/>
            <a:ext cx="0" cy="349250"/>
          </a:xfrm>
          <a:prstGeom prst="line">
            <a:avLst/>
          </a:prstGeom>
          <a:noFill/>
          <a:ln w="8255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40" name="Line 6">
            <a:extLst>
              <a:ext uri="{FF2B5EF4-FFF2-40B4-BE49-F238E27FC236}">
                <a16:creationId xmlns:a16="http://schemas.microsoft.com/office/drawing/2014/main" id="{728EAE46-E000-45DE-81DF-9C481A06CACC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7550" y="3243263"/>
            <a:ext cx="0" cy="33655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41" name="Text Box 7">
            <a:extLst>
              <a:ext uri="{FF2B5EF4-FFF2-40B4-BE49-F238E27FC236}">
                <a16:creationId xmlns:a16="http://schemas.microsoft.com/office/drawing/2014/main" id="{FB9298F9-F2C8-433C-B76C-71FE9D7C4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" y="4411663"/>
            <a:ext cx="1609725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es-PR" altLang="en-US" sz="2400" b="1" i="1">
                <a:latin typeface="Arial" panose="020B0604020202020204" pitchFamily="34" charset="0"/>
              </a:rPr>
              <a:t>Degradan</a:t>
            </a:r>
            <a:endParaRPr lang="es-PR" altLang="en-US" sz="2400" b="1" i="1">
              <a:latin typeface="Times New Roman" panose="02020603050405020304" pitchFamily="18" charset="0"/>
            </a:endParaRPr>
          </a:p>
        </p:txBody>
      </p:sp>
      <p:sp>
        <p:nvSpPr>
          <p:cNvPr id="208904" name="Text Box 8">
            <a:extLst>
              <a:ext uri="{FF2B5EF4-FFF2-40B4-BE49-F238E27FC236}">
                <a16:creationId xmlns:a16="http://schemas.microsoft.com/office/drawing/2014/main" id="{E4303610-88B2-4B30-8022-0D48E655F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8" y="3506788"/>
            <a:ext cx="3013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5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Triglicéridos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5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(Almacenes)</a:t>
            </a:r>
          </a:p>
        </p:txBody>
      </p:sp>
      <p:sp>
        <p:nvSpPr>
          <p:cNvPr id="91143" name="Freeform 9">
            <a:extLst>
              <a:ext uri="{FF2B5EF4-FFF2-40B4-BE49-F238E27FC236}">
                <a16:creationId xmlns:a16="http://schemas.microsoft.com/office/drawing/2014/main" id="{6AD9DE1E-3188-47A0-9B08-BD9A59490C51}"/>
              </a:ext>
            </a:extLst>
          </p:cNvPr>
          <p:cNvSpPr>
            <a:spLocks/>
          </p:cNvSpPr>
          <p:nvPr/>
        </p:nvSpPr>
        <p:spPr bwMode="auto">
          <a:xfrm>
            <a:off x="954088" y="4570413"/>
            <a:ext cx="328612" cy="317500"/>
          </a:xfrm>
          <a:custGeom>
            <a:avLst/>
            <a:gdLst>
              <a:gd name="T0" fmla="*/ 2147483646 w 592"/>
              <a:gd name="T1" fmla="*/ 0 h 426"/>
              <a:gd name="T2" fmla="*/ 0 w 592"/>
              <a:gd name="T3" fmla="*/ 0 h 426"/>
              <a:gd name="T4" fmla="*/ 0 w 592"/>
              <a:gd name="T5" fmla="*/ 2147483646 h 426"/>
              <a:gd name="T6" fmla="*/ 0 60000 65536"/>
              <a:gd name="T7" fmla="*/ 0 60000 65536"/>
              <a:gd name="T8" fmla="*/ 0 60000 65536"/>
              <a:gd name="T9" fmla="*/ 0 w 592"/>
              <a:gd name="T10" fmla="*/ 0 h 426"/>
              <a:gd name="T11" fmla="*/ 592 w 592"/>
              <a:gd name="T12" fmla="*/ 426 h 4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2" h="426">
                <a:moveTo>
                  <a:pt x="592" y="0"/>
                </a:moveTo>
                <a:cubicBezTo>
                  <a:pt x="395" y="0"/>
                  <a:pt x="197" y="0"/>
                  <a:pt x="0" y="0"/>
                </a:cubicBezTo>
                <a:lnTo>
                  <a:pt x="0" y="426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4" name="Text Box 10">
            <a:extLst>
              <a:ext uri="{FF2B5EF4-FFF2-40B4-BE49-F238E27FC236}">
                <a16:creationId xmlns:a16="http://schemas.microsoft.com/office/drawing/2014/main" id="{C87F57B8-EF8C-48A9-9B3D-4A6319D5E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8" y="2409825"/>
            <a:ext cx="27654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es-PR" altLang="en-US" sz="2400" b="1">
                <a:latin typeface="Arial" panose="020B0604020202020204" pitchFamily="34" charset="0"/>
              </a:rPr>
              <a:t>Menos Accesible</a:t>
            </a:r>
          </a:p>
          <a:p>
            <a:pPr algn="ctr">
              <a:lnSpc>
                <a:spcPct val="70000"/>
              </a:lnSpc>
            </a:pPr>
            <a:r>
              <a:rPr lang="es-PR" altLang="en-US" sz="2400" b="1">
                <a:latin typeface="Arial" panose="020B0604020202020204" pitchFamily="34" charset="0"/>
              </a:rPr>
              <a:t>por el</a:t>
            </a:r>
          </a:p>
          <a:p>
            <a:pPr algn="ctr">
              <a:lnSpc>
                <a:spcPct val="80000"/>
              </a:lnSpc>
            </a:pPr>
            <a:r>
              <a:rPr lang="es-PR" altLang="en-US" sz="2400" b="1">
                <a:latin typeface="Arial" panose="020B0604020202020204" pitchFamily="34" charset="0"/>
              </a:rPr>
              <a:t>Metabolismo</a:t>
            </a:r>
          </a:p>
        </p:txBody>
      </p:sp>
      <p:sp>
        <p:nvSpPr>
          <p:cNvPr id="91145" name="Line 11">
            <a:extLst>
              <a:ext uri="{FF2B5EF4-FFF2-40B4-BE49-F238E27FC236}">
                <a16:creationId xmlns:a16="http://schemas.microsoft.com/office/drawing/2014/main" id="{902D72BB-F7F3-40F1-8D08-D750ED05A319}"/>
              </a:ext>
            </a:extLst>
          </p:cNvPr>
          <p:cNvSpPr>
            <a:spLocks noChangeShapeType="1"/>
          </p:cNvSpPr>
          <p:nvPr/>
        </p:nvSpPr>
        <p:spPr bwMode="auto">
          <a:xfrm>
            <a:off x="2108200" y="5616575"/>
            <a:ext cx="0" cy="33655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46" name="Text Box 12">
            <a:extLst>
              <a:ext uri="{FF2B5EF4-FFF2-40B4-BE49-F238E27FC236}">
                <a16:creationId xmlns:a16="http://schemas.microsoft.com/office/drawing/2014/main" id="{0A2B7B7E-E3F4-4181-8BCF-636E283C6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0" y="3363913"/>
            <a:ext cx="40782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n-US" sz="2000" b="1" i="1">
                <a:latin typeface="Verdana" panose="020B0604030504040204" pitchFamily="34" charset="0"/>
              </a:rPr>
              <a:t>No Satisface Demandas</a:t>
            </a:r>
          </a:p>
          <a:p>
            <a:pPr algn="ctr">
              <a:lnSpc>
                <a:spcPct val="90000"/>
              </a:lnSpc>
            </a:pPr>
            <a:r>
              <a:rPr lang="es-PR" altLang="en-US" sz="2000" b="1" i="1">
                <a:latin typeface="Verdana" panose="020B0604030504040204" pitchFamily="34" charset="0"/>
              </a:rPr>
              <a:t>Actividad Muscular Intensa</a:t>
            </a:r>
            <a:endParaRPr lang="es-PR" altLang="en-US" sz="2000" b="1">
              <a:latin typeface="Arial" panose="020B0604020202020204" pitchFamily="34" charset="0"/>
            </a:endParaRPr>
          </a:p>
        </p:txBody>
      </p:sp>
      <p:sp>
        <p:nvSpPr>
          <p:cNvPr id="208909" name="Text Box 13">
            <a:extLst>
              <a:ext uri="{FF2B5EF4-FFF2-40B4-BE49-F238E27FC236}">
                <a16:creationId xmlns:a16="http://schemas.microsoft.com/office/drawing/2014/main" id="{C62994C5-3284-4BB8-A155-480BF5E53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5883275"/>
            <a:ext cx="1423988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200" b="1" i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Forma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ATP</a:t>
            </a:r>
          </a:p>
        </p:txBody>
      </p:sp>
      <p:sp>
        <p:nvSpPr>
          <p:cNvPr id="91148" name="Line 14">
            <a:extLst>
              <a:ext uri="{FF2B5EF4-FFF2-40B4-BE49-F238E27FC236}">
                <a16:creationId xmlns:a16="http://schemas.microsoft.com/office/drawing/2014/main" id="{663769EB-F580-46A9-A7EF-E79281D10B59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2600" y="2111375"/>
            <a:ext cx="0" cy="349250"/>
          </a:xfrm>
          <a:prstGeom prst="line">
            <a:avLst/>
          </a:prstGeom>
          <a:noFill/>
          <a:ln w="8255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49" name="Text Box 15">
            <a:extLst>
              <a:ext uri="{FF2B5EF4-FFF2-40B4-BE49-F238E27FC236}">
                <a16:creationId xmlns:a16="http://schemas.microsoft.com/office/drawing/2014/main" id="{7B39DA18-D114-4795-B84A-9C7273112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2409825"/>
            <a:ext cx="3348038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n-US" sz="2400" b="1">
                <a:latin typeface="Arial" panose="020B0604020202020204" pitchFamily="34" charset="0"/>
              </a:rPr>
              <a:t>Muy Lento</a:t>
            </a:r>
          </a:p>
          <a:p>
            <a:pPr algn="ctr">
              <a:lnSpc>
                <a:spcPct val="90000"/>
              </a:lnSpc>
            </a:pPr>
            <a:r>
              <a:rPr lang="es-PR" altLang="en-US" sz="2400" b="1">
                <a:latin typeface="Arial" panose="020B0604020202020204" pitchFamily="34" charset="0"/>
              </a:rPr>
              <a:t>Ritmo de Liberación</a:t>
            </a:r>
          </a:p>
        </p:txBody>
      </p:sp>
      <p:sp>
        <p:nvSpPr>
          <p:cNvPr id="91150" name="Line 16">
            <a:extLst>
              <a:ext uri="{FF2B5EF4-FFF2-40B4-BE49-F238E27FC236}">
                <a16:creationId xmlns:a16="http://schemas.microsoft.com/office/drawing/2014/main" id="{63B33FA9-74A6-44FE-A9F6-7907591A5DA3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7550" y="4119563"/>
            <a:ext cx="0" cy="33655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913" name="Text Box 17">
            <a:extLst>
              <a:ext uri="{FF2B5EF4-FFF2-40B4-BE49-F238E27FC236}">
                <a16:creationId xmlns:a16="http://schemas.microsoft.com/office/drawing/2014/main" id="{EAC1318D-3F7D-4A79-B5C2-D883E8267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" y="4886325"/>
            <a:ext cx="1776413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(1) Glicerol</a:t>
            </a:r>
          </a:p>
        </p:txBody>
      </p:sp>
      <p:sp>
        <p:nvSpPr>
          <p:cNvPr id="91152" name="Line 18">
            <a:extLst>
              <a:ext uri="{FF2B5EF4-FFF2-40B4-BE49-F238E27FC236}">
                <a16:creationId xmlns:a16="http://schemas.microsoft.com/office/drawing/2014/main" id="{8B7458D3-20C9-40DC-95E0-7081E54F6682}"/>
              </a:ext>
            </a:extLst>
          </p:cNvPr>
          <p:cNvSpPr>
            <a:spLocks noChangeShapeType="1"/>
          </p:cNvSpPr>
          <p:nvPr/>
        </p:nvSpPr>
        <p:spPr bwMode="auto">
          <a:xfrm>
            <a:off x="6846888" y="3092450"/>
            <a:ext cx="0" cy="33655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3" name="Freeform 19">
            <a:extLst>
              <a:ext uri="{FF2B5EF4-FFF2-40B4-BE49-F238E27FC236}">
                <a16:creationId xmlns:a16="http://schemas.microsoft.com/office/drawing/2014/main" id="{105A77D9-D246-4070-953F-36C3E4FC11BF}"/>
              </a:ext>
            </a:extLst>
          </p:cNvPr>
          <p:cNvSpPr>
            <a:spLocks/>
          </p:cNvSpPr>
          <p:nvPr/>
        </p:nvSpPr>
        <p:spPr bwMode="auto">
          <a:xfrm flipH="1">
            <a:off x="2732088" y="4557713"/>
            <a:ext cx="898525" cy="317500"/>
          </a:xfrm>
          <a:custGeom>
            <a:avLst/>
            <a:gdLst>
              <a:gd name="T0" fmla="*/ 2147483646 w 592"/>
              <a:gd name="T1" fmla="*/ 0 h 426"/>
              <a:gd name="T2" fmla="*/ 0 w 592"/>
              <a:gd name="T3" fmla="*/ 0 h 426"/>
              <a:gd name="T4" fmla="*/ 0 w 592"/>
              <a:gd name="T5" fmla="*/ 2147483646 h 426"/>
              <a:gd name="T6" fmla="*/ 0 60000 65536"/>
              <a:gd name="T7" fmla="*/ 0 60000 65536"/>
              <a:gd name="T8" fmla="*/ 0 60000 65536"/>
              <a:gd name="T9" fmla="*/ 0 w 592"/>
              <a:gd name="T10" fmla="*/ 0 h 426"/>
              <a:gd name="T11" fmla="*/ 592 w 592"/>
              <a:gd name="T12" fmla="*/ 426 h 4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2" h="426">
                <a:moveTo>
                  <a:pt x="592" y="0"/>
                </a:moveTo>
                <a:cubicBezTo>
                  <a:pt x="395" y="0"/>
                  <a:pt x="197" y="0"/>
                  <a:pt x="0" y="0"/>
                </a:cubicBezTo>
                <a:lnTo>
                  <a:pt x="0" y="426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916" name="Text Box 20">
            <a:extLst>
              <a:ext uri="{FF2B5EF4-FFF2-40B4-BE49-F238E27FC236}">
                <a16:creationId xmlns:a16="http://schemas.microsoft.com/office/drawing/2014/main" id="{ECA7E736-4B77-48B9-9A71-031107D7A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5013" y="4899025"/>
            <a:ext cx="3852862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(3) Ácidos Grasos Libras</a:t>
            </a:r>
          </a:p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(AGL)</a:t>
            </a:r>
          </a:p>
        </p:txBody>
      </p:sp>
      <p:sp>
        <p:nvSpPr>
          <p:cNvPr id="91155" name="Freeform 21">
            <a:extLst>
              <a:ext uri="{FF2B5EF4-FFF2-40B4-BE49-F238E27FC236}">
                <a16:creationId xmlns:a16="http://schemas.microsoft.com/office/drawing/2014/main" id="{ABCAA795-66F4-409B-9E95-4D377B61193E}"/>
              </a:ext>
            </a:extLst>
          </p:cNvPr>
          <p:cNvSpPr>
            <a:spLocks/>
          </p:cNvSpPr>
          <p:nvPr/>
        </p:nvSpPr>
        <p:spPr bwMode="auto">
          <a:xfrm>
            <a:off x="914400" y="5178425"/>
            <a:ext cx="2730500" cy="396875"/>
          </a:xfrm>
          <a:custGeom>
            <a:avLst/>
            <a:gdLst>
              <a:gd name="T0" fmla="*/ 0 w 1720"/>
              <a:gd name="T1" fmla="*/ 0 h 250"/>
              <a:gd name="T2" fmla="*/ 0 w 1720"/>
              <a:gd name="T3" fmla="*/ 2147483646 h 250"/>
              <a:gd name="T4" fmla="*/ 2147483646 w 1720"/>
              <a:gd name="T5" fmla="*/ 2147483646 h 250"/>
              <a:gd name="T6" fmla="*/ 2147483646 w 1720"/>
              <a:gd name="T7" fmla="*/ 2147483646 h 250"/>
              <a:gd name="T8" fmla="*/ 0 60000 65536"/>
              <a:gd name="T9" fmla="*/ 0 60000 65536"/>
              <a:gd name="T10" fmla="*/ 0 60000 65536"/>
              <a:gd name="T11" fmla="*/ 0 60000 65536"/>
              <a:gd name="T12" fmla="*/ 0 w 1720"/>
              <a:gd name="T13" fmla="*/ 0 h 250"/>
              <a:gd name="T14" fmla="*/ 1720 w 1720"/>
              <a:gd name="T15" fmla="*/ 250 h 2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20" h="250">
                <a:moveTo>
                  <a:pt x="0" y="0"/>
                </a:moveTo>
                <a:lnTo>
                  <a:pt x="0" y="250"/>
                </a:lnTo>
                <a:lnTo>
                  <a:pt x="1720" y="250"/>
                </a:lnTo>
                <a:lnTo>
                  <a:pt x="1720" y="167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8AD8FAA-FDE5-4868-A705-3B7C0FEF4064}"/>
              </a:ext>
            </a:extLst>
          </p:cNvPr>
          <p:cNvSpPr>
            <a:spLocks/>
          </p:cNvSpPr>
          <p:nvPr/>
        </p:nvSpPr>
        <p:spPr bwMode="auto">
          <a:xfrm>
            <a:off x="1052513" y="393700"/>
            <a:ext cx="709295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GRASAS O LÍPIDOS</a:t>
            </a:r>
            <a:endParaRPr lang="es-PR" altLang="es-PR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93" name="Text Box 25">
            <a:extLst>
              <a:ext uri="{FF2B5EF4-FFF2-40B4-BE49-F238E27FC236}">
                <a16:creationId xmlns:a16="http://schemas.microsoft.com/office/drawing/2014/main" id="{B491E8F3-B865-411C-B24C-A49F04524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919163"/>
            <a:ext cx="8181975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TRIGLICÉRIDOS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(Reservas de Grasas)</a:t>
            </a:r>
          </a:p>
        </p:txBody>
      </p:sp>
      <p:sp>
        <p:nvSpPr>
          <p:cNvPr id="93187" name="Freeform 26">
            <a:extLst>
              <a:ext uri="{FF2B5EF4-FFF2-40B4-BE49-F238E27FC236}">
                <a16:creationId xmlns:a16="http://schemas.microsoft.com/office/drawing/2014/main" id="{D89C5858-B487-4D4B-B038-54FFD9D8B2C5}"/>
              </a:ext>
            </a:extLst>
          </p:cNvPr>
          <p:cNvSpPr>
            <a:spLocks/>
          </p:cNvSpPr>
          <p:nvPr/>
        </p:nvSpPr>
        <p:spPr bwMode="auto">
          <a:xfrm rot="-5400000" flipH="1" flipV="1">
            <a:off x="2605088" y="906462"/>
            <a:ext cx="273050" cy="221932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88" name="Text Box 27">
            <a:extLst>
              <a:ext uri="{FF2B5EF4-FFF2-40B4-BE49-F238E27FC236}">
                <a16:creationId xmlns:a16="http://schemas.microsoft.com/office/drawing/2014/main" id="{ED4D90F4-7865-435F-AB1C-40C906401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2213" y="1735138"/>
            <a:ext cx="115093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Lipólisis</a:t>
            </a:r>
            <a:endParaRPr lang="en-US" altLang="en-US" sz="1600" b="1" i="1">
              <a:latin typeface="Arial" panose="020B0604020202020204" pitchFamily="34" charset="0"/>
            </a:endParaRPr>
          </a:p>
        </p:txBody>
      </p:sp>
      <p:sp>
        <p:nvSpPr>
          <p:cNvPr id="93189" name="Line 28">
            <a:extLst>
              <a:ext uri="{FF2B5EF4-FFF2-40B4-BE49-F238E27FC236}">
                <a16:creationId xmlns:a16="http://schemas.microsoft.com/office/drawing/2014/main" id="{2D934C5C-9406-4A47-946D-3FF73FF6CA3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1992313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90" name="Text Box 29">
            <a:extLst>
              <a:ext uri="{FF2B5EF4-FFF2-40B4-BE49-F238E27FC236}">
                <a16:creationId xmlns:a16="http://schemas.microsoft.com/office/drawing/2014/main" id="{01EC8906-1B97-48DF-A82A-7AD000F40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863" y="2101850"/>
            <a:ext cx="128428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Glicerol</a:t>
            </a:r>
          </a:p>
        </p:txBody>
      </p:sp>
      <p:sp>
        <p:nvSpPr>
          <p:cNvPr id="93191" name="Rectangle 30">
            <a:extLst>
              <a:ext uri="{FF2B5EF4-FFF2-40B4-BE49-F238E27FC236}">
                <a16:creationId xmlns:a16="http://schemas.microsoft.com/office/drawing/2014/main" id="{87CDFC02-0414-4F7F-ADEA-C36A9B10B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125" y="4314825"/>
            <a:ext cx="2132013" cy="3349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93192" name="Line 31">
            <a:extLst>
              <a:ext uri="{FF2B5EF4-FFF2-40B4-BE49-F238E27FC236}">
                <a16:creationId xmlns:a16="http://schemas.microsoft.com/office/drawing/2014/main" id="{DE922961-A5CC-41B9-8A5E-417BF972BA4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8788" y="1458913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93" name="Text Box 32">
            <a:extLst>
              <a:ext uri="{FF2B5EF4-FFF2-40B4-BE49-F238E27FC236}">
                <a16:creationId xmlns:a16="http://schemas.microsoft.com/office/drawing/2014/main" id="{9DAC9AF6-1ACF-4958-AD72-D9BEE81BB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6563" y="1412875"/>
            <a:ext cx="29924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(LIPASA)</a:t>
            </a:r>
          </a:p>
        </p:txBody>
      </p:sp>
      <p:sp>
        <p:nvSpPr>
          <p:cNvPr id="93194" name="Text Box 33">
            <a:extLst>
              <a:ext uri="{FF2B5EF4-FFF2-40B4-BE49-F238E27FC236}">
                <a16:creationId xmlns:a16="http://schemas.microsoft.com/office/drawing/2014/main" id="{2E5E088C-8179-4C50-A931-F02BD2227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413" y="2135188"/>
            <a:ext cx="69215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AGL</a:t>
            </a:r>
            <a:endParaRPr lang="en-US" altLang="en-US" sz="1600" b="1" baseline="30000">
              <a:latin typeface="Arial" panose="020B0604020202020204" pitchFamily="34" charset="0"/>
            </a:endParaRPr>
          </a:p>
        </p:txBody>
      </p:sp>
      <p:sp>
        <p:nvSpPr>
          <p:cNvPr id="93195" name="Text Box 34">
            <a:extLst>
              <a:ext uri="{FF2B5EF4-FFF2-40B4-BE49-F238E27FC236}">
                <a16:creationId xmlns:a16="http://schemas.microsoft.com/office/drawing/2014/main" id="{832320BE-61B5-4F9C-B47C-C5F696E88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2225" y="2476500"/>
            <a:ext cx="9556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Sangre</a:t>
            </a:r>
          </a:p>
        </p:txBody>
      </p:sp>
      <p:sp>
        <p:nvSpPr>
          <p:cNvPr id="93196" name="Text Box 35">
            <a:extLst>
              <a:ext uri="{FF2B5EF4-FFF2-40B4-BE49-F238E27FC236}">
                <a16:creationId xmlns:a16="http://schemas.microsoft.com/office/drawing/2014/main" id="{CA10965E-5B86-402B-B8ED-075C36894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9388" y="2847975"/>
            <a:ext cx="32639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Fibras Musculoesqueletales</a:t>
            </a:r>
            <a:endParaRPr lang="en-US" altLang="en-US" sz="1600" b="1" i="1">
              <a:latin typeface="Arial" panose="020B0604020202020204" pitchFamily="34" charset="0"/>
            </a:endParaRPr>
          </a:p>
        </p:txBody>
      </p:sp>
      <p:sp>
        <p:nvSpPr>
          <p:cNvPr id="93197" name="Text Box 36">
            <a:extLst>
              <a:ext uri="{FF2B5EF4-FFF2-40B4-BE49-F238E27FC236}">
                <a16:creationId xmlns:a16="http://schemas.microsoft.com/office/drawing/2014/main" id="{4FCE6D72-16AF-42DC-930A-94579678F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2963" y="3205163"/>
            <a:ext cx="187642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Mitocondrias</a:t>
            </a:r>
          </a:p>
        </p:txBody>
      </p:sp>
      <p:sp>
        <p:nvSpPr>
          <p:cNvPr id="93198" name="Line 37">
            <a:extLst>
              <a:ext uri="{FF2B5EF4-FFF2-40B4-BE49-F238E27FC236}">
                <a16:creationId xmlns:a16="http://schemas.microsoft.com/office/drawing/2014/main" id="{E41B0AC4-276A-4305-9B18-9164C4DE4A5A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5775" y="3090863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99" name="Text Box 38">
            <a:extLst>
              <a:ext uri="{FF2B5EF4-FFF2-40B4-BE49-F238E27FC236}">
                <a16:creationId xmlns:a16="http://schemas.microsoft.com/office/drawing/2014/main" id="{D9B4A047-68E9-4052-A11B-E3A6CA343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650" y="3586163"/>
            <a:ext cx="41021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Betaoxidación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(Catabolismo Enzimático de los AGL)</a:t>
            </a:r>
          </a:p>
        </p:txBody>
      </p:sp>
      <p:sp>
        <p:nvSpPr>
          <p:cNvPr id="93200" name="Line 39">
            <a:extLst>
              <a:ext uri="{FF2B5EF4-FFF2-40B4-BE49-F238E27FC236}">
                <a16:creationId xmlns:a16="http://schemas.microsoft.com/office/drawing/2014/main" id="{4C869952-F8B1-4633-AD9B-EA165B713F2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5775" y="3433763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01" name="Text Box 40">
            <a:extLst>
              <a:ext uri="{FF2B5EF4-FFF2-40B4-BE49-F238E27FC236}">
                <a16:creationId xmlns:a16="http://schemas.microsoft.com/office/drawing/2014/main" id="{47A77DF1-2309-4CA5-B0F3-8C07C2A41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663" y="4333875"/>
            <a:ext cx="218598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Unidades 2-Carbono</a:t>
            </a:r>
          </a:p>
        </p:txBody>
      </p:sp>
      <p:sp>
        <p:nvSpPr>
          <p:cNvPr id="93202" name="Line 41">
            <a:extLst>
              <a:ext uri="{FF2B5EF4-FFF2-40B4-BE49-F238E27FC236}">
                <a16:creationId xmlns:a16="http://schemas.microsoft.com/office/drawing/2014/main" id="{17465E4D-BD22-4F19-86F9-530D31946A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402263" y="4656138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03" name="Text Box 42">
            <a:extLst>
              <a:ext uri="{FF2B5EF4-FFF2-40B4-BE49-F238E27FC236}">
                <a16:creationId xmlns:a16="http://schemas.microsoft.com/office/drawing/2014/main" id="{41310023-45DA-4F99-8440-ADD9C0088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2738" y="4622800"/>
            <a:ext cx="13985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(Convierte en)</a:t>
            </a:r>
          </a:p>
        </p:txBody>
      </p:sp>
      <p:sp>
        <p:nvSpPr>
          <p:cNvPr id="93204" name="Text Box 43">
            <a:extLst>
              <a:ext uri="{FF2B5EF4-FFF2-40B4-BE49-F238E27FC236}">
                <a16:creationId xmlns:a16="http://schemas.microsoft.com/office/drawing/2014/main" id="{EE0F9A74-35E8-4DE2-87BB-32E5A2845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0388" y="5329238"/>
            <a:ext cx="209867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CICLO DE KREBS</a:t>
            </a:r>
          </a:p>
        </p:txBody>
      </p:sp>
      <p:sp>
        <p:nvSpPr>
          <p:cNvPr id="93205" name="Text Box 44">
            <a:extLst>
              <a:ext uri="{FF2B5EF4-FFF2-40B4-BE49-F238E27FC236}">
                <a16:creationId xmlns:a16="http://schemas.microsoft.com/office/drawing/2014/main" id="{269A70F4-17ED-4323-BEB2-7A8BFC03A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6375" y="5567363"/>
            <a:ext cx="47625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H</a:t>
            </a:r>
            <a:r>
              <a:rPr lang="en-US" altLang="en-US" sz="1600" b="1" baseline="30000"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93206" name="Line 45">
            <a:extLst>
              <a:ext uri="{FF2B5EF4-FFF2-40B4-BE49-F238E27FC236}">
                <a16:creationId xmlns:a16="http://schemas.microsoft.com/office/drawing/2014/main" id="{1E638F0C-63A2-46A9-8385-B6D4BB337D87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0825" y="618807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07" name="Line 46">
            <a:extLst>
              <a:ext uri="{FF2B5EF4-FFF2-40B4-BE49-F238E27FC236}">
                <a16:creationId xmlns:a16="http://schemas.microsoft.com/office/drawing/2014/main" id="{D92200F8-36FD-4526-A66C-2D7D95BFB167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5588" y="5548313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08" name="Text Box 47">
            <a:extLst>
              <a:ext uri="{FF2B5EF4-FFF2-40B4-BE49-F238E27FC236}">
                <a16:creationId xmlns:a16="http://schemas.microsoft.com/office/drawing/2014/main" id="{97EA84C9-6128-4305-9579-B0AA8C953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7225" y="5824538"/>
            <a:ext cx="466725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CADENA DE TRANSPORTE DE ELECTRONES</a:t>
            </a:r>
          </a:p>
        </p:txBody>
      </p:sp>
      <p:sp>
        <p:nvSpPr>
          <p:cNvPr id="93209" name="Text Box 48">
            <a:extLst>
              <a:ext uri="{FF2B5EF4-FFF2-40B4-BE49-F238E27FC236}">
                <a16:creationId xmlns:a16="http://schemas.microsoft.com/office/drawing/2014/main" id="{9E82BECF-6865-4E0F-B4B3-E64C4E562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6788" y="5937250"/>
            <a:ext cx="13985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(Productos)</a:t>
            </a:r>
          </a:p>
        </p:txBody>
      </p:sp>
      <p:sp>
        <p:nvSpPr>
          <p:cNvPr id="93210" name="Text Box 49">
            <a:extLst>
              <a:ext uri="{FF2B5EF4-FFF2-40B4-BE49-F238E27FC236}">
                <a16:creationId xmlns:a16="http://schemas.microsoft.com/office/drawing/2014/main" id="{D893B957-ACE7-445E-A75E-7CF62C402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9188" y="6296025"/>
            <a:ext cx="696912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CO</a:t>
            </a:r>
            <a:r>
              <a:rPr lang="en-US" altLang="en-US" sz="1600" b="1" baseline="-250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93211" name="Text Box 50">
            <a:extLst>
              <a:ext uri="{FF2B5EF4-FFF2-40B4-BE49-F238E27FC236}">
                <a16:creationId xmlns:a16="http://schemas.microsoft.com/office/drawing/2014/main" id="{5D69E8EE-5117-4974-8071-6D1891E65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0" y="6296025"/>
            <a:ext cx="6000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H</a:t>
            </a:r>
            <a:r>
              <a:rPr lang="en-US" altLang="en-US" sz="1600" b="1" baseline="-25000">
                <a:latin typeface="Arial" panose="020B0604020202020204" pitchFamily="34" charset="0"/>
              </a:rPr>
              <a:t>2</a:t>
            </a:r>
            <a:r>
              <a:rPr lang="en-US" altLang="en-US" sz="1600" b="1">
                <a:latin typeface="Arial" panose="020B0604020202020204" pitchFamily="34" charset="0"/>
              </a:rPr>
              <a:t>O</a:t>
            </a:r>
            <a:endParaRPr lang="en-US" altLang="en-US" sz="1600" b="1" baseline="-25000">
              <a:latin typeface="Arial" panose="020B0604020202020204" pitchFamily="34" charset="0"/>
            </a:endParaRPr>
          </a:p>
        </p:txBody>
      </p:sp>
      <p:sp>
        <p:nvSpPr>
          <p:cNvPr id="93212" name="Text Box 51">
            <a:extLst>
              <a:ext uri="{FF2B5EF4-FFF2-40B4-BE49-F238E27FC236}">
                <a16:creationId xmlns:a16="http://schemas.microsoft.com/office/drawing/2014/main" id="{4A8D8017-7691-46CA-AB94-B67ED346D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3825" y="6334125"/>
            <a:ext cx="69056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ATP</a:t>
            </a:r>
          </a:p>
        </p:txBody>
      </p:sp>
      <p:sp>
        <p:nvSpPr>
          <p:cNvPr id="93213" name="Freeform 52">
            <a:extLst>
              <a:ext uri="{FF2B5EF4-FFF2-40B4-BE49-F238E27FC236}">
                <a16:creationId xmlns:a16="http://schemas.microsoft.com/office/drawing/2014/main" id="{8B4EC77B-FD67-4AE0-8BBB-0FC06FCFE5F9}"/>
              </a:ext>
            </a:extLst>
          </p:cNvPr>
          <p:cNvSpPr>
            <a:spLocks/>
          </p:cNvSpPr>
          <p:nvPr/>
        </p:nvSpPr>
        <p:spPr bwMode="auto">
          <a:xfrm rot="-5400000" flipH="1" flipV="1">
            <a:off x="4421982" y="5915819"/>
            <a:ext cx="236537" cy="63817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14" name="Freeform 53">
            <a:extLst>
              <a:ext uri="{FF2B5EF4-FFF2-40B4-BE49-F238E27FC236}">
                <a16:creationId xmlns:a16="http://schemas.microsoft.com/office/drawing/2014/main" id="{E2C139C5-EBE0-447C-A9CA-A83CD682E18A}"/>
              </a:ext>
            </a:extLst>
          </p:cNvPr>
          <p:cNvSpPr>
            <a:spLocks/>
          </p:cNvSpPr>
          <p:nvPr/>
        </p:nvSpPr>
        <p:spPr bwMode="auto">
          <a:xfrm rot="5400000" flipV="1">
            <a:off x="6060282" y="5915819"/>
            <a:ext cx="236537" cy="63817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15" name="Text Box 54">
            <a:extLst>
              <a:ext uri="{FF2B5EF4-FFF2-40B4-BE49-F238E27FC236}">
                <a16:creationId xmlns:a16="http://schemas.microsoft.com/office/drawing/2014/main" id="{B20D0D12-25FB-4BA0-A7A1-A9FC82CE4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950" y="4937125"/>
            <a:ext cx="145573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Acetil CoA</a:t>
            </a:r>
          </a:p>
        </p:txBody>
      </p:sp>
      <p:sp>
        <p:nvSpPr>
          <p:cNvPr id="93216" name="Line 55">
            <a:extLst>
              <a:ext uri="{FF2B5EF4-FFF2-40B4-BE49-F238E27FC236}">
                <a16:creationId xmlns:a16="http://schemas.microsoft.com/office/drawing/2014/main" id="{1510ABC9-8FF5-469D-B98A-EA1CE28970C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9900" y="2360613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17" name="Line 56">
            <a:extLst>
              <a:ext uri="{FF2B5EF4-FFF2-40B4-BE49-F238E27FC236}">
                <a16:creationId xmlns:a16="http://schemas.microsoft.com/office/drawing/2014/main" id="{B98734EC-DC0A-462C-96E5-D05F7B92C75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5775" y="2709863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18" name="Line 57">
            <a:extLst>
              <a:ext uri="{FF2B5EF4-FFF2-40B4-BE49-F238E27FC236}">
                <a16:creationId xmlns:a16="http://schemas.microsoft.com/office/drawing/2014/main" id="{7884F3A4-0324-47D8-9013-34A8CEE12D19}"/>
              </a:ext>
            </a:extLst>
          </p:cNvPr>
          <p:cNvSpPr>
            <a:spLocks noChangeShapeType="1"/>
          </p:cNvSpPr>
          <p:nvPr/>
        </p:nvSpPr>
        <p:spPr bwMode="auto">
          <a:xfrm>
            <a:off x="5400675" y="5173663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19" name="Line 58">
            <a:extLst>
              <a:ext uri="{FF2B5EF4-FFF2-40B4-BE49-F238E27FC236}">
                <a16:creationId xmlns:a16="http://schemas.microsoft.com/office/drawing/2014/main" id="{896C72A4-3FD6-45DB-87AC-7F0499B0B21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5775" y="4017963"/>
            <a:ext cx="0" cy="3825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20" name="Text Box 59">
            <a:extLst>
              <a:ext uri="{FF2B5EF4-FFF2-40B4-BE49-F238E27FC236}">
                <a16:creationId xmlns:a16="http://schemas.microsoft.com/office/drawing/2014/main" id="{66EA0B45-8C40-430B-B490-6E9978F59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5450" y="3959225"/>
            <a:ext cx="30162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(Cadena de Carbono Dividida en)</a:t>
            </a:r>
          </a:p>
        </p:txBody>
      </p:sp>
      <p:sp>
        <p:nvSpPr>
          <p:cNvPr id="93221" name="Text Box 60">
            <a:extLst>
              <a:ext uri="{FF2B5EF4-FFF2-40B4-BE49-F238E27FC236}">
                <a16:creationId xmlns:a16="http://schemas.microsoft.com/office/drawing/2014/main" id="{674994BB-1BA0-460D-9451-162CF66D6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1350" y="4333875"/>
            <a:ext cx="159543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Separados de</a:t>
            </a:r>
          </a:p>
        </p:txBody>
      </p:sp>
      <p:sp>
        <p:nvSpPr>
          <p:cNvPr id="93222" name="Rectangle 61">
            <a:extLst>
              <a:ext uri="{FF2B5EF4-FFF2-40B4-BE49-F238E27FC236}">
                <a16:creationId xmlns:a16="http://schemas.microsoft.com/office/drawing/2014/main" id="{5138C06B-D5F9-4040-BD88-F6C87E609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8525" y="4314825"/>
            <a:ext cx="1476375" cy="3349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93223" name="Text Box 62">
            <a:extLst>
              <a:ext uri="{FF2B5EF4-FFF2-40B4-BE49-F238E27FC236}">
                <a16:creationId xmlns:a16="http://schemas.microsoft.com/office/drawing/2014/main" id="{18695E0C-AC5E-491F-B735-46CFD4554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8363" y="4333875"/>
            <a:ext cx="15446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Ácido Acético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FB89D0DA-F915-41EB-8551-19E06A5EB2C5}"/>
              </a:ext>
            </a:extLst>
          </p:cNvPr>
          <p:cNvSpPr>
            <a:spLocks/>
          </p:cNvSpPr>
          <p:nvPr/>
        </p:nvSpPr>
        <p:spPr bwMode="auto">
          <a:xfrm>
            <a:off x="660400" y="185738"/>
            <a:ext cx="7759700" cy="7381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SISTEMA OXIDACIÓN DE LAS GRASAS</a:t>
            </a:r>
          </a:p>
          <a:p>
            <a:pPr algn="ctr">
              <a:defRPr/>
            </a:pP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(BETAOXIDACIÓN)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Text Box 2">
            <a:extLst>
              <a:ext uri="{FF2B5EF4-FFF2-40B4-BE49-F238E27FC236}">
                <a16:creationId xmlns:a16="http://schemas.microsoft.com/office/drawing/2014/main" id="{154F69FF-F30D-424A-B4DA-EAF7EC7CC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63" y="11113"/>
            <a:ext cx="8181975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TRIGLICÉRIDOS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(Almacenes de: Células Grasas en Fibras Esqueletales)</a:t>
            </a:r>
          </a:p>
        </p:txBody>
      </p:sp>
      <p:sp>
        <p:nvSpPr>
          <p:cNvPr id="95235" name="Freeform 3">
            <a:extLst>
              <a:ext uri="{FF2B5EF4-FFF2-40B4-BE49-F238E27FC236}">
                <a16:creationId xmlns:a16="http://schemas.microsoft.com/office/drawing/2014/main" id="{1A9323F6-C32E-47AB-BBD1-066840E1BDE3}"/>
              </a:ext>
            </a:extLst>
          </p:cNvPr>
          <p:cNvSpPr>
            <a:spLocks/>
          </p:cNvSpPr>
          <p:nvPr/>
        </p:nvSpPr>
        <p:spPr bwMode="auto">
          <a:xfrm rot="-5400000" flipH="1" flipV="1">
            <a:off x="2132806" y="664369"/>
            <a:ext cx="249238" cy="1676400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36" name="Text Box 4">
            <a:extLst>
              <a:ext uri="{FF2B5EF4-FFF2-40B4-BE49-F238E27FC236}">
                <a16:creationId xmlns:a16="http://schemas.microsoft.com/office/drawing/2014/main" id="{3468638B-6C13-43E6-AF1A-05BD4D97C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8713" y="827088"/>
            <a:ext cx="115093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Lipólisis</a:t>
            </a:r>
            <a:endParaRPr lang="en-US" altLang="en-US" sz="1600" b="1" i="1">
              <a:latin typeface="Arial" panose="020B0604020202020204" pitchFamily="34" charset="0"/>
            </a:endParaRPr>
          </a:p>
        </p:txBody>
      </p:sp>
      <p:sp>
        <p:nvSpPr>
          <p:cNvPr id="95237" name="Line 5">
            <a:extLst>
              <a:ext uri="{FF2B5EF4-FFF2-40B4-BE49-F238E27FC236}">
                <a16:creationId xmlns:a16="http://schemas.microsoft.com/office/drawing/2014/main" id="{7AA2D88B-7D4E-4F0F-892B-CB937B63C3E7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1058863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38" name="Text Box 6">
            <a:extLst>
              <a:ext uri="{FF2B5EF4-FFF2-40B4-BE49-F238E27FC236}">
                <a16:creationId xmlns:a16="http://schemas.microsoft.com/office/drawing/2014/main" id="{5F36CE94-9F9E-4E50-BB50-B8C7A5AC9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1524000"/>
            <a:ext cx="249555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1 Molécula: GLICEROL</a:t>
            </a:r>
          </a:p>
        </p:txBody>
      </p:sp>
      <p:sp>
        <p:nvSpPr>
          <p:cNvPr id="95239" name="Rectangle 7">
            <a:extLst>
              <a:ext uri="{FF2B5EF4-FFF2-40B4-BE49-F238E27FC236}">
                <a16:creationId xmlns:a16="http://schemas.microsoft.com/office/drawing/2014/main" id="{18E21189-6CB3-4B04-9D1E-360383D98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6913" y="4110038"/>
            <a:ext cx="3205162" cy="7064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95240" name="Line 8">
            <a:extLst>
              <a:ext uri="{FF2B5EF4-FFF2-40B4-BE49-F238E27FC236}">
                <a16:creationId xmlns:a16="http://schemas.microsoft.com/office/drawing/2014/main" id="{B30954EB-B8AC-427F-BF6F-8E7743EEA81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2588" y="538163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41" name="Text Box 9">
            <a:extLst>
              <a:ext uri="{FF2B5EF4-FFF2-40B4-BE49-F238E27FC236}">
                <a16:creationId xmlns:a16="http://schemas.microsoft.com/office/drawing/2014/main" id="{FC475DD7-F87C-4944-8C13-2570EFFE8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3063" y="504825"/>
            <a:ext cx="29924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(Enzima: LIPASA)</a:t>
            </a:r>
          </a:p>
        </p:txBody>
      </p:sp>
      <p:sp>
        <p:nvSpPr>
          <p:cNvPr id="95242" name="Freeform 10">
            <a:extLst>
              <a:ext uri="{FF2B5EF4-FFF2-40B4-BE49-F238E27FC236}">
                <a16:creationId xmlns:a16="http://schemas.microsoft.com/office/drawing/2014/main" id="{C9D81B28-C47A-46A0-8B27-35FA7936D1AE}"/>
              </a:ext>
            </a:extLst>
          </p:cNvPr>
          <p:cNvSpPr>
            <a:spLocks/>
          </p:cNvSpPr>
          <p:nvPr/>
        </p:nvSpPr>
        <p:spPr bwMode="auto">
          <a:xfrm rot="5400000" flipV="1">
            <a:off x="5673725" y="1160463"/>
            <a:ext cx="173038" cy="608012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43" name="Text Box 11">
            <a:extLst>
              <a:ext uri="{FF2B5EF4-FFF2-40B4-BE49-F238E27FC236}">
                <a16:creationId xmlns:a16="http://schemas.microsoft.com/office/drawing/2014/main" id="{C723AB7D-A66E-46BA-A3BE-40E7CC8CE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1150" y="1524000"/>
            <a:ext cx="46990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3 Moléculas: ÁCIDOS GRASOS LIBRES (AGL)</a:t>
            </a:r>
          </a:p>
        </p:txBody>
      </p:sp>
      <p:sp>
        <p:nvSpPr>
          <p:cNvPr id="95244" name="Text Box 12">
            <a:extLst>
              <a:ext uri="{FF2B5EF4-FFF2-40B4-BE49-F238E27FC236}">
                <a16:creationId xmlns:a16="http://schemas.microsoft.com/office/drawing/2014/main" id="{B02EFF42-63E2-4E3D-855A-223E65C43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4813" y="1227138"/>
            <a:ext cx="266858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Degrada Trigicéridos en</a:t>
            </a:r>
            <a:endParaRPr lang="en-US" altLang="en-US" sz="1600" b="1" baseline="30000">
              <a:latin typeface="Arial" panose="020B0604020202020204" pitchFamily="34" charset="0"/>
            </a:endParaRPr>
          </a:p>
        </p:txBody>
      </p:sp>
      <p:sp>
        <p:nvSpPr>
          <p:cNvPr id="95245" name="Line 13">
            <a:extLst>
              <a:ext uri="{FF2B5EF4-FFF2-40B4-BE49-F238E27FC236}">
                <a16:creationId xmlns:a16="http://schemas.microsoft.com/office/drawing/2014/main" id="{03645D27-2184-4E4D-A425-594E1F16868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2188" y="1757363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46" name="Text Box 14">
            <a:extLst>
              <a:ext uri="{FF2B5EF4-FFF2-40B4-BE49-F238E27FC236}">
                <a16:creationId xmlns:a16="http://schemas.microsoft.com/office/drawing/2014/main" id="{A84A9934-FEA8-4C4A-A622-F22692C49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2663" y="1724025"/>
            <a:ext cx="1879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(Transportados por)</a:t>
            </a:r>
          </a:p>
        </p:txBody>
      </p:sp>
      <p:sp>
        <p:nvSpPr>
          <p:cNvPr id="95247" name="Text Box 15">
            <a:extLst>
              <a:ext uri="{FF2B5EF4-FFF2-40B4-BE49-F238E27FC236}">
                <a16:creationId xmlns:a16="http://schemas.microsoft.com/office/drawing/2014/main" id="{83EF5905-2C68-4FC4-B46A-D8BEB56D9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2000250"/>
            <a:ext cx="3201987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Sangre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     </a:t>
            </a:r>
            <a:r>
              <a:rPr lang="en-US" altLang="en-US" sz="1600" b="1" i="1">
                <a:latin typeface="Arial" panose="020B0604020202020204" pitchFamily="34" charset="0"/>
              </a:rPr>
              <a:t>Concentración de AGL</a:t>
            </a:r>
            <a:r>
              <a:rPr lang="en-US" altLang="en-US" sz="1600" b="1">
                <a:latin typeface="Arial" panose="020B0604020202020204" pitchFamily="34" charset="0"/>
              </a:rPr>
              <a:t>)</a:t>
            </a:r>
            <a:endParaRPr lang="en-US" altLang="en-US" sz="1600" b="1" i="1">
              <a:latin typeface="Arial" panose="020B0604020202020204" pitchFamily="34" charset="0"/>
            </a:endParaRPr>
          </a:p>
        </p:txBody>
      </p:sp>
      <p:sp>
        <p:nvSpPr>
          <p:cNvPr id="95248" name="Line 16">
            <a:extLst>
              <a:ext uri="{FF2B5EF4-FFF2-40B4-BE49-F238E27FC236}">
                <a16:creationId xmlns:a16="http://schemas.microsoft.com/office/drawing/2014/main" id="{13425933-B40A-4571-9876-D8EE7CFC1B5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14900" y="2205038"/>
            <a:ext cx="0" cy="20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49" name="Line 17">
            <a:extLst>
              <a:ext uri="{FF2B5EF4-FFF2-40B4-BE49-F238E27FC236}">
                <a16:creationId xmlns:a16="http://schemas.microsoft.com/office/drawing/2014/main" id="{1A49CD44-DE91-4BC3-9E80-C8B6E58EA4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54600" y="2205038"/>
            <a:ext cx="0" cy="20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50" name="Line 18">
            <a:extLst>
              <a:ext uri="{FF2B5EF4-FFF2-40B4-BE49-F238E27FC236}">
                <a16:creationId xmlns:a16="http://schemas.microsoft.com/office/drawing/2014/main" id="{1E32202D-F430-4B93-B550-D84F1D06A529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2188" y="2405063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51" name="Text Box 19">
            <a:extLst>
              <a:ext uri="{FF2B5EF4-FFF2-40B4-BE49-F238E27FC236}">
                <a16:creationId xmlns:a16="http://schemas.microsoft.com/office/drawing/2014/main" id="{578A1E10-F678-4D2A-91C8-2AC43164E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2663" y="2371725"/>
            <a:ext cx="2498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(Entran por difusión a las)</a:t>
            </a:r>
          </a:p>
        </p:txBody>
      </p:sp>
      <p:sp>
        <p:nvSpPr>
          <p:cNvPr id="95252" name="Text Box 20">
            <a:extLst>
              <a:ext uri="{FF2B5EF4-FFF2-40B4-BE49-F238E27FC236}">
                <a16:creationId xmlns:a16="http://schemas.microsoft.com/office/drawing/2014/main" id="{92DB9EF0-A128-4370-997A-57E15F9A0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0800" y="2692400"/>
            <a:ext cx="19907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Fibras Musculares</a:t>
            </a:r>
            <a:endParaRPr lang="en-US" altLang="en-US" sz="1600" b="1" i="1">
              <a:latin typeface="Arial" panose="020B0604020202020204" pitchFamily="34" charset="0"/>
            </a:endParaRPr>
          </a:p>
        </p:txBody>
      </p:sp>
      <p:sp>
        <p:nvSpPr>
          <p:cNvPr id="95253" name="Text Box 21">
            <a:extLst>
              <a:ext uri="{FF2B5EF4-FFF2-40B4-BE49-F238E27FC236}">
                <a16:creationId xmlns:a16="http://schemas.microsoft.com/office/drawing/2014/main" id="{83E6A894-D6BC-4CCB-9F8C-580EAB063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788" y="3074988"/>
            <a:ext cx="187642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Mitocondrias</a:t>
            </a:r>
          </a:p>
        </p:txBody>
      </p:sp>
      <p:sp>
        <p:nvSpPr>
          <p:cNvPr id="95254" name="Line 22">
            <a:extLst>
              <a:ext uri="{FF2B5EF4-FFF2-40B4-BE49-F238E27FC236}">
                <a16:creationId xmlns:a16="http://schemas.microsoft.com/office/drawing/2014/main" id="{FDDB7040-570D-4EE9-8F12-E981A9D737B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0600" y="2935288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55" name="Text Box 23">
            <a:extLst>
              <a:ext uri="{FF2B5EF4-FFF2-40B4-BE49-F238E27FC236}">
                <a16:creationId xmlns:a16="http://schemas.microsoft.com/office/drawing/2014/main" id="{B0443445-9AE9-4FE0-9933-33349B98D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6425" y="3455988"/>
            <a:ext cx="340995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AGL Activados Enzimáticamente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con Energía del ATP</a:t>
            </a:r>
          </a:p>
        </p:txBody>
      </p:sp>
      <p:sp>
        <p:nvSpPr>
          <p:cNvPr id="95256" name="Line 24">
            <a:extLst>
              <a:ext uri="{FF2B5EF4-FFF2-40B4-BE49-F238E27FC236}">
                <a16:creationId xmlns:a16="http://schemas.microsoft.com/office/drawing/2014/main" id="{F4361456-CB6D-419F-B140-B9908BBD213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0600" y="3303588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57" name="Line 25">
            <a:extLst>
              <a:ext uri="{FF2B5EF4-FFF2-40B4-BE49-F238E27FC236}">
                <a16:creationId xmlns:a16="http://schemas.microsoft.com/office/drawing/2014/main" id="{EE98EE7C-A905-4262-BF35-658413BFEE9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0600" y="3900488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58" name="Text Box 26">
            <a:extLst>
              <a:ext uri="{FF2B5EF4-FFF2-40B4-BE49-F238E27FC236}">
                <a16:creationId xmlns:a16="http://schemas.microsoft.com/office/drawing/2014/main" id="{847AED9E-A1D0-4492-8111-ACE59858E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8338" y="4129088"/>
            <a:ext cx="321310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Catabolismo Enzimático de los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AGL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(Betaoxidación)</a:t>
            </a:r>
          </a:p>
        </p:txBody>
      </p:sp>
      <p:sp>
        <p:nvSpPr>
          <p:cNvPr id="95259" name="Text Box 27">
            <a:extLst>
              <a:ext uri="{FF2B5EF4-FFF2-40B4-BE49-F238E27FC236}">
                <a16:creationId xmlns:a16="http://schemas.microsoft.com/office/drawing/2014/main" id="{58CC3B94-BE30-498D-84B9-01D6DB527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2388" y="4992688"/>
            <a:ext cx="187642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Ácido Acético</a:t>
            </a:r>
          </a:p>
        </p:txBody>
      </p:sp>
      <p:sp>
        <p:nvSpPr>
          <p:cNvPr id="95260" name="Line 28">
            <a:extLst>
              <a:ext uri="{FF2B5EF4-FFF2-40B4-BE49-F238E27FC236}">
                <a16:creationId xmlns:a16="http://schemas.microsoft.com/office/drawing/2014/main" id="{FE92E8C4-2D85-4163-A2D7-B6A303C5102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45200" y="4852988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61" name="Line 29">
            <a:extLst>
              <a:ext uri="{FF2B5EF4-FFF2-40B4-BE49-F238E27FC236}">
                <a16:creationId xmlns:a16="http://schemas.microsoft.com/office/drawing/2014/main" id="{3E3DEAB4-4CE3-4C15-A5FA-1D4964D877C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2188" y="5237163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62" name="Text Box 30">
            <a:extLst>
              <a:ext uri="{FF2B5EF4-FFF2-40B4-BE49-F238E27FC236}">
                <a16:creationId xmlns:a16="http://schemas.microsoft.com/office/drawing/2014/main" id="{CDB4918E-3F78-4346-82B3-531444162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2663" y="5203825"/>
            <a:ext cx="13985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(Convierte en)</a:t>
            </a:r>
          </a:p>
        </p:txBody>
      </p:sp>
      <p:sp>
        <p:nvSpPr>
          <p:cNvPr id="95263" name="Text Box 31">
            <a:extLst>
              <a:ext uri="{FF2B5EF4-FFF2-40B4-BE49-F238E27FC236}">
                <a16:creationId xmlns:a16="http://schemas.microsoft.com/office/drawing/2014/main" id="{98BD9395-8901-4C72-83E8-F5BF0DF87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888" y="5437188"/>
            <a:ext cx="209867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CICLO DE KREBS</a:t>
            </a:r>
          </a:p>
        </p:txBody>
      </p:sp>
      <p:sp>
        <p:nvSpPr>
          <p:cNvPr id="95264" name="Text Box 32">
            <a:extLst>
              <a:ext uri="{FF2B5EF4-FFF2-40B4-BE49-F238E27FC236}">
                <a16:creationId xmlns:a16="http://schemas.microsoft.com/office/drawing/2014/main" id="{F2E086E0-BB07-49E5-B0F5-7AA900E22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75" y="5675313"/>
            <a:ext cx="47625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H</a:t>
            </a:r>
            <a:r>
              <a:rPr lang="en-US" altLang="en-US" sz="1600" b="1" baseline="30000"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95265" name="Line 33">
            <a:extLst>
              <a:ext uri="{FF2B5EF4-FFF2-40B4-BE49-F238E27FC236}">
                <a16:creationId xmlns:a16="http://schemas.microsoft.com/office/drawing/2014/main" id="{6AF50122-236C-4A1F-B253-CA80E431523E}"/>
              </a:ext>
            </a:extLst>
          </p:cNvPr>
          <p:cNvSpPr>
            <a:spLocks noChangeShapeType="1"/>
          </p:cNvSpPr>
          <p:nvPr/>
        </p:nvSpPr>
        <p:spPr bwMode="auto">
          <a:xfrm>
            <a:off x="2727325" y="629602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66" name="Line 34">
            <a:extLst>
              <a:ext uri="{FF2B5EF4-FFF2-40B4-BE49-F238E27FC236}">
                <a16:creationId xmlns:a16="http://schemas.microsoft.com/office/drawing/2014/main" id="{F0191332-0463-4D19-AD34-0A65FF78AAB9}"/>
              </a:ext>
            </a:extLst>
          </p:cNvPr>
          <p:cNvSpPr>
            <a:spLocks noChangeShapeType="1"/>
          </p:cNvSpPr>
          <p:nvPr/>
        </p:nvSpPr>
        <p:spPr bwMode="auto">
          <a:xfrm>
            <a:off x="2732088" y="5656263"/>
            <a:ext cx="0" cy="3317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67" name="Text Box 35">
            <a:extLst>
              <a:ext uri="{FF2B5EF4-FFF2-40B4-BE49-F238E27FC236}">
                <a16:creationId xmlns:a16="http://schemas.microsoft.com/office/drawing/2014/main" id="{E8A4CB27-B861-47C3-9330-AA2D30A46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5919788"/>
            <a:ext cx="466725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CADENA DE TRANSPORTE DE ELECTRONES</a:t>
            </a:r>
          </a:p>
        </p:txBody>
      </p:sp>
      <p:sp>
        <p:nvSpPr>
          <p:cNvPr id="95268" name="Text Box 36">
            <a:extLst>
              <a:ext uri="{FF2B5EF4-FFF2-40B4-BE49-F238E27FC236}">
                <a16:creationId xmlns:a16="http://schemas.microsoft.com/office/drawing/2014/main" id="{4225382F-B9BD-4762-96BC-1AB28F3FB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3288" y="6045200"/>
            <a:ext cx="13985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(Productos)</a:t>
            </a:r>
          </a:p>
        </p:txBody>
      </p:sp>
      <p:sp>
        <p:nvSpPr>
          <p:cNvPr id="95269" name="Text Box 37">
            <a:extLst>
              <a:ext uri="{FF2B5EF4-FFF2-40B4-BE49-F238E27FC236}">
                <a16:creationId xmlns:a16="http://schemas.microsoft.com/office/drawing/2014/main" id="{00E84EB3-B1DF-49C8-A451-A5B860AF5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88" y="6403975"/>
            <a:ext cx="696912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CO</a:t>
            </a:r>
            <a:r>
              <a:rPr lang="en-US" altLang="en-US" sz="1600" b="1" baseline="-250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95270" name="Text Box 38">
            <a:extLst>
              <a:ext uri="{FF2B5EF4-FFF2-40B4-BE49-F238E27FC236}">
                <a16:creationId xmlns:a16="http://schemas.microsoft.com/office/drawing/2014/main" id="{D15E0547-365D-4063-ACFB-9EC0B6166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0" y="6403975"/>
            <a:ext cx="6000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H</a:t>
            </a:r>
            <a:r>
              <a:rPr lang="en-US" altLang="en-US" sz="1600" b="1" baseline="-25000">
                <a:latin typeface="Arial" panose="020B0604020202020204" pitchFamily="34" charset="0"/>
              </a:rPr>
              <a:t>2</a:t>
            </a:r>
            <a:r>
              <a:rPr lang="en-US" altLang="en-US" sz="1600" b="1">
                <a:latin typeface="Arial" panose="020B0604020202020204" pitchFamily="34" charset="0"/>
              </a:rPr>
              <a:t>O</a:t>
            </a:r>
            <a:endParaRPr lang="en-US" altLang="en-US" sz="1600" b="1" baseline="-25000">
              <a:latin typeface="Arial" panose="020B0604020202020204" pitchFamily="34" charset="0"/>
            </a:endParaRPr>
          </a:p>
        </p:txBody>
      </p:sp>
      <p:sp>
        <p:nvSpPr>
          <p:cNvPr id="95271" name="Text Box 39">
            <a:extLst>
              <a:ext uri="{FF2B5EF4-FFF2-40B4-BE49-F238E27FC236}">
                <a16:creationId xmlns:a16="http://schemas.microsoft.com/office/drawing/2014/main" id="{2758C3C8-8DD7-4588-9CCB-0CA3E8BB6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325" y="6442075"/>
            <a:ext cx="69056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ATP</a:t>
            </a:r>
          </a:p>
        </p:txBody>
      </p:sp>
      <p:sp>
        <p:nvSpPr>
          <p:cNvPr id="95272" name="Freeform 40">
            <a:extLst>
              <a:ext uri="{FF2B5EF4-FFF2-40B4-BE49-F238E27FC236}">
                <a16:creationId xmlns:a16="http://schemas.microsoft.com/office/drawing/2014/main" id="{A7A8ABB6-50B2-4B44-8FBA-5748B7A1A0B6}"/>
              </a:ext>
            </a:extLst>
          </p:cNvPr>
          <p:cNvSpPr>
            <a:spLocks/>
          </p:cNvSpPr>
          <p:nvPr/>
        </p:nvSpPr>
        <p:spPr bwMode="auto">
          <a:xfrm rot="-5400000" flipH="1" flipV="1">
            <a:off x="1818482" y="6023769"/>
            <a:ext cx="236537" cy="63817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73" name="Freeform 41">
            <a:extLst>
              <a:ext uri="{FF2B5EF4-FFF2-40B4-BE49-F238E27FC236}">
                <a16:creationId xmlns:a16="http://schemas.microsoft.com/office/drawing/2014/main" id="{1311B2E3-31E4-44E9-9993-9BEE919B4340}"/>
              </a:ext>
            </a:extLst>
          </p:cNvPr>
          <p:cNvSpPr>
            <a:spLocks/>
          </p:cNvSpPr>
          <p:nvPr/>
        </p:nvSpPr>
        <p:spPr bwMode="auto">
          <a:xfrm rot="5400000" flipV="1">
            <a:off x="3456782" y="6023769"/>
            <a:ext cx="236537" cy="63817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74" name="Text Box 42">
            <a:extLst>
              <a:ext uri="{FF2B5EF4-FFF2-40B4-BE49-F238E27FC236}">
                <a16:creationId xmlns:a16="http://schemas.microsoft.com/office/drawing/2014/main" id="{0C78097F-90CE-45E1-B6E8-14BE81D56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025" y="5543550"/>
            <a:ext cx="20986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Acetil CoA</a:t>
            </a:r>
          </a:p>
        </p:txBody>
      </p:sp>
      <p:sp>
        <p:nvSpPr>
          <p:cNvPr id="95275" name="Line 43">
            <a:extLst>
              <a:ext uri="{FF2B5EF4-FFF2-40B4-BE49-F238E27FC236}">
                <a16:creationId xmlns:a16="http://schemas.microsoft.com/office/drawing/2014/main" id="{69F7E237-72ED-4EE3-BB47-5F959CC0BCE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81413" y="5537200"/>
            <a:ext cx="2001837" cy="120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Rectangle 2">
            <a:extLst>
              <a:ext uri="{FF2B5EF4-FFF2-40B4-BE49-F238E27FC236}">
                <a16:creationId xmlns:a16="http://schemas.microsoft.com/office/drawing/2014/main" id="{F8661B5F-7AEC-4A54-99FC-4F1AB5EBF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28600"/>
            <a:ext cx="86868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LOS COMBUSTIBLE METABÓLICOS PARA EL EJERCICIO</a:t>
            </a:r>
          </a:p>
        </p:txBody>
      </p:sp>
      <p:sp>
        <p:nvSpPr>
          <p:cNvPr id="578563" name="Rectangle 3">
            <a:extLst>
              <a:ext uri="{FF2B5EF4-FFF2-40B4-BE49-F238E27FC236}">
                <a16:creationId xmlns:a16="http://schemas.microsoft.com/office/drawing/2014/main" id="{9FDE85F9-A90F-4A8A-9290-837C0CC2C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685800"/>
            <a:ext cx="38862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Las </a:t>
            </a:r>
            <a:r>
              <a:rPr lang="en-US" alt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Proteínas</a:t>
            </a:r>
            <a:endParaRPr lang="en-US" altLang="en-US" sz="2800" i="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97284" name="AutoShape 4">
            <a:extLst>
              <a:ext uri="{FF2B5EF4-FFF2-40B4-BE49-F238E27FC236}">
                <a16:creationId xmlns:a16="http://schemas.microsoft.com/office/drawing/2014/main" id="{47C562AC-5437-4CCB-990C-15EA4845E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609600"/>
            <a:ext cx="533400" cy="5334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7285" name="AutoShape 5">
            <a:extLst>
              <a:ext uri="{FF2B5EF4-FFF2-40B4-BE49-F238E27FC236}">
                <a16:creationId xmlns:a16="http://schemas.microsoft.com/office/drawing/2014/main" id="{727B9333-BCE6-4400-BB31-5BD1101B3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609600"/>
            <a:ext cx="533400" cy="5334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7286" name="Rectangle 6">
            <a:extLst>
              <a:ext uri="{FF2B5EF4-FFF2-40B4-BE49-F238E27FC236}">
                <a16:creationId xmlns:a16="http://schemas.microsoft.com/office/drawing/2014/main" id="{26352CA0-8A54-42F8-8481-F10E38A12E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447800"/>
            <a:ext cx="7696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Aminoácidos: Subunidades de las Proteínas</a:t>
            </a:r>
          </a:p>
        </p:txBody>
      </p:sp>
      <p:sp>
        <p:nvSpPr>
          <p:cNvPr id="97287" name="Rectangle 7">
            <a:extLst>
              <a:ext uri="{FF2B5EF4-FFF2-40B4-BE49-F238E27FC236}">
                <a16:creationId xmlns:a16="http://schemas.microsoft.com/office/drawing/2014/main" id="{51B325D3-7211-4DB7-AD57-609D91C46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0668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Estructura Química:</a:t>
            </a:r>
          </a:p>
        </p:txBody>
      </p:sp>
      <p:sp>
        <p:nvSpPr>
          <p:cNvPr id="97288" name="AutoShape 8">
            <a:extLst>
              <a:ext uri="{FF2B5EF4-FFF2-40B4-BE49-F238E27FC236}">
                <a16:creationId xmlns:a16="http://schemas.microsoft.com/office/drawing/2014/main" id="{BA349661-5C7C-45A2-BFD1-116EC42BC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143000"/>
            <a:ext cx="304800" cy="304800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7289" name="AutoShape 9">
            <a:extLst>
              <a:ext uri="{FF2B5EF4-FFF2-40B4-BE49-F238E27FC236}">
                <a16:creationId xmlns:a16="http://schemas.microsoft.com/office/drawing/2014/main" id="{EA55C497-C39A-4E1E-BA6E-60A5ED739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524000"/>
            <a:ext cx="304800" cy="228600"/>
          </a:xfrm>
          <a:prstGeom prst="flowChartExtra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7290" name="Rectangle 10">
            <a:extLst>
              <a:ext uri="{FF2B5EF4-FFF2-40B4-BE49-F238E27FC236}">
                <a16:creationId xmlns:a16="http://schemas.microsoft.com/office/drawing/2014/main" id="{9DCF3382-5904-4762-BCCF-EC8887105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905000"/>
            <a:ext cx="7848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Enlaces Pépticos: Uniones Químicas que Eslabonan a los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                                Aminoácidos</a:t>
            </a:r>
          </a:p>
        </p:txBody>
      </p:sp>
      <p:sp>
        <p:nvSpPr>
          <p:cNvPr id="97291" name="AutoShape 11">
            <a:extLst>
              <a:ext uri="{FF2B5EF4-FFF2-40B4-BE49-F238E27FC236}">
                <a16:creationId xmlns:a16="http://schemas.microsoft.com/office/drawing/2014/main" id="{7930C504-AC22-4B52-B58F-D814DDEE9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905000"/>
            <a:ext cx="304800" cy="228600"/>
          </a:xfrm>
          <a:prstGeom prst="flowChartExtra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7292" name="Rectangle 12">
            <a:extLst>
              <a:ext uri="{FF2B5EF4-FFF2-40B4-BE49-F238E27FC236}">
                <a16:creationId xmlns:a16="http://schemas.microsoft.com/office/drawing/2014/main" id="{979AC21C-F2D4-4EC4-8459-40E390BB2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895600"/>
            <a:ext cx="7848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Componente Estructural de Diversos Tejidos, Enzimas,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Proteínas Sanguíneas, entre otras estructuras</a:t>
            </a:r>
          </a:p>
        </p:txBody>
      </p:sp>
      <p:sp>
        <p:nvSpPr>
          <p:cNvPr id="97293" name="Rectangle 13">
            <a:extLst>
              <a:ext uri="{FF2B5EF4-FFF2-40B4-BE49-F238E27FC236}">
                <a16:creationId xmlns:a16="http://schemas.microsoft.com/office/drawing/2014/main" id="{7C3C1281-E1DD-4136-97B5-E97E26C9A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5146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Funciones:</a:t>
            </a:r>
          </a:p>
        </p:txBody>
      </p:sp>
      <p:sp>
        <p:nvSpPr>
          <p:cNvPr id="97294" name="AutoShape 14">
            <a:extLst>
              <a:ext uri="{FF2B5EF4-FFF2-40B4-BE49-F238E27FC236}">
                <a16:creationId xmlns:a16="http://schemas.microsoft.com/office/drawing/2014/main" id="{9450D7BC-A232-4581-B6BA-B43AFC8AD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590800"/>
            <a:ext cx="304800" cy="304800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7295" name="AutoShape 15">
            <a:extLst>
              <a:ext uri="{FF2B5EF4-FFF2-40B4-BE49-F238E27FC236}">
                <a16:creationId xmlns:a16="http://schemas.microsoft.com/office/drawing/2014/main" id="{95F6DEF8-B6A6-459A-89C8-9EB0A244D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971800"/>
            <a:ext cx="304800" cy="228600"/>
          </a:xfrm>
          <a:prstGeom prst="flowChartExtra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640" name="Rectangle 16">
            <a:extLst>
              <a:ext uri="{FF2B5EF4-FFF2-40B4-BE49-F238E27FC236}">
                <a16:creationId xmlns:a16="http://schemas.microsoft.com/office/drawing/2014/main" id="{F0A23EF7-7417-4EC6-8E95-4E405FFE1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3733800"/>
            <a:ext cx="7696200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2100" b="1" dirty="0">
                <a:latin typeface="Arial" panose="020B0604020202020204" pitchFamily="34" charset="0"/>
              </a:rPr>
              <a:t>Fuente </a:t>
            </a:r>
            <a:r>
              <a:rPr lang="en-US" altLang="en-US" sz="2100" b="1" dirty="0" err="1">
                <a:latin typeface="Arial" panose="020B0604020202020204" pitchFamily="34" charset="0"/>
              </a:rPr>
              <a:t>Potencial</a:t>
            </a:r>
            <a:r>
              <a:rPr lang="en-US" altLang="en-US" sz="2100" b="1" dirty="0">
                <a:latin typeface="Arial" panose="020B0604020202020204" pitchFamily="34" charset="0"/>
              </a:rPr>
              <a:t> de </a:t>
            </a:r>
            <a:r>
              <a:rPr lang="en-US" altLang="en-US" sz="2100" b="1" dirty="0" err="1">
                <a:latin typeface="Arial" panose="020B0604020202020204" pitchFamily="34" charset="0"/>
              </a:rPr>
              <a:t>Energía</a:t>
            </a:r>
            <a:r>
              <a:rPr lang="en-US" altLang="en-US" sz="2100" b="1" dirty="0">
                <a:latin typeface="Arial" panose="020B0604020202020204" pitchFamily="34" charset="0"/>
              </a:rPr>
              <a:t>: </a:t>
            </a:r>
            <a:r>
              <a:rPr lang="en-US" alt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4 kcal</a:t>
            </a:r>
            <a:r>
              <a:rPr lang="en-US" altLang="en-US" sz="2100" b="1" dirty="0">
                <a:latin typeface="Arial" panose="020B0604020202020204" pitchFamily="34" charset="0"/>
              </a:rPr>
              <a:t> de </a:t>
            </a:r>
            <a:r>
              <a:rPr lang="en-US" altLang="en-US" sz="2100" b="1" dirty="0" err="1">
                <a:latin typeface="Arial" panose="020B0604020202020204" pitchFamily="34" charset="0"/>
              </a:rPr>
              <a:t>Energía</a:t>
            </a:r>
            <a:r>
              <a:rPr lang="en-US" altLang="en-US" sz="2100" b="1" dirty="0">
                <a:latin typeface="Arial" panose="020B0604020202020204" pitchFamily="34" charset="0"/>
              </a:rPr>
              <a:t> por </a:t>
            </a:r>
            <a:r>
              <a:rPr lang="en-US" altLang="en-US" sz="2100" b="1" dirty="0" err="1">
                <a:latin typeface="Arial" panose="020B0604020202020204" pitchFamily="34" charset="0"/>
              </a:rPr>
              <a:t>cada</a:t>
            </a:r>
            <a:r>
              <a:rPr lang="en-US" altLang="en-US" sz="2100" b="1" dirty="0"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2100" b="1" dirty="0">
                <a:latin typeface="Arial" panose="020B0604020202020204" pitchFamily="34" charset="0"/>
              </a:rPr>
              <a:t>                                                  </a:t>
            </a:r>
            <a:r>
              <a:rPr lang="en-US" altLang="en-US" sz="2100" b="1" dirty="0" err="1">
                <a:latin typeface="Arial" panose="020B0604020202020204" pitchFamily="34" charset="0"/>
              </a:rPr>
              <a:t>Gramo</a:t>
            </a:r>
            <a:r>
              <a:rPr lang="en-US" altLang="en-US" sz="2100" b="1" dirty="0">
                <a:latin typeface="Arial" panose="020B0604020202020204" pitchFamily="34" charset="0"/>
              </a:rPr>
              <a:t> de </a:t>
            </a:r>
            <a:r>
              <a:rPr lang="en-US" altLang="en-US" sz="2100" b="1" dirty="0" err="1">
                <a:latin typeface="Arial" panose="020B0604020202020204" pitchFamily="34" charset="0"/>
              </a:rPr>
              <a:t>Proteína</a:t>
            </a:r>
            <a:endParaRPr lang="en-US" altLang="en-US" sz="2100" b="1" dirty="0">
              <a:latin typeface="Arial" panose="020B0604020202020204" pitchFamily="34" charset="0"/>
            </a:endParaRPr>
          </a:p>
        </p:txBody>
      </p:sp>
      <p:sp>
        <p:nvSpPr>
          <p:cNvPr id="97297" name="AutoShape 17">
            <a:extLst>
              <a:ext uri="{FF2B5EF4-FFF2-40B4-BE49-F238E27FC236}">
                <a16:creationId xmlns:a16="http://schemas.microsoft.com/office/drawing/2014/main" id="{62CDBBB8-E7E2-41AD-A82C-AE35A7C22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733800"/>
            <a:ext cx="304800" cy="228600"/>
          </a:xfrm>
          <a:prstGeom prst="flowChartExtra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7298" name="Rectangle 18">
            <a:extLst>
              <a:ext uri="{FF2B5EF4-FFF2-40B4-BE49-F238E27FC236}">
                <a16:creationId xmlns:a16="http://schemas.microsoft.com/office/drawing/2014/main" id="{76A8C423-D33A-4029-AB23-6A6DE9BC0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4876800"/>
            <a:ext cx="7696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Esenciales (9): No Pueden ser Sintetizados por el Cuerpo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                          (se Obtiene de los Alimentos)</a:t>
            </a:r>
          </a:p>
        </p:txBody>
      </p:sp>
      <p:sp>
        <p:nvSpPr>
          <p:cNvPr id="97299" name="Rectangle 19">
            <a:extLst>
              <a:ext uri="{FF2B5EF4-FFF2-40B4-BE49-F238E27FC236}">
                <a16:creationId xmlns:a16="http://schemas.microsoft.com/office/drawing/2014/main" id="{A2EDDEC2-50F9-4152-843C-AFA756E10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4196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Tipos/Clasificación:</a:t>
            </a:r>
          </a:p>
        </p:txBody>
      </p:sp>
      <p:sp>
        <p:nvSpPr>
          <p:cNvPr id="97300" name="AutoShape 20">
            <a:extLst>
              <a:ext uri="{FF2B5EF4-FFF2-40B4-BE49-F238E27FC236}">
                <a16:creationId xmlns:a16="http://schemas.microsoft.com/office/drawing/2014/main" id="{F780EBE2-BB08-430D-A8B4-E53543B9E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495800"/>
            <a:ext cx="304800" cy="304800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7301" name="AutoShape 21">
            <a:extLst>
              <a:ext uri="{FF2B5EF4-FFF2-40B4-BE49-F238E27FC236}">
                <a16:creationId xmlns:a16="http://schemas.microsoft.com/office/drawing/2014/main" id="{83F3B110-8FD5-421D-93B0-28D135BEF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876800"/>
            <a:ext cx="304800" cy="228600"/>
          </a:xfrm>
          <a:prstGeom prst="flowChartExtra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7302" name="Rectangle 22">
            <a:extLst>
              <a:ext uri="{FF2B5EF4-FFF2-40B4-BE49-F238E27FC236}">
                <a16:creationId xmlns:a16="http://schemas.microsoft.com/office/drawing/2014/main" id="{5B8B16D2-810A-45AB-B2AD-6738EACC57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638800"/>
            <a:ext cx="7848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No Esenciales (11): Pueden Ser Sintetizados por el Cuerpo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                                  (vía Alimentos y Aminoácidos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                                  Esenciales)</a:t>
            </a:r>
          </a:p>
        </p:txBody>
      </p:sp>
      <p:sp>
        <p:nvSpPr>
          <p:cNvPr id="97303" name="AutoShape 23">
            <a:extLst>
              <a:ext uri="{FF2B5EF4-FFF2-40B4-BE49-F238E27FC236}">
                <a16:creationId xmlns:a16="http://schemas.microsoft.com/office/drawing/2014/main" id="{BD7D4D9D-8C99-438A-B8EF-2C1423F7A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638800"/>
            <a:ext cx="304800" cy="228600"/>
          </a:xfrm>
          <a:prstGeom prst="flowChartExtra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6" name="Rectangle 4">
            <a:extLst>
              <a:ext uri="{FF2B5EF4-FFF2-40B4-BE49-F238E27FC236}">
                <a16:creationId xmlns:a16="http://schemas.microsoft.com/office/drawing/2014/main" id="{1CCF0667-7895-4399-9EB3-781ABD6A4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775" y="1204913"/>
            <a:ext cx="7553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s-PR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PROTEÍNAS </a:t>
            </a:r>
            <a:r>
              <a:rPr lang="es-PR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(4 kcal/g)</a:t>
            </a:r>
            <a:endParaRPr lang="es-PR" sz="28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marL="342900" indent="-342900" algn="ctr" fontAlgn="auto">
              <a:lnSpc>
                <a:spcPct val="6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s-PR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Fórmula General: Cn(H</a:t>
            </a:r>
            <a:r>
              <a:rPr lang="es-PR" sz="2800" b="1" i="1" baseline="-25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</a:t>
            </a:r>
            <a:r>
              <a:rPr lang="es-PR" sz="28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O)n</a:t>
            </a:r>
            <a:endParaRPr lang="en-US" sz="2800" b="1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82278" name="Text Box 6">
            <a:extLst>
              <a:ext uri="{FF2B5EF4-FFF2-40B4-BE49-F238E27FC236}">
                <a16:creationId xmlns:a16="http://schemas.microsoft.com/office/drawing/2014/main" id="{2BE941BF-2F79-4BEE-A80B-CC5406131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2911475"/>
            <a:ext cx="2697162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1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Gluconeogénesis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1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(Proteínas/Grasas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1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se convierten en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1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Glucosa)</a:t>
            </a:r>
          </a:p>
        </p:txBody>
      </p:sp>
      <p:sp>
        <p:nvSpPr>
          <p:cNvPr id="98308" name="Freeform 11">
            <a:extLst>
              <a:ext uri="{FF2B5EF4-FFF2-40B4-BE49-F238E27FC236}">
                <a16:creationId xmlns:a16="http://schemas.microsoft.com/office/drawing/2014/main" id="{A53049B4-9EE6-4D6C-9A92-38A25531E586}"/>
              </a:ext>
            </a:extLst>
          </p:cNvPr>
          <p:cNvSpPr>
            <a:spLocks/>
          </p:cNvSpPr>
          <p:nvPr/>
        </p:nvSpPr>
        <p:spPr bwMode="auto">
          <a:xfrm>
            <a:off x="1244600" y="2354263"/>
            <a:ext cx="354013" cy="649287"/>
          </a:xfrm>
          <a:custGeom>
            <a:avLst/>
            <a:gdLst>
              <a:gd name="T0" fmla="*/ 2147483646 w 592"/>
              <a:gd name="T1" fmla="*/ 0 h 426"/>
              <a:gd name="T2" fmla="*/ 0 w 592"/>
              <a:gd name="T3" fmla="*/ 0 h 426"/>
              <a:gd name="T4" fmla="*/ 0 w 592"/>
              <a:gd name="T5" fmla="*/ 2147483646 h 426"/>
              <a:gd name="T6" fmla="*/ 0 60000 65536"/>
              <a:gd name="T7" fmla="*/ 0 60000 65536"/>
              <a:gd name="T8" fmla="*/ 0 60000 65536"/>
              <a:gd name="T9" fmla="*/ 0 w 592"/>
              <a:gd name="T10" fmla="*/ 0 h 426"/>
              <a:gd name="T11" fmla="*/ 592 w 592"/>
              <a:gd name="T12" fmla="*/ 426 h 4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2" h="426">
                <a:moveTo>
                  <a:pt x="592" y="0"/>
                </a:moveTo>
                <a:cubicBezTo>
                  <a:pt x="395" y="0"/>
                  <a:pt x="197" y="0"/>
                  <a:pt x="0" y="0"/>
                </a:cubicBezTo>
                <a:lnTo>
                  <a:pt x="0" y="426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09" name="Text Box 16">
            <a:extLst>
              <a:ext uri="{FF2B5EF4-FFF2-40B4-BE49-F238E27FC236}">
                <a16:creationId xmlns:a16="http://schemas.microsoft.com/office/drawing/2014/main" id="{5BA3BAAA-7C9C-4AA7-AC3B-7CDBBDCF0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3" y="4791075"/>
            <a:ext cx="53022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s-PR" altLang="en-US" sz="1900" b="1">
                <a:solidFill>
                  <a:srgbClr val="000000"/>
                </a:solidFill>
                <a:latin typeface="Verdana" panose="020B0604030504040204" pitchFamily="34" charset="0"/>
              </a:rPr>
              <a:t>Deportes de Tolerancia/Prolongados</a:t>
            </a:r>
          </a:p>
        </p:txBody>
      </p:sp>
      <p:sp>
        <p:nvSpPr>
          <p:cNvPr id="98310" name="Line 22">
            <a:extLst>
              <a:ext uri="{FF2B5EF4-FFF2-40B4-BE49-F238E27FC236}">
                <a16:creationId xmlns:a16="http://schemas.microsoft.com/office/drawing/2014/main" id="{0FD69C3C-9FCA-46FD-908B-B390F78D343B}"/>
              </a:ext>
            </a:extLst>
          </p:cNvPr>
          <p:cNvSpPr>
            <a:spLocks noChangeShapeType="1"/>
          </p:cNvSpPr>
          <p:nvPr/>
        </p:nvSpPr>
        <p:spPr bwMode="auto">
          <a:xfrm>
            <a:off x="7564438" y="2751138"/>
            <a:ext cx="0" cy="455612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2295" name="Text Box 23">
            <a:extLst>
              <a:ext uri="{FF2B5EF4-FFF2-40B4-BE49-F238E27FC236}">
                <a16:creationId xmlns:a16="http://schemas.microsoft.com/office/drawing/2014/main" id="{ABAD01B5-F8A4-46F7-ACD9-6B96B47DF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638" y="5495925"/>
            <a:ext cx="3624262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Proteínas Aportan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entre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5 y 10 % de Energía</a:t>
            </a:r>
          </a:p>
        </p:txBody>
      </p:sp>
      <p:sp>
        <p:nvSpPr>
          <p:cNvPr id="98312" name="Freeform 26">
            <a:extLst>
              <a:ext uri="{FF2B5EF4-FFF2-40B4-BE49-F238E27FC236}">
                <a16:creationId xmlns:a16="http://schemas.microsoft.com/office/drawing/2014/main" id="{4EF35B01-8794-4E3C-82F1-2FC18D938D7B}"/>
              </a:ext>
            </a:extLst>
          </p:cNvPr>
          <p:cNvSpPr>
            <a:spLocks/>
          </p:cNvSpPr>
          <p:nvPr/>
        </p:nvSpPr>
        <p:spPr bwMode="auto">
          <a:xfrm>
            <a:off x="2022475" y="1466850"/>
            <a:ext cx="765175" cy="795338"/>
          </a:xfrm>
          <a:custGeom>
            <a:avLst/>
            <a:gdLst>
              <a:gd name="T0" fmla="*/ 2147483646 w 592"/>
              <a:gd name="T1" fmla="*/ 0 h 426"/>
              <a:gd name="T2" fmla="*/ 0 w 592"/>
              <a:gd name="T3" fmla="*/ 0 h 426"/>
              <a:gd name="T4" fmla="*/ 0 w 592"/>
              <a:gd name="T5" fmla="*/ 2147483646 h 426"/>
              <a:gd name="T6" fmla="*/ 0 60000 65536"/>
              <a:gd name="T7" fmla="*/ 0 60000 65536"/>
              <a:gd name="T8" fmla="*/ 0 60000 65536"/>
              <a:gd name="T9" fmla="*/ 0 w 592"/>
              <a:gd name="T10" fmla="*/ 0 h 426"/>
              <a:gd name="T11" fmla="*/ 592 w 592"/>
              <a:gd name="T12" fmla="*/ 426 h 4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2" h="426">
                <a:moveTo>
                  <a:pt x="592" y="0"/>
                </a:moveTo>
                <a:cubicBezTo>
                  <a:pt x="395" y="0"/>
                  <a:pt x="197" y="0"/>
                  <a:pt x="0" y="0"/>
                </a:cubicBezTo>
                <a:lnTo>
                  <a:pt x="0" y="426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3" name="Text Box 27">
            <a:extLst>
              <a:ext uri="{FF2B5EF4-FFF2-40B4-BE49-F238E27FC236}">
                <a16:creationId xmlns:a16="http://schemas.microsoft.com/office/drawing/2014/main" id="{F85D81A2-0C2D-41A7-A05C-10C76E7A3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3200" y="2222500"/>
            <a:ext cx="2303463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es-PR" altLang="en-US" sz="2400" b="1">
                <a:latin typeface="Arial" panose="020B0604020202020204" pitchFamily="34" charset="0"/>
              </a:rPr>
              <a:t>Conversiones</a:t>
            </a:r>
          </a:p>
        </p:txBody>
      </p:sp>
      <p:sp>
        <p:nvSpPr>
          <p:cNvPr id="182301" name="Text Box 29">
            <a:extLst>
              <a:ext uri="{FF2B5EF4-FFF2-40B4-BE49-F238E27FC236}">
                <a16:creationId xmlns:a16="http://schemas.microsoft.com/office/drawing/2014/main" id="{D257D5D8-9DE3-4DB8-A938-2D48BFB90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0388" y="2911475"/>
            <a:ext cx="2697162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1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Lipogénesis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1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(Proteínas se convierten en Grasas)</a:t>
            </a:r>
          </a:p>
        </p:txBody>
      </p:sp>
      <p:sp>
        <p:nvSpPr>
          <p:cNvPr id="98315" name="Freeform 31">
            <a:extLst>
              <a:ext uri="{FF2B5EF4-FFF2-40B4-BE49-F238E27FC236}">
                <a16:creationId xmlns:a16="http://schemas.microsoft.com/office/drawing/2014/main" id="{1370CF92-7ABA-4DF7-8BFC-D1150F03C892}"/>
              </a:ext>
            </a:extLst>
          </p:cNvPr>
          <p:cNvSpPr>
            <a:spLocks/>
          </p:cNvSpPr>
          <p:nvPr/>
        </p:nvSpPr>
        <p:spPr bwMode="auto">
          <a:xfrm flipH="1">
            <a:off x="6797675" y="1466850"/>
            <a:ext cx="793750" cy="795338"/>
          </a:xfrm>
          <a:custGeom>
            <a:avLst/>
            <a:gdLst>
              <a:gd name="T0" fmla="*/ 2147483646 w 592"/>
              <a:gd name="T1" fmla="*/ 0 h 426"/>
              <a:gd name="T2" fmla="*/ 0 w 592"/>
              <a:gd name="T3" fmla="*/ 0 h 426"/>
              <a:gd name="T4" fmla="*/ 0 w 592"/>
              <a:gd name="T5" fmla="*/ 2147483646 h 426"/>
              <a:gd name="T6" fmla="*/ 0 60000 65536"/>
              <a:gd name="T7" fmla="*/ 0 60000 65536"/>
              <a:gd name="T8" fmla="*/ 0 60000 65536"/>
              <a:gd name="T9" fmla="*/ 0 w 592"/>
              <a:gd name="T10" fmla="*/ 0 h 426"/>
              <a:gd name="T11" fmla="*/ 592 w 592"/>
              <a:gd name="T12" fmla="*/ 426 h 4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2" h="426">
                <a:moveTo>
                  <a:pt x="592" y="0"/>
                </a:moveTo>
                <a:cubicBezTo>
                  <a:pt x="395" y="0"/>
                  <a:pt x="197" y="0"/>
                  <a:pt x="0" y="0"/>
                </a:cubicBezTo>
                <a:lnTo>
                  <a:pt x="0" y="426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304" name="Text Box 32">
            <a:extLst>
              <a:ext uri="{FF2B5EF4-FFF2-40B4-BE49-F238E27FC236}">
                <a16:creationId xmlns:a16="http://schemas.microsoft.com/office/drawing/2014/main" id="{271FE34F-3B12-46A2-9117-1DCFED89A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2235200"/>
            <a:ext cx="2303463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4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Tipos</a:t>
            </a:r>
          </a:p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400" b="1" i="1">
                <a:latin typeface="Arial" charset="0"/>
              </a:rPr>
              <a:t>(Estructural)</a:t>
            </a:r>
          </a:p>
        </p:txBody>
      </p:sp>
      <p:sp>
        <p:nvSpPr>
          <p:cNvPr id="182305" name="Text Box 33">
            <a:extLst>
              <a:ext uri="{FF2B5EF4-FFF2-40B4-BE49-F238E27FC236}">
                <a16:creationId xmlns:a16="http://schemas.microsoft.com/office/drawing/2014/main" id="{17326E8D-6512-4EE1-9C8F-B307ED00D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6800" y="3138488"/>
            <a:ext cx="288131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1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Unidades Básicas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1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 las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sz="21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Proteínas</a:t>
            </a:r>
            <a:endParaRPr lang="es-PR" sz="2100" b="1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98318" name="Freeform 34">
            <a:extLst>
              <a:ext uri="{FF2B5EF4-FFF2-40B4-BE49-F238E27FC236}">
                <a16:creationId xmlns:a16="http://schemas.microsoft.com/office/drawing/2014/main" id="{07932487-195D-4142-BB31-CA2A0ED973E4}"/>
              </a:ext>
            </a:extLst>
          </p:cNvPr>
          <p:cNvSpPr>
            <a:spLocks/>
          </p:cNvSpPr>
          <p:nvPr/>
        </p:nvSpPr>
        <p:spPr bwMode="auto">
          <a:xfrm>
            <a:off x="1285875" y="3959225"/>
            <a:ext cx="3167063" cy="384175"/>
          </a:xfrm>
          <a:custGeom>
            <a:avLst/>
            <a:gdLst>
              <a:gd name="T0" fmla="*/ 0 w 1995"/>
              <a:gd name="T1" fmla="*/ 0 h 292"/>
              <a:gd name="T2" fmla="*/ 0 w 1995"/>
              <a:gd name="T3" fmla="*/ 2147483646 h 292"/>
              <a:gd name="T4" fmla="*/ 2147483646 w 1995"/>
              <a:gd name="T5" fmla="*/ 2147483646 h 292"/>
              <a:gd name="T6" fmla="*/ 2147483646 w 1995"/>
              <a:gd name="T7" fmla="*/ 0 h 292"/>
              <a:gd name="T8" fmla="*/ 0 60000 65536"/>
              <a:gd name="T9" fmla="*/ 0 60000 65536"/>
              <a:gd name="T10" fmla="*/ 0 60000 65536"/>
              <a:gd name="T11" fmla="*/ 0 60000 65536"/>
              <a:gd name="T12" fmla="*/ 0 w 1995"/>
              <a:gd name="T13" fmla="*/ 0 h 292"/>
              <a:gd name="T14" fmla="*/ 1995 w 1995"/>
              <a:gd name="T15" fmla="*/ 292 h 2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95" h="292">
                <a:moveTo>
                  <a:pt x="0" y="0"/>
                </a:moveTo>
                <a:lnTo>
                  <a:pt x="0" y="292"/>
                </a:lnTo>
                <a:lnTo>
                  <a:pt x="1995" y="292"/>
                </a:lnTo>
                <a:lnTo>
                  <a:pt x="1995" y="0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9" name="Line 35">
            <a:extLst>
              <a:ext uri="{FF2B5EF4-FFF2-40B4-BE49-F238E27FC236}">
                <a16:creationId xmlns:a16="http://schemas.microsoft.com/office/drawing/2014/main" id="{5E458F79-6F5C-4780-8FD1-F44AC5E3A995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2738" y="4373563"/>
            <a:ext cx="0" cy="455612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20" name="Line 36">
            <a:extLst>
              <a:ext uri="{FF2B5EF4-FFF2-40B4-BE49-F238E27FC236}">
                <a16:creationId xmlns:a16="http://schemas.microsoft.com/office/drawing/2014/main" id="{72FEBBAF-2292-4FC3-8733-C80771FF7EDD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2738" y="5084763"/>
            <a:ext cx="0" cy="455612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21" name="Freeform 37">
            <a:extLst>
              <a:ext uri="{FF2B5EF4-FFF2-40B4-BE49-F238E27FC236}">
                <a16:creationId xmlns:a16="http://schemas.microsoft.com/office/drawing/2014/main" id="{049E8D3E-F657-43EE-B585-CCE6EFEB6AD0}"/>
              </a:ext>
            </a:extLst>
          </p:cNvPr>
          <p:cNvSpPr>
            <a:spLocks/>
          </p:cNvSpPr>
          <p:nvPr/>
        </p:nvSpPr>
        <p:spPr bwMode="auto">
          <a:xfrm flipH="1">
            <a:off x="3663950" y="2354263"/>
            <a:ext cx="738188" cy="649287"/>
          </a:xfrm>
          <a:custGeom>
            <a:avLst/>
            <a:gdLst>
              <a:gd name="T0" fmla="*/ 2147483646 w 592"/>
              <a:gd name="T1" fmla="*/ 0 h 426"/>
              <a:gd name="T2" fmla="*/ 0 w 592"/>
              <a:gd name="T3" fmla="*/ 0 h 426"/>
              <a:gd name="T4" fmla="*/ 0 w 592"/>
              <a:gd name="T5" fmla="*/ 2147483646 h 426"/>
              <a:gd name="T6" fmla="*/ 0 60000 65536"/>
              <a:gd name="T7" fmla="*/ 0 60000 65536"/>
              <a:gd name="T8" fmla="*/ 0 60000 65536"/>
              <a:gd name="T9" fmla="*/ 0 w 592"/>
              <a:gd name="T10" fmla="*/ 0 h 426"/>
              <a:gd name="T11" fmla="*/ 592 w 592"/>
              <a:gd name="T12" fmla="*/ 426 h 4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2" h="426">
                <a:moveTo>
                  <a:pt x="592" y="0"/>
                </a:moveTo>
                <a:cubicBezTo>
                  <a:pt x="395" y="0"/>
                  <a:pt x="197" y="0"/>
                  <a:pt x="0" y="0"/>
                </a:cubicBezTo>
                <a:lnTo>
                  <a:pt x="0" y="426"/>
                </a:ln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EE46886-C13C-47F3-9472-0FF18BDEEB8F}"/>
              </a:ext>
            </a:extLst>
          </p:cNvPr>
          <p:cNvSpPr>
            <a:spLocks/>
          </p:cNvSpPr>
          <p:nvPr/>
        </p:nvSpPr>
        <p:spPr bwMode="auto">
          <a:xfrm>
            <a:off x="622300" y="344488"/>
            <a:ext cx="7653338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PROTEÍNAS O PRÓTIDOS</a:t>
            </a:r>
            <a:endParaRPr lang="es-PR" altLang="es-PR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>
            <a:extLst>
              <a:ext uri="{FF2B5EF4-FFF2-40B4-BE49-F238E27FC236}">
                <a16:creationId xmlns:a16="http://schemas.microsoft.com/office/drawing/2014/main" id="{71982E5F-85C4-49D6-896A-48AB78425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28600"/>
            <a:ext cx="86868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LOS COMBUSTIBLE METABÓLICOS PARA EL EJERCICIO</a:t>
            </a:r>
          </a:p>
        </p:txBody>
      </p:sp>
      <p:sp>
        <p:nvSpPr>
          <p:cNvPr id="579587" name="Rectangle 3">
            <a:extLst>
              <a:ext uri="{FF2B5EF4-FFF2-40B4-BE49-F238E27FC236}">
                <a16:creationId xmlns:a16="http://schemas.microsoft.com/office/drawing/2014/main" id="{2C50B417-D30A-495E-B8E6-081A4F4E2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685800"/>
            <a:ext cx="38862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Las </a:t>
            </a:r>
            <a:r>
              <a:rPr lang="en-US" alt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Proteínas</a:t>
            </a:r>
            <a:endParaRPr lang="en-US" altLang="en-US" sz="2800" i="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00356" name="AutoShape 4">
            <a:extLst>
              <a:ext uri="{FF2B5EF4-FFF2-40B4-BE49-F238E27FC236}">
                <a16:creationId xmlns:a16="http://schemas.microsoft.com/office/drawing/2014/main" id="{7AE42EB3-CDC1-4887-AC59-5652AFA28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609600"/>
            <a:ext cx="533400" cy="5334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0357" name="AutoShape 5">
            <a:extLst>
              <a:ext uri="{FF2B5EF4-FFF2-40B4-BE49-F238E27FC236}">
                <a16:creationId xmlns:a16="http://schemas.microsoft.com/office/drawing/2014/main" id="{2C027E41-5AA2-47F5-A974-7976C820B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609600"/>
            <a:ext cx="533400" cy="5334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0358" name="Rectangle 6">
            <a:extLst>
              <a:ext uri="{FF2B5EF4-FFF2-40B4-BE49-F238E27FC236}">
                <a16:creationId xmlns:a16="http://schemas.microsoft.com/office/drawing/2014/main" id="{3ADDE4AB-B759-454B-B98C-D200F3E47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981200"/>
            <a:ext cx="7696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Se Degradan las Proteínas en Aminoácidos:</a:t>
            </a:r>
          </a:p>
        </p:txBody>
      </p:sp>
      <p:sp>
        <p:nvSpPr>
          <p:cNvPr id="100359" name="Rectangle 7">
            <a:extLst>
              <a:ext uri="{FF2B5EF4-FFF2-40B4-BE49-F238E27FC236}">
                <a16:creationId xmlns:a16="http://schemas.microsoft.com/office/drawing/2014/main" id="{F78773EB-55E6-489C-B474-2A7417A92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143000"/>
            <a:ext cx="822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Utilización de las Proteínas Como Sustratos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(Combustible Energético) Durante el Ejercicio:</a:t>
            </a:r>
          </a:p>
        </p:txBody>
      </p:sp>
      <p:sp>
        <p:nvSpPr>
          <p:cNvPr id="100360" name="AutoShape 8">
            <a:extLst>
              <a:ext uri="{FF2B5EF4-FFF2-40B4-BE49-F238E27FC236}">
                <a16:creationId xmlns:a16="http://schemas.microsoft.com/office/drawing/2014/main" id="{BD441412-81A8-454D-BFDF-CF778D88C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19200"/>
            <a:ext cx="304800" cy="304800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0361" name="AutoShape 9">
            <a:extLst>
              <a:ext uri="{FF2B5EF4-FFF2-40B4-BE49-F238E27FC236}">
                <a16:creationId xmlns:a16="http://schemas.microsoft.com/office/drawing/2014/main" id="{306958F0-DD49-453A-A8CE-EE6E7400FF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057400"/>
            <a:ext cx="304800" cy="228600"/>
          </a:xfrm>
          <a:prstGeom prst="flowChartExtra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658" name="Rectangle 10">
            <a:extLst>
              <a:ext uri="{FF2B5EF4-FFF2-40B4-BE49-F238E27FC236}">
                <a16:creationId xmlns:a16="http://schemas.microsoft.com/office/drawing/2014/main" id="{46920254-21A9-4F44-8A41-720CA542F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514600"/>
            <a:ext cx="746760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2300" b="1" dirty="0">
                <a:latin typeface="Arial" panose="020B0604020202020204" pitchFamily="34" charset="0"/>
              </a:rPr>
              <a:t>El </a:t>
            </a:r>
            <a:r>
              <a:rPr lang="en-US" altLang="en-US" sz="2300" b="1" dirty="0" err="1">
                <a:latin typeface="Arial" panose="020B0604020202020204" pitchFamily="34" charset="0"/>
              </a:rPr>
              <a:t>Aminoácido</a:t>
            </a:r>
            <a:r>
              <a:rPr lang="en-US" altLang="en-US" sz="2300" b="1" dirty="0">
                <a:latin typeface="Arial" panose="020B0604020202020204" pitchFamily="34" charset="0"/>
              </a:rPr>
              <a:t> </a:t>
            </a:r>
            <a:r>
              <a:rPr lang="en-US" altLang="en-US" sz="23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Alanina</a:t>
            </a:r>
            <a:r>
              <a:rPr lang="en-US" altLang="en-US" sz="2300" b="1" dirty="0">
                <a:latin typeface="Arial" panose="020B0604020202020204" pitchFamily="34" charset="0"/>
              </a:rPr>
              <a:t> </a:t>
            </a:r>
            <a:r>
              <a:rPr lang="en-US" altLang="en-US" sz="2300" b="1" dirty="0" err="1">
                <a:latin typeface="Arial" panose="020B0604020202020204" pitchFamily="34" charset="0"/>
              </a:rPr>
              <a:t>Puede</a:t>
            </a:r>
            <a:r>
              <a:rPr lang="en-US" altLang="en-US" sz="2300" b="1" dirty="0">
                <a:latin typeface="Arial" panose="020B0604020202020204" pitchFamily="34" charset="0"/>
              </a:rPr>
              <a:t> Ser </a:t>
            </a:r>
            <a:r>
              <a:rPr lang="en-US" altLang="en-US" sz="2300" b="1" dirty="0" err="1">
                <a:latin typeface="Arial" panose="020B0604020202020204" pitchFamily="34" charset="0"/>
              </a:rPr>
              <a:t>Convertido</a:t>
            </a:r>
            <a:r>
              <a:rPr lang="en-US" altLang="en-US" sz="2300" b="1" dirty="0">
                <a:latin typeface="Arial" panose="020B0604020202020204" pitchFamily="34" charset="0"/>
              </a:rPr>
              <a:t> </a:t>
            </a:r>
            <a:r>
              <a:rPr lang="en-US" altLang="en-US" sz="2300" b="1" dirty="0" err="1">
                <a:latin typeface="Arial" panose="020B0604020202020204" pitchFamily="34" charset="0"/>
              </a:rPr>
              <a:t>en</a:t>
            </a:r>
            <a:endParaRPr lang="en-US" altLang="en-US" sz="2300" b="1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2300" b="1" dirty="0" err="1">
                <a:latin typeface="Arial" panose="020B0604020202020204" pitchFamily="34" charset="0"/>
              </a:rPr>
              <a:t>Glucógeno</a:t>
            </a:r>
            <a:r>
              <a:rPr lang="en-US" altLang="en-US" sz="2300" b="1" dirty="0">
                <a:latin typeface="Arial" panose="020B0604020202020204" pitchFamily="34" charset="0"/>
              </a:rPr>
              <a:t> </a:t>
            </a:r>
            <a:r>
              <a:rPr lang="en-US" altLang="en-US" sz="2300" b="1" dirty="0" err="1">
                <a:latin typeface="Arial" panose="020B0604020202020204" pitchFamily="34" charset="0"/>
              </a:rPr>
              <a:t>en</a:t>
            </a:r>
            <a:r>
              <a:rPr lang="en-US" altLang="en-US" sz="2300" b="1" dirty="0">
                <a:latin typeface="Arial" panose="020B0604020202020204" pitchFamily="34" charset="0"/>
              </a:rPr>
              <a:t> el </a:t>
            </a:r>
            <a:r>
              <a:rPr lang="en-US" altLang="en-US" sz="2300" b="1" dirty="0" err="1">
                <a:latin typeface="Arial" panose="020B0604020202020204" pitchFamily="34" charset="0"/>
              </a:rPr>
              <a:t>Hígado</a:t>
            </a:r>
            <a:r>
              <a:rPr lang="en-US" altLang="en-US" sz="2300" b="1" dirty="0"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00363" name="AutoShape 11">
            <a:extLst>
              <a:ext uri="{FF2B5EF4-FFF2-40B4-BE49-F238E27FC236}">
                <a16:creationId xmlns:a16="http://schemas.microsoft.com/office/drawing/2014/main" id="{7E705E09-0CE2-4C9C-B56A-7FAA3C4ED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590800"/>
            <a:ext cx="228600" cy="228600"/>
          </a:xfrm>
          <a:prstGeom prst="octagon">
            <a:avLst>
              <a:gd name="adj" fmla="val 2928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0364" name="Rectangle 12">
            <a:extLst>
              <a:ext uri="{FF2B5EF4-FFF2-40B4-BE49-F238E27FC236}">
                <a16:creationId xmlns:a16="http://schemas.microsoft.com/office/drawing/2014/main" id="{FD9BE184-A0B9-4D2B-A457-4895D718F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3352800"/>
            <a:ext cx="7467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300" b="1">
                <a:latin typeface="Times New Roman" panose="02020603050405020304" pitchFamily="18" charset="0"/>
              </a:rPr>
              <a:t>Luego, El Glucógeno se Degrada en Glucosa y se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300" b="1">
                <a:latin typeface="Times New Roman" panose="02020603050405020304" pitchFamily="18" charset="0"/>
              </a:rPr>
              <a:t>Transporta hacia los Músculo Activos</a:t>
            </a:r>
          </a:p>
        </p:txBody>
      </p:sp>
      <p:sp>
        <p:nvSpPr>
          <p:cNvPr id="100365" name="Rectangle 13">
            <a:extLst>
              <a:ext uri="{FF2B5EF4-FFF2-40B4-BE49-F238E27FC236}">
                <a16:creationId xmlns:a16="http://schemas.microsoft.com/office/drawing/2014/main" id="{08BAF32F-31F4-4719-856B-DA5B4CFDA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4191000"/>
            <a:ext cx="75438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Muchos Aminoácidos (i.e., Isoleucina, Alanina,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Leucina, Valina, etc) Pueden ser Convertidos en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Intermediarios Metabólicos (i.e., Compuestos que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Directamente Participan en la Bioenergética) Para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las Células Musculares y Directamente Contribuir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como Combustible en la Vías Metabólicas.</a:t>
            </a:r>
          </a:p>
        </p:txBody>
      </p:sp>
      <p:sp>
        <p:nvSpPr>
          <p:cNvPr id="100366" name="AutoShape 14">
            <a:extLst>
              <a:ext uri="{FF2B5EF4-FFF2-40B4-BE49-F238E27FC236}">
                <a16:creationId xmlns:a16="http://schemas.microsoft.com/office/drawing/2014/main" id="{8776CAEE-236C-4A51-9986-56D3F720C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4267200"/>
            <a:ext cx="228600" cy="228600"/>
          </a:xfrm>
          <a:prstGeom prst="octagon">
            <a:avLst>
              <a:gd name="adj" fmla="val 2928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718" name="Text Box 54">
            <a:extLst>
              <a:ext uri="{FF2B5EF4-FFF2-40B4-BE49-F238E27FC236}">
                <a16:creationId xmlns:a16="http://schemas.microsoft.com/office/drawing/2014/main" id="{37013FB5-50F1-4CEE-810F-8A377CAFC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8825" y="1127125"/>
            <a:ext cx="1855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PROTEÍNAS</a:t>
            </a:r>
          </a:p>
        </p:txBody>
      </p:sp>
      <p:sp>
        <p:nvSpPr>
          <p:cNvPr id="101379" name="Freeform 55">
            <a:extLst>
              <a:ext uri="{FF2B5EF4-FFF2-40B4-BE49-F238E27FC236}">
                <a16:creationId xmlns:a16="http://schemas.microsoft.com/office/drawing/2014/main" id="{351327B7-A2E9-4032-B7A7-629DED606378}"/>
              </a:ext>
            </a:extLst>
          </p:cNvPr>
          <p:cNvSpPr>
            <a:spLocks/>
          </p:cNvSpPr>
          <p:nvPr/>
        </p:nvSpPr>
        <p:spPr bwMode="auto">
          <a:xfrm rot="-5400000" flipH="1" flipV="1">
            <a:off x="1917700" y="881063"/>
            <a:ext cx="185738" cy="1922462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720" name="Text Box 56">
            <a:extLst>
              <a:ext uri="{FF2B5EF4-FFF2-40B4-BE49-F238E27FC236}">
                <a16:creationId xmlns:a16="http://schemas.microsoft.com/office/drawing/2014/main" id="{973DCC78-2330-4CA1-99DC-BD97A3EB1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0513" y="1600200"/>
            <a:ext cx="3176587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Deaminación/Catabolismo</a:t>
            </a:r>
            <a:endParaRPr lang="en-US" b="1" i="1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01381" name="Text Box 57">
            <a:extLst>
              <a:ext uri="{FF2B5EF4-FFF2-40B4-BE49-F238E27FC236}">
                <a16:creationId xmlns:a16="http://schemas.microsoft.com/office/drawing/2014/main" id="{EAF17A35-FDDB-41C1-86D8-352C546F7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0575" y="1893888"/>
            <a:ext cx="1677988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Aminoácidos</a:t>
            </a:r>
          </a:p>
        </p:txBody>
      </p:sp>
      <p:sp>
        <p:nvSpPr>
          <p:cNvPr id="101382" name="Text Box 58">
            <a:extLst>
              <a:ext uri="{FF2B5EF4-FFF2-40B4-BE49-F238E27FC236}">
                <a16:creationId xmlns:a16="http://schemas.microsoft.com/office/drawing/2014/main" id="{5FCFE96D-07CF-47EF-ABF0-481D27937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763" y="2206625"/>
            <a:ext cx="2844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b="1">
                <a:latin typeface="Arial" panose="020B0604020202020204" pitchFamily="34" charset="0"/>
              </a:rPr>
              <a:t>Convierten en</a:t>
            </a:r>
          </a:p>
          <a:p>
            <a:pPr algn="ctr">
              <a:lnSpc>
                <a:spcPct val="90000"/>
              </a:lnSpc>
            </a:pPr>
            <a:r>
              <a:rPr lang="en-US" altLang="en-US" b="1">
                <a:latin typeface="Arial" panose="020B0604020202020204" pitchFamily="34" charset="0"/>
              </a:rPr>
              <a:t>Productos Intermedios</a:t>
            </a:r>
            <a:endParaRPr lang="en-US" altLang="en-US" b="1" i="1">
              <a:latin typeface="Arial" panose="020B0604020202020204" pitchFamily="34" charset="0"/>
            </a:endParaRPr>
          </a:p>
        </p:txBody>
      </p:sp>
      <p:sp>
        <p:nvSpPr>
          <p:cNvPr id="101383" name="Text Box 59">
            <a:extLst>
              <a:ext uri="{FF2B5EF4-FFF2-40B4-BE49-F238E27FC236}">
                <a16:creationId xmlns:a16="http://schemas.microsoft.com/office/drawing/2014/main" id="{073F2694-5A9F-4A69-831B-4DEC42EFA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490788"/>
            <a:ext cx="7143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Urea</a:t>
            </a:r>
          </a:p>
        </p:txBody>
      </p:sp>
      <p:sp>
        <p:nvSpPr>
          <p:cNvPr id="101384" name="Line 60">
            <a:extLst>
              <a:ext uri="{FF2B5EF4-FFF2-40B4-BE49-F238E27FC236}">
                <a16:creationId xmlns:a16="http://schemas.microsoft.com/office/drawing/2014/main" id="{51B18B85-E1BF-4D87-ACC1-D8301ADB4D9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4100" y="2185988"/>
            <a:ext cx="0" cy="36036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5" name="Line 63">
            <a:extLst>
              <a:ext uri="{FF2B5EF4-FFF2-40B4-BE49-F238E27FC236}">
                <a16:creationId xmlns:a16="http://schemas.microsoft.com/office/drawing/2014/main" id="{195E489F-CBA0-4343-A944-FD0DD6814E0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65600" y="143827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6" name="Freeform 64">
            <a:extLst>
              <a:ext uri="{FF2B5EF4-FFF2-40B4-BE49-F238E27FC236}">
                <a16:creationId xmlns:a16="http://schemas.microsoft.com/office/drawing/2014/main" id="{D79CDD6B-B0C3-4913-BCCA-63E7A6696231}"/>
              </a:ext>
            </a:extLst>
          </p:cNvPr>
          <p:cNvSpPr>
            <a:spLocks/>
          </p:cNvSpPr>
          <p:nvPr/>
        </p:nvSpPr>
        <p:spPr bwMode="auto">
          <a:xfrm rot="-5400000" flipH="1" flipV="1">
            <a:off x="4954587" y="1358901"/>
            <a:ext cx="195263" cy="1579562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7" name="Freeform 65">
            <a:extLst>
              <a:ext uri="{FF2B5EF4-FFF2-40B4-BE49-F238E27FC236}">
                <a16:creationId xmlns:a16="http://schemas.microsoft.com/office/drawing/2014/main" id="{9D64B295-A60E-441C-BB02-F8824C2582F3}"/>
              </a:ext>
            </a:extLst>
          </p:cNvPr>
          <p:cNvSpPr>
            <a:spLocks/>
          </p:cNvSpPr>
          <p:nvPr/>
        </p:nvSpPr>
        <p:spPr bwMode="auto">
          <a:xfrm rot="5400000" flipV="1">
            <a:off x="6075363" y="1550988"/>
            <a:ext cx="196850" cy="590550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8" name="Text Box 71">
            <a:extLst>
              <a:ext uri="{FF2B5EF4-FFF2-40B4-BE49-F238E27FC236}">
                <a16:creationId xmlns:a16="http://schemas.microsoft.com/office/drawing/2014/main" id="{46CD1CA5-D638-40AF-9A2D-83F807B30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3225" y="2212975"/>
            <a:ext cx="28384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Convierten en Glucosa</a:t>
            </a:r>
          </a:p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(</a:t>
            </a:r>
            <a:r>
              <a:rPr lang="en-US" altLang="en-US" b="1" i="1">
                <a:latin typeface="Arial" panose="020B0604020202020204" pitchFamily="34" charset="0"/>
              </a:rPr>
              <a:t>Gluconeogénesis</a:t>
            </a:r>
            <a:r>
              <a:rPr lang="en-US" altLang="en-US" b="1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01389" name="Freeform 72">
            <a:extLst>
              <a:ext uri="{FF2B5EF4-FFF2-40B4-BE49-F238E27FC236}">
                <a16:creationId xmlns:a16="http://schemas.microsoft.com/office/drawing/2014/main" id="{07D6A985-9195-4AE6-A559-003CA97D8964}"/>
              </a:ext>
            </a:extLst>
          </p:cNvPr>
          <p:cNvSpPr>
            <a:spLocks/>
          </p:cNvSpPr>
          <p:nvPr/>
        </p:nvSpPr>
        <p:spPr bwMode="auto">
          <a:xfrm rot="5400000" flipV="1">
            <a:off x="7453313" y="2032000"/>
            <a:ext cx="257175" cy="26987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6 h 1870"/>
              <a:gd name="T4" fmla="*/ 2147483646 w 3765"/>
              <a:gd name="T5" fmla="*/ 2147483646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0" name="Text Box 86">
            <a:extLst>
              <a:ext uri="{FF2B5EF4-FFF2-40B4-BE49-F238E27FC236}">
                <a16:creationId xmlns:a16="http://schemas.microsoft.com/office/drawing/2014/main" id="{60CFDEF0-37C3-4EFC-BADE-C483FEFAD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8" y="1906588"/>
            <a:ext cx="534987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N</a:t>
            </a:r>
            <a:r>
              <a:rPr lang="en-US" altLang="en-US" b="1" baseline="-250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01391" name="Line 87">
            <a:extLst>
              <a:ext uri="{FF2B5EF4-FFF2-40B4-BE49-F238E27FC236}">
                <a16:creationId xmlns:a16="http://schemas.microsoft.com/office/drawing/2014/main" id="{B1F0E205-D726-42B4-952A-11053D01C8B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9163" y="1916113"/>
            <a:ext cx="1587" cy="249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2" name="Line 89">
            <a:extLst>
              <a:ext uri="{FF2B5EF4-FFF2-40B4-BE49-F238E27FC236}">
                <a16:creationId xmlns:a16="http://schemas.microsoft.com/office/drawing/2014/main" id="{F1A5115C-4DCE-4BA8-BD96-4E546D4A7BE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10263" y="1903413"/>
            <a:ext cx="1587" cy="249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3" name="Text Box 90">
            <a:extLst>
              <a:ext uri="{FF2B5EF4-FFF2-40B4-BE49-F238E27FC236}">
                <a16:creationId xmlns:a16="http://schemas.microsoft.com/office/drawing/2014/main" id="{A1B08EFF-C603-44DE-B151-0CC03DDF7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2884488"/>
            <a:ext cx="20002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Excretada por la</a:t>
            </a:r>
          </a:p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Orina</a:t>
            </a:r>
          </a:p>
        </p:txBody>
      </p:sp>
      <p:sp>
        <p:nvSpPr>
          <p:cNvPr id="101394" name="Line 91">
            <a:extLst>
              <a:ext uri="{FF2B5EF4-FFF2-40B4-BE49-F238E27FC236}">
                <a16:creationId xmlns:a16="http://schemas.microsoft.com/office/drawing/2014/main" id="{4330E609-E048-40FB-A5B0-AAF2D762773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4100" y="2732088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5" name="Text Box 92">
            <a:extLst>
              <a:ext uri="{FF2B5EF4-FFF2-40B4-BE49-F238E27FC236}">
                <a16:creationId xmlns:a16="http://schemas.microsoft.com/office/drawing/2014/main" id="{644566EF-E303-457F-B92B-0440CCE9D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638" y="2136775"/>
            <a:ext cx="16335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b="1" i="1">
                <a:latin typeface="Times New Roman" panose="02020603050405020304" pitchFamily="18" charset="0"/>
              </a:rPr>
              <a:t>(Convertida en)</a:t>
            </a:r>
          </a:p>
        </p:txBody>
      </p:sp>
      <p:sp>
        <p:nvSpPr>
          <p:cNvPr id="101396" name="Freeform 93">
            <a:extLst>
              <a:ext uri="{FF2B5EF4-FFF2-40B4-BE49-F238E27FC236}">
                <a16:creationId xmlns:a16="http://schemas.microsoft.com/office/drawing/2014/main" id="{3AAFAC8C-3F45-4113-A6E5-1C914C397986}"/>
              </a:ext>
            </a:extLst>
          </p:cNvPr>
          <p:cNvSpPr>
            <a:spLocks/>
          </p:cNvSpPr>
          <p:nvPr/>
        </p:nvSpPr>
        <p:spPr bwMode="auto">
          <a:xfrm>
            <a:off x="1214438" y="2157413"/>
            <a:ext cx="1397000" cy="619125"/>
          </a:xfrm>
          <a:custGeom>
            <a:avLst/>
            <a:gdLst>
              <a:gd name="T0" fmla="*/ 2147483646 w 880"/>
              <a:gd name="T1" fmla="*/ 0 h 335"/>
              <a:gd name="T2" fmla="*/ 2147483646 w 880"/>
              <a:gd name="T3" fmla="*/ 0 h 335"/>
              <a:gd name="T4" fmla="*/ 2147483646 w 880"/>
              <a:gd name="T5" fmla="*/ 2147483646 h 335"/>
              <a:gd name="T6" fmla="*/ 0 w 880"/>
              <a:gd name="T7" fmla="*/ 2147483646 h 335"/>
              <a:gd name="T8" fmla="*/ 0 60000 65536"/>
              <a:gd name="T9" fmla="*/ 0 60000 65536"/>
              <a:gd name="T10" fmla="*/ 0 60000 65536"/>
              <a:gd name="T11" fmla="*/ 0 60000 65536"/>
              <a:gd name="T12" fmla="*/ 0 w 880"/>
              <a:gd name="T13" fmla="*/ 0 h 335"/>
              <a:gd name="T14" fmla="*/ 880 w 880"/>
              <a:gd name="T15" fmla="*/ 335 h 3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80" h="335">
                <a:moveTo>
                  <a:pt x="70" y="0"/>
                </a:moveTo>
                <a:lnTo>
                  <a:pt x="880" y="0"/>
                </a:lnTo>
                <a:lnTo>
                  <a:pt x="880" y="335"/>
                </a:lnTo>
                <a:lnTo>
                  <a:pt x="0" y="335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7" name="Freeform 94">
            <a:extLst>
              <a:ext uri="{FF2B5EF4-FFF2-40B4-BE49-F238E27FC236}">
                <a16:creationId xmlns:a16="http://schemas.microsoft.com/office/drawing/2014/main" id="{39CB6A8A-2158-4A84-A8AB-CA8AB3AECF1C}"/>
              </a:ext>
            </a:extLst>
          </p:cNvPr>
          <p:cNvSpPr>
            <a:spLocks/>
          </p:cNvSpPr>
          <p:nvPr/>
        </p:nvSpPr>
        <p:spPr bwMode="auto">
          <a:xfrm>
            <a:off x="2636838" y="2465388"/>
            <a:ext cx="233362" cy="1273175"/>
          </a:xfrm>
          <a:custGeom>
            <a:avLst/>
            <a:gdLst>
              <a:gd name="T0" fmla="*/ 0 w 155"/>
              <a:gd name="T1" fmla="*/ 0 h 973"/>
              <a:gd name="T2" fmla="*/ 2147483646 w 155"/>
              <a:gd name="T3" fmla="*/ 0 h 973"/>
              <a:gd name="T4" fmla="*/ 2147483646 w 155"/>
              <a:gd name="T5" fmla="*/ 2147483646 h 973"/>
              <a:gd name="T6" fmla="*/ 0 60000 65536"/>
              <a:gd name="T7" fmla="*/ 0 60000 65536"/>
              <a:gd name="T8" fmla="*/ 0 60000 65536"/>
              <a:gd name="T9" fmla="*/ 0 w 155"/>
              <a:gd name="T10" fmla="*/ 0 h 973"/>
              <a:gd name="T11" fmla="*/ 155 w 155"/>
              <a:gd name="T12" fmla="*/ 973 h 9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5" h="973">
                <a:moveTo>
                  <a:pt x="0" y="0"/>
                </a:moveTo>
                <a:lnTo>
                  <a:pt x="155" y="0"/>
                </a:lnTo>
                <a:lnTo>
                  <a:pt x="155" y="973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8" name="Text Box 95">
            <a:extLst>
              <a:ext uri="{FF2B5EF4-FFF2-40B4-BE49-F238E27FC236}">
                <a16:creationId xmlns:a16="http://schemas.microsoft.com/office/drawing/2014/main" id="{B931F3A9-0196-4110-9219-41243440F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038" y="3689350"/>
            <a:ext cx="23463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Require ATP</a:t>
            </a:r>
          </a:p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(se Gasta Energía)</a:t>
            </a:r>
          </a:p>
        </p:txBody>
      </p:sp>
      <p:sp>
        <p:nvSpPr>
          <p:cNvPr id="101399" name="Line 96">
            <a:extLst>
              <a:ext uri="{FF2B5EF4-FFF2-40B4-BE49-F238E27FC236}">
                <a16:creationId xmlns:a16="http://schemas.microsoft.com/office/drawing/2014/main" id="{A7FF176E-7FA1-4550-9456-8BCBB90C09DA}"/>
              </a:ext>
            </a:extLst>
          </p:cNvPr>
          <p:cNvSpPr>
            <a:spLocks noChangeShapeType="1"/>
          </p:cNvSpPr>
          <p:nvPr/>
        </p:nvSpPr>
        <p:spPr bwMode="auto">
          <a:xfrm>
            <a:off x="6269038" y="2738438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00" name="Text Box 97">
            <a:extLst>
              <a:ext uri="{FF2B5EF4-FFF2-40B4-BE49-F238E27FC236}">
                <a16:creationId xmlns:a16="http://schemas.microsoft.com/office/drawing/2014/main" id="{52F52AFE-A389-4E86-A460-6E4BB2EAA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0" y="2898775"/>
            <a:ext cx="11334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Ácido</a:t>
            </a:r>
          </a:p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Pirúvico</a:t>
            </a:r>
          </a:p>
        </p:txBody>
      </p:sp>
      <p:sp>
        <p:nvSpPr>
          <p:cNvPr id="101401" name="Line 98">
            <a:extLst>
              <a:ext uri="{FF2B5EF4-FFF2-40B4-BE49-F238E27FC236}">
                <a16:creationId xmlns:a16="http://schemas.microsoft.com/office/drawing/2014/main" id="{3FA267F1-8213-48D2-9C4A-3A6FAB4798B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70838" y="2738438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02" name="Text Box 99">
            <a:extLst>
              <a:ext uri="{FF2B5EF4-FFF2-40B4-BE49-F238E27FC236}">
                <a16:creationId xmlns:a16="http://schemas.microsoft.com/office/drawing/2014/main" id="{DE9391BD-F71A-47DF-B087-96FE1A527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3450" y="2898775"/>
            <a:ext cx="140652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Acetil CoA</a:t>
            </a:r>
          </a:p>
        </p:txBody>
      </p:sp>
      <p:sp>
        <p:nvSpPr>
          <p:cNvPr id="101403" name="Freeform 100">
            <a:extLst>
              <a:ext uri="{FF2B5EF4-FFF2-40B4-BE49-F238E27FC236}">
                <a16:creationId xmlns:a16="http://schemas.microsoft.com/office/drawing/2014/main" id="{AA95F071-7DDD-473A-9E04-9C8747413353}"/>
              </a:ext>
            </a:extLst>
          </p:cNvPr>
          <p:cNvSpPr>
            <a:spLocks/>
          </p:cNvSpPr>
          <p:nvPr/>
        </p:nvSpPr>
        <p:spPr bwMode="auto">
          <a:xfrm>
            <a:off x="4254500" y="2725738"/>
            <a:ext cx="2903538" cy="1954212"/>
          </a:xfrm>
          <a:custGeom>
            <a:avLst/>
            <a:gdLst>
              <a:gd name="T0" fmla="*/ 0 w 1744"/>
              <a:gd name="T1" fmla="*/ 0 h 638"/>
              <a:gd name="T2" fmla="*/ 0 w 1744"/>
              <a:gd name="T3" fmla="*/ 2147483646 h 638"/>
              <a:gd name="T4" fmla="*/ 2147483646 w 1744"/>
              <a:gd name="T5" fmla="*/ 2147483646 h 638"/>
              <a:gd name="T6" fmla="*/ 2147483646 w 1744"/>
              <a:gd name="T7" fmla="*/ 2147483646 h 638"/>
              <a:gd name="T8" fmla="*/ 0 60000 65536"/>
              <a:gd name="T9" fmla="*/ 0 60000 65536"/>
              <a:gd name="T10" fmla="*/ 0 60000 65536"/>
              <a:gd name="T11" fmla="*/ 0 60000 65536"/>
              <a:gd name="T12" fmla="*/ 0 w 1744"/>
              <a:gd name="T13" fmla="*/ 0 h 638"/>
              <a:gd name="T14" fmla="*/ 1744 w 1744"/>
              <a:gd name="T15" fmla="*/ 638 h 6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44" h="638">
                <a:moveTo>
                  <a:pt x="0" y="0"/>
                </a:moveTo>
                <a:lnTo>
                  <a:pt x="0" y="638"/>
                </a:lnTo>
                <a:lnTo>
                  <a:pt x="1744" y="638"/>
                </a:lnTo>
                <a:lnTo>
                  <a:pt x="1744" y="521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04" name="Freeform 102">
            <a:extLst>
              <a:ext uri="{FF2B5EF4-FFF2-40B4-BE49-F238E27FC236}">
                <a16:creationId xmlns:a16="http://schemas.microsoft.com/office/drawing/2014/main" id="{AE83B31D-43E5-4A12-A9CB-6B127D6160FC}"/>
              </a:ext>
            </a:extLst>
          </p:cNvPr>
          <p:cNvSpPr>
            <a:spLocks/>
          </p:cNvSpPr>
          <p:nvPr/>
        </p:nvSpPr>
        <p:spPr bwMode="auto">
          <a:xfrm>
            <a:off x="6281738" y="3170238"/>
            <a:ext cx="1668462" cy="493712"/>
          </a:xfrm>
          <a:custGeom>
            <a:avLst/>
            <a:gdLst>
              <a:gd name="T0" fmla="*/ 0 w 1051"/>
              <a:gd name="T1" fmla="*/ 2147483646 h 311"/>
              <a:gd name="T2" fmla="*/ 0 w 1051"/>
              <a:gd name="T3" fmla="*/ 2147483646 h 311"/>
              <a:gd name="T4" fmla="*/ 2147483646 w 1051"/>
              <a:gd name="T5" fmla="*/ 2147483646 h 311"/>
              <a:gd name="T6" fmla="*/ 2147483646 w 1051"/>
              <a:gd name="T7" fmla="*/ 0 h 311"/>
              <a:gd name="T8" fmla="*/ 0 60000 65536"/>
              <a:gd name="T9" fmla="*/ 0 60000 65536"/>
              <a:gd name="T10" fmla="*/ 0 60000 65536"/>
              <a:gd name="T11" fmla="*/ 0 60000 65536"/>
              <a:gd name="T12" fmla="*/ 0 w 1051"/>
              <a:gd name="T13" fmla="*/ 0 h 311"/>
              <a:gd name="T14" fmla="*/ 1051 w 1051"/>
              <a:gd name="T15" fmla="*/ 311 h 3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1" h="311">
                <a:moveTo>
                  <a:pt x="0" y="132"/>
                </a:moveTo>
                <a:lnTo>
                  <a:pt x="0" y="311"/>
                </a:lnTo>
                <a:lnTo>
                  <a:pt x="1051" y="311"/>
                </a:lnTo>
                <a:lnTo>
                  <a:pt x="1051" y="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05" name="Line 103">
            <a:extLst>
              <a:ext uri="{FF2B5EF4-FFF2-40B4-BE49-F238E27FC236}">
                <a16:creationId xmlns:a16="http://schemas.microsoft.com/office/drawing/2014/main" id="{DBFE48AC-CFE8-46BF-8A61-3F6035EE9B53}"/>
              </a:ext>
            </a:extLst>
          </p:cNvPr>
          <p:cNvSpPr>
            <a:spLocks noChangeShapeType="1"/>
          </p:cNvSpPr>
          <p:nvPr/>
        </p:nvSpPr>
        <p:spPr bwMode="auto">
          <a:xfrm>
            <a:off x="7146925" y="3690938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06" name="Text Box 104">
            <a:extLst>
              <a:ext uri="{FF2B5EF4-FFF2-40B4-BE49-F238E27FC236}">
                <a16:creationId xmlns:a16="http://schemas.microsoft.com/office/drawing/2014/main" id="{4D7AE926-7260-4DDB-A20C-C64DD03D5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8375" y="3830638"/>
            <a:ext cx="23463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Entran en el</a:t>
            </a:r>
          </a:p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Proceso Oxidativo</a:t>
            </a:r>
          </a:p>
        </p:txBody>
      </p:sp>
      <p:sp>
        <p:nvSpPr>
          <p:cNvPr id="101407" name="Line 105">
            <a:extLst>
              <a:ext uri="{FF2B5EF4-FFF2-40B4-BE49-F238E27FC236}">
                <a16:creationId xmlns:a16="http://schemas.microsoft.com/office/drawing/2014/main" id="{933D530B-85B1-442C-94F5-F2EFC6C58D6E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7388" y="469582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08" name="Text Box 106">
            <a:extLst>
              <a:ext uri="{FF2B5EF4-FFF2-40B4-BE49-F238E27FC236}">
                <a16:creationId xmlns:a16="http://schemas.microsoft.com/office/drawing/2014/main" id="{BC125AAB-AEFB-464E-B2C9-ECFAFE236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9900" y="4860925"/>
            <a:ext cx="3074988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Aporte de Energía (ATP)</a:t>
            </a:r>
          </a:p>
        </p:txBody>
      </p:sp>
      <p:sp>
        <p:nvSpPr>
          <p:cNvPr id="101409" name="Text Box 107">
            <a:extLst>
              <a:ext uri="{FF2B5EF4-FFF2-40B4-BE49-F238E27FC236}">
                <a16:creationId xmlns:a16="http://schemas.microsoft.com/office/drawing/2014/main" id="{2CA6B423-72A1-48FF-8CAE-49ADB3D80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4538" y="5280025"/>
            <a:ext cx="50641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5% - 10% del</a:t>
            </a:r>
          </a:p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Total de Energía Consumida</a:t>
            </a:r>
          </a:p>
        </p:txBody>
      </p:sp>
      <p:sp>
        <p:nvSpPr>
          <p:cNvPr id="101410" name="Line 108">
            <a:extLst>
              <a:ext uri="{FF2B5EF4-FFF2-40B4-BE49-F238E27FC236}">
                <a16:creationId xmlns:a16="http://schemas.microsoft.com/office/drawing/2014/main" id="{D80BD79B-938A-4609-BA37-55BAC89FD19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80088" y="512762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11" name="Text Box 109">
            <a:extLst>
              <a:ext uri="{FF2B5EF4-FFF2-40B4-BE49-F238E27FC236}">
                <a16:creationId xmlns:a16="http://schemas.microsoft.com/office/drawing/2014/main" id="{1159792E-61A5-4CE4-8A03-C22789732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4538" y="5927725"/>
            <a:ext cx="50641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No se Considera Significativo</a:t>
            </a:r>
          </a:p>
          <a:p>
            <a:pPr algn="ctr">
              <a:lnSpc>
                <a:spcPct val="80000"/>
              </a:lnSpc>
            </a:pPr>
            <a:r>
              <a:rPr lang="en-US" altLang="en-US" b="1">
                <a:latin typeface="Arial" panose="020B0604020202020204" pitchFamily="34" charset="0"/>
              </a:rPr>
              <a:t>el Metabolismo de las Proteínas</a:t>
            </a:r>
          </a:p>
        </p:txBody>
      </p:sp>
      <p:sp>
        <p:nvSpPr>
          <p:cNvPr id="101412" name="Line 110">
            <a:extLst>
              <a:ext uri="{FF2B5EF4-FFF2-40B4-BE49-F238E27FC236}">
                <a16:creationId xmlns:a16="http://schemas.microsoft.com/office/drawing/2014/main" id="{0B758607-1B4F-406F-B38E-B0A9AB681488}"/>
              </a:ext>
            </a:extLst>
          </p:cNvPr>
          <p:cNvSpPr>
            <a:spLocks noChangeShapeType="1"/>
          </p:cNvSpPr>
          <p:nvPr/>
        </p:nvSpPr>
        <p:spPr bwMode="auto">
          <a:xfrm>
            <a:off x="5780088" y="580072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413" name="Text Box 111">
            <a:extLst>
              <a:ext uri="{FF2B5EF4-FFF2-40B4-BE49-F238E27FC236}">
                <a16:creationId xmlns:a16="http://schemas.microsoft.com/office/drawing/2014/main" id="{98BD19BB-70FA-4268-9A76-8F419F2CC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8825" y="1824038"/>
            <a:ext cx="7937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 b="1" i="1">
                <a:latin typeface="Times New Roman" panose="02020603050405020304" pitchFamily="18" charset="0"/>
              </a:rPr>
              <a:t>(Alanina)</a:t>
            </a:r>
          </a:p>
        </p:txBody>
      </p:sp>
      <p:sp>
        <p:nvSpPr>
          <p:cNvPr id="101414" name="Text Box 112">
            <a:extLst>
              <a:ext uri="{FF2B5EF4-FFF2-40B4-BE49-F238E27FC236}">
                <a16:creationId xmlns:a16="http://schemas.microsoft.com/office/drawing/2014/main" id="{B50114DA-18C5-41F1-9FBF-21A4E0A65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1938338"/>
            <a:ext cx="8032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 b="1" i="1">
                <a:latin typeface="Times New Roman" panose="02020603050405020304" pitchFamily="18" charset="0"/>
              </a:rPr>
              <a:t>(Leucina)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036832D4-94B0-49B4-AF8D-603CA49B4D54}"/>
              </a:ext>
            </a:extLst>
          </p:cNvPr>
          <p:cNvSpPr>
            <a:spLocks/>
          </p:cNvSpPr>
          <p:nvPr/>
        </p:nvSpPr>
        <p:spPr bwMode="auto">
          <a:xfrm>
            <a:off x="660400" y="185738"/>
            <a:ext cx="7759700" cy="8477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METABOLISMO DE LAS PROTEÍNAS</a:t>
            </a:r>
          </a:p>
          <a:p>
            <a:pPr algn="ctr">
              <a:defRPr/>
            </a:pP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(DEAMINACIÓN)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>
            <a:extLst>
              <a:ext uri="{FF2B5EF4-FFF2-40B4-BE49-F238E27FC236}">
                <a16:creationId xmlns:a16="http://schemas.microsoft.com/office/drawing/2014/main" id="{3FD93B98-604A-44AC-93B0-4D648E872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192088"/>
            <a:ext cx="7013575" cy="62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Text Box 6">
            <a:extLst>
              <a:ext uri="{FF2B5EF4-FFF2-40B4-BE49-F238E27FC236}">
                <a16:creationId xmlns:a16="http://schemas.microsoft.com/office/drawing/2014/main" id="{3D8E1136-B4B4-4E77-80E0-5074FE6FD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>
            <a:extLst>
              <a:ext uri="{FF2B5EF4-FFF2-40B4-BE49-F238E27FC236}">
                <a16:creationId xmlns:a16="http://schemas.microsoft.com/office/drawing/2014/main" id="{9EC45798-5C47-430B-8EEB-F4BA962CE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1289050"/>
            <a:ext cx="35687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Rectangle 3">
            <a:extLst>
              <a:ext uri="{FF2B5EF4-FFF2-40B4-BE49-F238E27FC236}">
                <a16:creationId xmlns:a16="http://schemas.microsoft.com/office/drawing/2014/main" id="{EB85B594-82C3-41E9-94A6-F2BEB29B2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6688" y="3259138"/>
            <a:ext cx="7315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3200" b="1">
                <a:solidFill>
                  <a:srgbClr val="65214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Una Porción:</a:t>
            </a:r>
            <a:r>
              <a:rPr lang="en-US" altLang="en-US" sz="32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>
                <a:solidFill>
                  <a:srgbClr val="AC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Adenina</a:t>
            </a:r>
          </a:p>
        </p:txBody>
      </p:sp>
      <p:sp>
        <p:nvSpPr>
          <p:cNvPr id="28" name="Rectangle 9">
            <a:extLst>
              <a:ext uri="{FF2B5EF4-FFF2-40B4-BE49-F238E27FC236}">
                <a16:creationId xmlns:a16="http://schemas.microsoft.com/office/drawing/2014/main" id="{462DFB18-80BF-40C4-920A-285A0203F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2725" y="5926138"/>
            <a:ext cx="7448550" cy="4699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2600" b="1" dirty="0">
                <a:solidFill>
                  <a:srgbClr val="4F22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Unidos </a:t>
            </a:r>
            <a:r>
              <a:rPr lang="en-US" altLang="en-US" sz="2600" b="1" dirty="0" err="1">
                <a:solidFill>
                  <a:srgbClr val="4F22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vía</a:t>
            </a:r>
            <a:r>
              <a:rPr lang="en-US" altLang="en-US" sz="2600" b="1" dirty="0">
                <a:solidFill>
                  <a:srgbClr val="4F22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Enlaces </a:t>
            </a:r>
            <a:r>
              <a:rPr lang="en-US" altLang="en-US" sz="2600" b="1" dirty="0" err="1">
                <a:solidFill>
                  <a:srgbClr val="4F22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Químicos</a:t>
            </a:r>
            <a:r>
              <a:rPr lang="en-US" altLang="en-US" sz="2600" b="1" dirty="0">
                <a:solidFill>
                  <a:srgbClr val="4F22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de Alta </a:t>
            </a:r>
            <a:r>
              <a:rPr lang="en-US" altLang="en-US" sz="2600" b="1" dirty="0" err="1">
                <a:solidFill>
                  <a:srgbClr val="4F22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Energía</a:t>
            </a:r>
            <a:endParaRPr lang="en-US" altLang="en-US" sz="2600" b="1" dirty="0">
              <a:solidFill>
                <a:srgbClr val="4F227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04453" name="Picture 28" descr="PntBlue1">
            <a:extLst>
              <a:ext uri="{FF2B5EF4-FFF2-40B4-BE49-F238E27FC236}">
                <a16:creationId xmlns:a16="http://schemas.microsoft.com/office/drawing/2014/main" id="{04341F08-5FBF-4F8F-8ABD-4AE2DA410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873250"/>
            <a:ext cx="61595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B1B7E88D-69F8-41E9-AF5A-8B316EE0F278}"/>
              </a:ext>
            </a:extLst>
          </p:cNvPr>
          <p:cNvSpPr>
            <a:spLocks/>
          </p:cNvSpPr>
          <p:nvPr/>
        </p:nvSpPr>
        <p:spPr bwMode="auto">
          <a:xfrm>
            <a:off x="974725" y="1898650"/>
            <a:ext cx="4240213" cy="533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defRPr/>
            </a:pPr>
            <a:r>
              <a:rPr lang="es-PR" altLang="es-PR" sz="4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Estructura:</a:t>
            </a:r>
          </a:p>
        </p:txBody>
      </p:sp>
      <p:pic>
        <p:nvPicPr>
          <p:cNvPr id="104455" name="Picture 29" descr="Bullet_Round_Diamond_Maggenta_02">
            <a:extLst>
              <a:ext uri="{FF2B5EF4-FFF2-40B4-BE49-F238E27FC236}">
                <a16:creationId xmlns:a16="http://schemas.microsoft.com/office/drawing/2014/main" id="{EC820BAF-7501-40EE-B256-6C44579AE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" y="3297238"/>
            <a:ext cx="52863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6" name="Rectangle 3">
            <a:extLst>
              <a:ext uri="{FF2B5EF4-FFF2-40B4-BE49-F238E27FC236}">
                <a16:creationId xmlns:a16="http://schemas.microsoft.com/office/drawing/2014/main" id="{8D95622A-ED42-4D6A-A756-D8B02D993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3038" y="3967163"/>
            <a:ext cx="7315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3200" b="1">
                <a:solidFill>
                  <a:srgbClr val="65214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Una Porción:</a:t>
            </a:r>
            <a:r>
              <a:rPr lang="en-US" altLang="en-US" sz="32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>
                <a:solidFill>
                  <a:srgbClr val="AC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Ribosa</a:t>
            </a:r>
          </a:p>
        </p:txBody>
      </p:sp>
      <p:pic>
        <p:nvPicPr>
          <p:cNvPr id="104457" name="Picture 29" descr="Bullet_Round_Diamond_Maggenta_02">
            <a:extLst>
              <a:ext uri="{FF2B5EF4-FFF2-40B4-BE49-F238E27FC236}">
                <a16:creationId xmlns:a16="http://schemas.microsoft.com/office/drawing/2014/main" id="{935E4A77-1E38-4329-A2A8-22B93E004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3" y="4005263"/>
            <a:ext cx="5270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8" name="Rectangle 3">
            <a:extLst>
              <a:ext uri="{FF2B5EF4-FFF2-40B4-BE49-F238E27FC236}">
                <a16:creationId xmlns:a16="http://schemas.microsoft.com/office/drawing/2014/main" id="{222D7FD8-6A46-4222-944E-7A2A88981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2088" y="5326063"/>
            <a:ext cx="348138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3200" b="1">
                <a:solidFill>
                  <a:srgbClr val="65214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Tres:</a:t>
            </a:r>
            <a:r>
              <a:rPr lang="en-US" altLang="en-US" sz="32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>
                <a:solidFill>
                  <a:srgbClr val="AC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Fosfatos:</a:t>
            </a:r>
          </a:p>
        </p:txBody>
      </p:sp>
      <p:pic>
        <p:nvPicPr>
          <p:cNvPr id="104459" name="Picture 29" descr="Bullet_Round_Diamond_Maggenta_02">
            <a:extLst>
              <a:ext uri="{FF2B5EF4-FFF2-40B4-BE49-F238E27FC236}">
                <a16:creationId xmlns:a16="http://schemas.microsoft.com/office/drawing/2014/main" id="{2113DB80-EF29-4AEC-B44B-BC1DC9C37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13" y="5364163"/>
            <a:ext cx="52863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itle 5">
            <a:extLst>
              <a:ext uri="{FF2B5EF4-FFF2-40B4-BE49-F238E27FC236}">
                <a16:creationId xmlns:a16="http://schemas.microsoft.com/office/drawing/2014/main" id="{3A460B6A-0FC4-4125-B2E0-3FDD990B8418}"/>
              </a:ext>
            </a:extLst>
          </p:cNvPr>
          <p:cNvSpPr txBox="1">
            <a:spLocks/>
          </p:cNvSpPr>
          <p:nvPr/>
        </p:nvSpPr>
        <p:spPr bwMode="auto">
          <a:xfrm>
            <a:off x="989013" y="2667000"/>
            <a:ext cx="39401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s-PR" altLang="es-PR" sz="4000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ADENOSINA:</a:t>
            </a:r>
          </a:p>
        </p:txBody>
      </p:sp>
      <p:sp>
        <p:nvSpPr>
          <p:cNvPr id="37" name="Title 5">
            <a:extLst>
              <a:ext uri="{FF2B5EF4-FFF2-40B4-BE49-F238E27FC236}">
                <a16:creationId xmlns:a16="http://schemas.microsoft.com/office/drawing/2014/main" id="{334B301F-8B45-4CDF-91C1-083419E6521A}"/>
              </a:ext>
            </a:extLst>
          </p:cNvPr>
          <p:cNvSpPr txBox="1">
            <a:spLocks/>
          </p:cNvSpPr>
          <p:nvPr/>
        </p:nvSpPr>
        <p:spPr bwMode="auto">
          <a:xfrm>
            <a:off x="974725" y="4725988"/>
            <a:ext cx="3481388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s-PR" altLang="es-PR" sz="4000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FOSFATOS: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8415F66B-7FDE-4BE5-9276-FF5906C989AB}"/>
              </a:ext>
            </a:extLst>
          </p:cNvPr>
          <p:cNvSpPr>
            <a:spLocks/>
          </p:cNvSpPr>
          <p:nvPr/>
        </p:nvSpPr>
        <p:spPr bwMode="auto">
          <a:xfrm>
            <a:off x="184150" y="461963"/>
            <a:ext cx="8578850" cy="11080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ADENOSINA DE TRIFOSFATO</a:t>
            </a:r>
          </a:p>
          <a:p>
            <a:pPr algn="ctr"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(ATP)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Rectangle 2">
            <a:extLst>
              <a:ext uri="{FF2B5EF4-FFF2-40B4-BE49-F238E27FC236}">
                <a16:creationId xmlns:a16="http://schemas.microsoft.com/office/drawing/2014/main" id="{FAEE68E5-CB67-4D49-A137-DC66455FF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28600"/>
            <a:ext cx="86868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FOSFATOS DE ALTA ENERGÍA</a:t>
            </a:r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0F656E9D-95F8-40E5-AB19-CECE61C57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905000"/>
            <a:ext cx="7620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3800">
                <a:latin typeface="Arial" panose="020B0604020202020204" pitchFamily="34" charset="0"/>
              </a:rPr>
              <a:t>Formación/Síntesis Estructural:</a:t>
            </a:r>
          </a:p>
        </p:txBody>
      </p:sp>
      <p:sp>
        <p:nvSpPr>
          <p:cNvPr id="105476" name="AutoShape 4">
            <a:extLst>
              <a:ext uri="{FF2B5EF4-FFF2-40B4-BE49-F238E27FC236}">
                <a16:creationId xmlns:a16="http://schemas.microsoft.com/office/drawing/2014/main" id="{5B88BE78-B5EC-4318-9F16-4F92344E1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981200"/>
            <a:ext cx="533400" cy="533400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1333" name="Rectangle 5">
            <a:extLst>
              <a:ext uri="{FF2B5EF4-FFF2-40B4-BE49-F238E27FC236}">
                <a16:creationId xmlns:a16="http://schemas.microsoft.com/office/drawing/2014/main" id="{66BCCF8F-A736-4056-B765-574FAC5FA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85800"/>
            <a:ext cx="6172200" cy="13716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4000" b="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Adenosina</a:t>
            </a:r>
            <a:r>
              <a:rPr lang="en-US" altLang="en-US" sz="4000" b="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de </a:t>
            </a:r>
            <a:r>
              <a:rPr lang="en-US" altLang="en-US" sz="4000" b="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Trifosfato</a:t>
            </a:r>
            <a:endParaRPr lang="en-US" altLang="en-US" sz="4000" b="0" i="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4000" b="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(ATP)</a:t>
            </a:r>
          </a:p>
        </p:txBody>
      </p:sp>
      <p:sp>
        <p:nvSpPr>
          <p:cNvPr id="105478" name="Rectangle 6">
            <a:extLst>
              <a:ext uri="{FF2B5EF4-FFF2-40B4-BE49-F238E27FC236}">
                <a16:creationId xmlns:a16="http://schemas.microsoft.com/office/drawing/2014/main" id="{F529256D-2B7C-44F2-83DD-161ED3E6B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971800"/>
            <a:ext cx="5105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600" b="1">
                <a:latin typeface="Arial" panose="020B0604020202020204" pitchFamily="34" charset="0"/>
              </a:rPr>
              <a:t>Adenosina de Difosfato (ADP)</a:t>
            </a:r>
          </a:p>
        </p:txBody>
      </p:sp>
      <p:sp>
        <p:nvSpPr>
          <p:cNvPr id="105479" name="AutoShape 7">
            <a:extLst>
              <a:ext uri="{FF2B5EF4-FFF2-40B4-BE49-F238E27FC236}">
                <a16:creationId xmlns:a16="http://schemas.microsoft.com/office/drawing/2014/main" id="{157976DD-BC15-4B4D-A3D4-BAC49CC00882}"/>
              </a:ext>
            </a:extLst>
          </p:cNvPr>
          <p:cNvSpPr>
            <a:spLocks/>
          </p:cNvSpPr>
          <p:nvPr/>
        </p:nvSpPr>
        <p:spPr bwMode="auto">
          <a:xfrm>
            <a:off x="5410200" y="2743200"/>
            <a:ext cx="762000" cy="1524000"/>
          </a:xfrm>
          <a:prstGeom prst="rightBrace">
            <a:avLst>
              <a:gd name="adj1" fmla="val 16667"/>
              <a:gd name="adj2" fmla="val 50000"/>
            </a:avLst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1336" name="Rectangle 8">
            <a:extLst>
              <a:ext uri="{FF2B5EF4-FFF2-40B4-BE49-F238E27FC236}">
                <a16:creationId xmlns:a16="http://schemas.microsoft.com/office/drawing/2014/main" id="{52E274B7-2CCB-405A-88BC-594058E79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971800"/>
            <a:ext cx="2819400" cy="9144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2400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Requiere</a:t>
            </a:r>
            <a:r>
              <a:rPr lang="en-US" altLang="en-US" sz="2400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400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Energía</a:t>
            </a:r>
            <a:endParaRPr lang="en-US" altLang="en-US" sz="2400" i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2400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en-US" altLang="en-US" sz="2400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Reacción</a:t>
            </a:r>
            <a:r>
              <a:rPr lang="en-US" altLang="en-US" sz="2400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400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Endergónica</a:t>
            </a:r>
            <a:r>
              <a:rPr lang="en-US" altLang="en-US" sz="2400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endParaRPr lang="en-US" altLang="en-US" sz="2100" i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5481" name="Line 9">
            <a:extLst>
              <a:ext uri="{FF2B5EF4-FFF2-40B4-BE49-F238E27FC236}">
                <a16:creationId xmlns:a16="http://schemas.microsoft.com/office/drawing/2014/main" id="{33A182ED-B60F-44A8-8BC2-BABC9B26E33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52800" y="4343400"/>
            <a:ext cx="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82" name="Line 10">
            <a:extLst>
              <a:ext uri="{FF2B5EF4-FFF2-40B4-BE49-F238E27FC236}">
                <a16:creationId xmlns:a16="http://schemas.microsoft.com/office/drawing/2014/main" id="{55D3E8AE-6DF5-480A-8F82-32C296662F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52800" y="5105400"/>
            <a:ext cx="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83" name="Rectangle 11">
            <a:extLst>
              <a:ext uri="{FF2B5EF4-FFF2-40B4-BE49-F238E27FC236}">
                <a16:creationId xmlns:a16="http://schemas.microsoft.com/office/drawing/2014/main" id="{197C49FD-2637-4C17-865A-E93A577FD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3429000"/>
            <a:ext cx="381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600" b="1"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105484" name="Rectangle 12">
            <a:extLst>
              <a:ext uri="{FF2B5EF4-FFF2-40B4-BE49-F238E27FC236}">
                <a16:creationId xmlns:a16="http://schemas.microsoft.com/office/drawing/2014/main" id="{35C683AB-C7F9-4641-AEB8-118106175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3810000"/>
            <a:ext cx="4038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600" b="1">
                <a:latin typeface="Arial" panose="020B0604020202020204" pitchFamily="34" charset="0"/>
              </a:rPr>
              <a:t>Fosfato Inorgánico (Pi)</a:t>
            </a:r>
          </a:p>
        </p:txBody>
      </p:sp>
      <p:sp>
        <p:nvSpPr>
          <p:cNvPr id="105485" name="Rectangle 13">
            <a:extLst>
              <a:ext uri="{FF2B5EF4-FFF2-40B4-BE49-F238E27FC236}">
                <a16:creationId xmlns:a16="http://schemas.microsoft.com/office/drawing/2014/main" id="{0AE6F4DF-F8D5-407F-8479-9078EB054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572000"/>
            <a:ext cx="5105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600" b="1">
                <a:latin typeface="Arial" panose="020B0604020202020204" pitchFamily="34" charset="0"/>
              </a:rPr>
              <a:t>Adenosina de Trifosfato (ATP)</a:t>
            </a:r>
          </a:p>
        </p:txBody>
      </p:sp>
      <p:sp>
        <p:nvSpPr>
          <p:cNvPr id="105486" name="Rectangle 14">
            <a:extLst>
              <a:ext uri="{FF2B5EF4-FFF2-40B4-BE49-F238E27FC236}">
                <a16:creationId xmlns:a16="http://schemas.microsoft.com/office/drawing/2014/main" id="{1D2D486D-7CD2-47DB-A2FB-5C0C204C0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6019800"/>
            <a:ext cx="1905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600" b="1">
                <a:latin typeface="Arial" panose="020B0604020202020204" pitchFamily="34" charset="0"/>
              </a:rPr>
              <a:t>ADP  +  Pi</a:t>
            </a:r>
          </a:p>
        </p:txBody>
      </p:sp>
      <p:sp>
        <p:nvSpPr>
          <p:cNvPr id="105487" name="Line 15">
            <a:extLst>
              <a:ext uri="{FF2B5EF4-FFF2-40B4-BE49-F238E27FC236}">
                <a16:creationId xmlns:a16="http://schemas.microsoft.com/office/drawing/2014/main" id="{D71EAF8C-ABC1-4BA0-83E9-A02974962E65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6324600"/>
            <a:ext cx="4572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88" name="Rectangle 16">
            <a:extLst>
              <a:ext uri="{FF2B5EF4-FFF2-40B4-BE49-F238E27FC236}">
                <a16:creationId xmlns:a16="http://schemas.microsoft.com/office/drawing/2014/main" id="{5520C2C3-1BEA-4B52-824B-337B1E7BA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6019800"/>
            <a:ext cx="1143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600" b="1">
                <a:latin typeface="Arial" panose="020B0604020202020204" pitchFamily="34" charset="0"/>
              </a:rPr>
              <a:t>ATP</a:t>
            </a:r>
          </a:p>
        </p:txBody>
      </p:sp>
      <p:sp>
        <p:nvSpPr>
          <p:cNvPr id="611345" name="Rectangle 17">
            <a:extLst>
              <a:ext uri="{FF2B5EF4-FFF2-40B4-BE49-F238E27FC236}">
                <a16:creationId xmlns:a16="http://schemas.microsoft.com/office/drawing/2014/main" id="{E8E672A0-1517-422F-B4C8-CF5F269AB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562600"/>
            <a:ext cx="4191000" cy="6858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2400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Energía</a:t>
            </a:r>
            <a:endParaRPr lang="en-US" altLang="en-US" sz="2400" i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2400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Vía</a:t>
            </a:r>
            <a:r>
              <a:rPr lang="en-US" altLang="en-US" sz="2400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400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Reacción</a:t>
            </a:r>
            <a:r>
              <a:rPr lang="en-US" altLang="en-US" sz="2400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400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Acoplada</a:t>
            </a:r>
            <a:endParaRPr lang="en-US" altLang="en-US" sz="2100" i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8" name="Rectangle 2">
            <a:extLst>
              <a:ext uri="{FF2B5EF4-FFF2-40B4-BE49-F238E27FC236}">
                <a16:creationId xmlns:a16="http://schemas.microsoft.com/office/drawing/2014/main" id="{FDA6ED3D-CE00-498C-8F12-F46BD8C1A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13" y="152400"/>
            <a:ext cx="77470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i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TRANSFORMACIÓN BIOLÓGICA DE ENERGÍA</a:t>
            </a:r>
          </a:p>
        </p:txBody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8F4527C4-EAA2-47BB-93C5-B272156A2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3" y="838200"/>
            <a:ext cx="28194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2100" dirty="0" err="1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Termodinámica</a:t>
            </a:r>
            <a:endParaRPr lang="en-US" altLang="en-US" sz="2100" dirty="0">
              <a:solidFill>
                <a:srgbClr val="4848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2532" name="Line 4">
            <a:extLst>
              <a:ext uri="{FF2B5EF4-FFF2-40B4-BE49-F238E27FC236}">
                <a16:creationId xmlns:a16="http://schemas.microsoft.com/office/drawing/2014/main" id="{05BE7FA7-5728-4894-AE5F-7830E8E7976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24013" y="533400"/>
            <a:ext cx="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2778E82F-0D1F-456E-9EC2-A4FA3829A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1676400"/>
            <a:ext cx="1752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1ra Ley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 b="1" i="1">
                <a:latin typeface="Times New Roman" panose="02020603050405020304" pitchFamily="18" charset="0"/>
              </a:rPr>
              <a:t>(Conservación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000" b="1" i="1">
                <a:latin typeface="Times New Roman" panose="02020603050405020304" pitchFamily="18" charset="0"/>
              </a:rPr>
              <a:t>De Energía</a:t>
            </a:r>
            <a:r>
              <a:rPr lang="en-US" altLang="en-US" sz="2000" b="1" i="1">
                <a:solidFill>
                  <a:srgbClr val="FFFF0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2534" name="Freeform 6">
            <a:extLst>
              <a:ext uri="{FF2B5EF4-FFF2-40B4-BE49-F238E27FC236}">
                <a16:creationId xmlns:a16="http://schemas.microsoft.com/office/drawing/2014/main" id="{BB4EA9C9-19E9-487E-9648-AA53F0CCDDA5}"/>
              </a:ext>
            </a:extLst>
          </p:cNvPr>
          <p:cNvSpPr>
            <a:spLocks/>
          </p:cNvSpPr>
          <p:nvPr/>
        </p:nvSpPr>
        <p:spPr bwMode="auto">
          <a:xfrm>
            <a:off x="3148013" y="1066800"/>
            <a:ext cx="1066800" cy="16002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5" name="Line 7">
            <a:extLst>
              <a:ext uri="{FF2B5EF4-FFF2-40B4-BE49-F238E27FC236}">
                <a16:creationId xmlns:a16="http://schemas.microsoft.com/office/drawing/2014/main" id="{72D74C0C-0B2A-4BB8-BBE1-79D8A02DB16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10013" y="1143000"/>
            <a:ext cx="762000" cy="2667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248" name="Rectangle 8">
            <a:extLst>
              <a:ext uri="{FF2B5EF4-FFF2-40B4-BE49-F238E27FC236}">
                <a16:creationId xmlns:a16="http://schemas.microsoft.com/office/drawing/2014/main" id="{2C81CF45-90C6-4462-887C-44AFD3E3D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1625" y="865188"/>
            <a:ext cx="49530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2100" dirty="0" err="1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Reacciones</a:t>
            </a:r>
            <a:r>
              <a:rPr lang="en-US" altLang="en-US" sz="2100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altLang="en-US" sz="2100" dirty="0" err="1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Químicas</a:t>
            </a:r>
            <a:r>
              <a:rPr lang="en-US" altLang="en-US" sz="2100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altLang="en-US" sz="2100" dirty="0" err="1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Celulares</a:t>
            </a:r>
            <a:endParaRPr lang="en-US" altLang="en-US" sz="2100" dirty="0">
              <a:solidFill>
                <a:srgbClr val="4848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2537" name="Line 9">
            <a:extLst>
              <a:ext uri="{FF2B5EF4-FFF2-40B4-BE49-F238E27FC236}">
                <a16:creationId xmlns:a16="http://schemas.microsoft.com/office/drawing/2014/main" id="{8AE359A8-423E-4310-A271-0C78E78B08E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2013" y="12192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8" name="Line 10">
            <a:extLst>
              <a:ext uri="{FF2B5EF4-FFF2-40B4-BE49-F238E27FC236}">
                <a16:creationId xmlns:a16="http://schemas.microsoft.com/office/drawing/2014/main" id="{32CBF63F-790B-4D17-B860-BB64056B4C1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57413" y="12192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Rectangle 11">
            <a:extLst>
              <a:ext uri="{FF2B5EF4-FFF2-40B4-BE49-F238E27FC236}">
                <a16:creationId xmlns:a16="http://schemas.microsoft.com/office/drawing/2014/main" id="{9C5BDB94-4952-47A6-BD08-26BF3089C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5413" y="1676400"/>
            <a:ext cx="1828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2da Ley</a:t>
            </a:r>
            <a:endParaRPr lang="en-US" altLang="en-US" sz="2000" b="1" i="1">
              <a:latin typeface="Times New Roman" panose="02020603050405020304" pitchFamily="18" charset="0"/>
            </a:endParaRPr>
          </a:p>
        </p:txBody>
      </p:sp>
      <p:sp>
        <p:nvSpPr>
          <p:cNvPr id="22540" name="Rectangle 12">
            <a:extLst>
              <a:ext uri="{FF2B5EF4-FFF2-40B4-BE49-F238E27FC236}">
                <a16:creationId xmlns:a16="http://schemas.microsoft.com/office/drawing/2014/main" id="{E3B04EDE-F1CB-4EC7-A78C-9643AD801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9213" y="2590800"/>
            <a:ext cx="2667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Reacciones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Endergónicas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1" i="1">
                <a:latin typeface="Times New Roman" panose="02020603050405020304" pitchFamily="18" charset="0"/>
              </a:rPr>
              <a:t>(Se le Añade Energía)</a:t>
            </a:r>
          </a:p>
        </p:txBody>
      </p:sp>
      <p:sp>
        <p:nvSpPr>
          <p:cNvPr id="138253" name="Rectangle 13">
            <a:extLst>
              <a:ext uri="{FF2B5EF4-FFF2-40B4-BE49-F238E27FC236}">
                <a16:creationId xmlns:a16="http://schemas.microsoft.com/office/drawing/2014/main" id="{1DBC6ADB-DA6D-4B6F-AE6F-3752CF698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5413" y="3733800"/>
            <a:ext cx="4038600" cy="9144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2100" b="1" dirty="0" err="1">
                <a:solidFill>
                  <a:srgbClr val="7E2A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Enzimas</a:t>
            </a:r>
            <a:endParaRPr lang="en-US" altLang="en-US" sz="2100" b="1" dirty="0">
              <a:solidFill>
                <a:srgbClr val="7E2A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2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Regulan</a:t>
            </a:r>
            <a:r>
              <a:rPr lang="en-US" altLang="en-US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altLang="en-US" sz="2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Velocidad</a:t>
            </a:r>
            <a:endParaRPr lang="en-US" altLang="en-US" sz="2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en-US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las </a:t>
            </a:r>
            <a:r>
              <a:rPr lang="en-US" altLang="en-US" sz="2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Reacciones</a:t>
            </a:r>
            <a:r>
              <a:rPr lang="en-US" altLang="en-US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Químicas</a:t>
            </a:r>
            <a:r>
              <a:rPr lang="en-US" altLang="en-US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2542" name="Rectangle 14">
            <a:extLst>
              <a:ext uri="{FF2B5EF4-FFF2-40B4-BE49-F238E27FC236}">
                <a16:creationId xmlns:a16="http://schemas.microsoft.com/office/drawing/2014/main" id="{76060666-B69E-4712-A5A0-92542114E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1013" y="4724400"/>
            <a:ext cx="3657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Reacciones Acopladas</a:t>
            </a:r>
            <a:endParaRPr lang="en-US" altLang="en-US" sz="2000" b="1" i="1">
              <a:latin typeface="Times New Roman" panose="02020603050405020304" pitchFamily="18" charset="0"/>
            </a:endParaRPr>
          </a:p>
        </p:txBody>
      </p:sp>
      <p:sp>
        <p:nvSpPr>
          <p:cNvPr id="22543" name="Line 15">
            <a:extLst>
              <a:ext uri="{FF2B5EF4-FFF2-40B4-BE49-F238E27FC236}">
                <a16:creationId xmlns:a16="http://schemas.microsoft.com/office/drawing/2014/main" id="{6486F3B5-7951-4E0D-852C-535CA35C7CE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72213" y="1219200"/>
            <a:ext cx="0" cy="3505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4" name="Line 16">
            <a:extLst>
              <a:ext uri="{FF2B5EF4-FFF2-40B4-BE49-F238E27FC236}">
                <a16:creationId xmlns:a16="http://schemas.microsoft.com/office/drawing/2014/main" id="{1DFBDD1A-F2D1-443D-A5FC-8889913D37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10013" y="5105400"/>
            <a:ext cx="1143000" cy="152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5" name="Line 17">
            <a:extLst>
              <a:ext uri="{FF2B5EF4-FFF2-40B4-BE49-F238E27FC236}">
                <a16:creationId xmlns:a16="http://schemas.microsoft.com/office/drawing/2014/main" id="{AA66D132-D331-47FD-8C57-50127136019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67613" y="1143000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6" name="Rectangle 18">
            <a:extLst>
              <a:ext uri="{FF2B5EF4-FFF2-40B4-BE49-F238E27FC236}">
                <a16:creationId xmlns:a16="http://schemas.microsoft.com/office/drawing/2014/main" id="{FFED13FC-BA1E-4B79-B9F8-C6C4209E9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3" y="5029200"/>
            <a:ext cx="4038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1700" b="1">
                <a:latin typeface="Arial" panose="020B0604020202020204" pitchFamily="34" charset="0"/>
              </a:rPr>
              <a:t>Reacciones Liberadores de Energía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1900" b="1" i="1">
                <a:latin typeface="Times New Roman" panose="02020603050405020304" pitchFamily="18" charset="0"/>
              </a:rPr>
              <a:t> (Exergónicas)</a:t>
            </a:r>
            <a:endParaRPr lang="en-US" altLang="en-US" b="1" i="1">
              <a:latin typeface="Times New Roman" panose="02020603050405020304" pitchFamily="18" charset="0"/>
            </a:endParaRPr>
          </a:p>
        </p:txBody>
      </p:sp>
      <p:sp>
        <p:nvSpPr>
          <p:cNvPr id="22547" name="Rectangle 19">
            <a:extLst>
              <a:ext uri="{FF2B5EF4-FFF2-40B4-BE49-F238E27FC236}">
                <a16:creationId xmlns:a16="http://schemas.microsoft.com/office/drawing/2014/main" id="{ED22BD0C-5379-4447-A8B3-2C22826C8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6813" y="5791200"/>
            <a:ext cx="3886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en-US" altLang="en-US" sz="1700" b="1">
                <a:latin typeface="Arial" panose="020B0604020202020204" pitchFamily="34" charset="0"/>
              </a:rPr>
              <a:t>Reacciones que Requieren Energía</a:t>
            </a:r>
          </a:p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en-US" altLang="en-US" sz="1900" b="1" i="1">
                <a:latin typeface="Times New Roman" panose="02020603050405020304" pitchFamily="18" charset="0"/>
              </a:rPr>
              <a:t>(Endergónicas)</a:t>
            </a:r>
            <a:endParaRPr lang="en-US" altLang="en-US" b="1" i="1">
              <a:latin typeface="Times New Roman" panose="02020603050405020304" pitchFamily="18" charset="0"/>
            </a:endParaRPr>
          </a:p>
        </p:txBody>
      </p:sp>
      <p:sp>
        <p:nvSpPr>
          <p:cNvPr id="22548" name="Line 20">
            <a:extLst>
              <a:ext uri="{FF2B5EF4-FFF2-40B4-BE49-F238E27FC236}">
                <a16:creationId xmlns:a16="http://schemas.microsoft.com/office/drawing/2014/main" id="{A0ED104D-DA24-4639-B3C6-FBE45625CB8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58013" y="5105400"/>
            <a:ext cx="0" cy="762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9" name="Line 21">
            <a:extLst>
              <a:ext uri="{FF2B5EF4-FFF2-40B4-BE49-F238E27FC236}">
                <a16:creationId xmlns:a16="http://schemas.microsoft.com/office/drawing/2014/main" id="{1180C2C6-E1BE-4AF9-90EF-D0B8FFB2750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0613" y="5638800"/>
            <a:ext cx="121920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0" name="Line 22">
            <a:extLst>
              <a:ext uri="{FF2B5EF4-FFF2-40B4-BE49-F238E27FC236}">
                <a16:creationId xmlns:a16="http://schemas.microsoft.com/office/drawing/2014/main" id="{DC4FBB77-FFE3-4680-B8EA-360F5F0125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33813" y="5943600"/>
            <a:ext cx="129540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1" name="Rectangle 23">
            <a:extLst>
              <a:ext uri="{FF2B5EF4-FFF2-40B4-BE49-F238E27FC236}">
                <a16:creationId xmlns:a16="http://schemas.microsoft.com/office/drawing/2014/main" id="{9FBA3788-7745-4D13-86AA-F959CAF4D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6013" y="1676400"/>
            <a:ext cx="2667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Reacciones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100" b="1">
                <a:latin typeface="Arial" panose="020B0604020202020204" pitchFamily="34" charset="0"/>
              </a:rPr>
              <a:t>Exergónicas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1" i="1">
                <a:latin typeface="Times New Roman" panose="02020603050405020304" pitchFamily="18" charset="0"/>
              </a:rPr>
              <a:t>(Libera Energía)</a:t>
            </a:r>
          </a:p>
        </p:txBody>
      </p:sp>
      <p:sp>
        <p:nvSpPr>
          <p:cNvPr id="22552" name="Line 24">
            <a:extLst>
              <a:ext uri="{FF2B5EF4-FFF2-40B4-BE49-F238E27FC236}">
                <a16:creationId xmlns:a16="http://schemas.microsoft.com/office/drawing/2014/main" id="{3DF74314-2131-4C11-B3CD-D18E85C919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72213" y="533400"/>
            <a:ext cx="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3" name="Rectangle 25">
            <a:extLst>
              <a:ext uri="{FF2B5EF4-FFF2-40B4-BE49-F238E27FC236}">
                <a16:creationId xmlns:a16="http://schemas.microsoft.com/office/drawing/2014/main" id="{D6FACD2F-3E48-47CA-AA9B-162D1DDA5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013" y="6096000"/>
            <a:ext cx="3657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1900" b="1">
                <a:latin typeface="Arial" panose="020B0604020202020204" pitchFamily="34" charset="0"/>
              </a:rPr>
              <a:t>Acopladas a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1900" b="1" i="1">
                <a:latin typeface="Times New Roman" panose="02020603050405020304" pitchFamily="18" charset="0"/>
              </a:rPr>
              <a:t>(Promueven/Conducen)</a:t>
            </a:r>
            <a:endParaRPr lang="en-US" altLang="en-US" b="1" i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Line 3">
            <a:extLst>
              <a:ext uri="{FF2B5EF4-FFF2-40B4-BE49-F238E27FC236}">
                <a16:creationId xmlns:a16="http://schemas.microsoft.com/office/drawing/2014/main" id="{259FEC0F-365A-4182-9135-0C22F8F2C95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38400" y="2133600"/>
            <a:ext cx="1295400" cy="685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894" name="Rectangle 6">
            <a:extLst>
              <a:ext uri="{FF2B5EF4-FFF2-40B4-BE49-F238E27FC236}">
                <a16:creationId xmlns:a16="http://schemas.microsoft.com/office/drawing/2014/main" id="{D72F9A9A-A956-4B71-8627-122D152ED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819400"/>
            <a:ext cx="373380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en-US" altLang="en-US" sz="2000" dirty="0" err="1">
                <a:solidFill>
                  <a:srgbClr val="8C16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Difosfato</a:t>
            </a:r>
            <a:r>
              <a:rPr lang="en-US" altLang="en-US" sz="2000" dirty="0">
                <a:solidFill>
                  <a:srgbClr val="8C16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de </a:t>
            </a:r>
            <a:r>
              <a:rPr lang="en-US" altLang="en-US" sz="2000" dirty="0" err="1">
                <a:solidFill>
                  <a:srgbClr val="8C16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Adenosina</a:t>
            </a:r>
            <a:endParaRPr lang="en-US" altLang="en-US" sz="2000" dirty="0">
              <a:solidFill>
                <a:srgbClr val="8C16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>
              <a:spcBef>
                <a:spcPct val="20000"/>
              </a:spcBef>
              <a:defRPr/>
            </a:pPr>
            <a:r>
              <a:rPr lang="en-US" altLang="en-US" sz="2000" dirty="0">
                <a:solidFill>
                  <a:srgbClr val="8C16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(ADP)</a:t>
            </a:r>
          </a:p>
        </p:txBody>
      </p:sp>
      <p:sp>
        <p:nvSpPr>
          <p:cNvPr id="106500" name="Rectangle 7">
            <a:extLst>
              <a:ext uri="{FF2B5EF4-FFF2-40B4-BE49-F238E27FC236}">
                <a16:creationId xmlns:a16="http://schemas.microsoft.com/office/drawing/2014/main" id="{4ECB8731-F9DB-4167-9CE2-04D5655BC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7175" y="3897313"/>
            <a:ext cx="34337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2000">
                <a:solidFill>
                  <a:srgbClr val="D20000"/>
                </a:solidFill>
                <a:latin typeface="Arial Black" panose="020B0A04020102020204" pitchFamily="34" charset="0"/>
              </a:rPr>
              <a:t>Energía Biológica Útil</a:t>
            </a:r>
          </a:p>
        </p:txBody>
      </p:sp>
      <p:sp>
        <p:nvSpPr>
          <p:cNvPr id="106501" name="Line 9">
            <a:extLst>
              <a:ext uri="{FF2B5EF4-FFF2-40B4-BE49-F238E27FC236}">
                <a16:creationId xmlns:a16="http://schemas.microsoft.com/office/drawing/2014/main" id="{D43C0F9F-B65B-4EB7-A8C0-FF57307E4612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4267200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898" name="Rectangle 10">
            <a:extLst>
              <a:ext uri="{FF2B5EF4-FFF2-40B4-BE49-F238E27FC236}">
                <a16:creationId xmlns:a16="http://schemas.microsoft.com/office/drawing/2014/main" id="{698EEE4B-639B-4115-BC35-5BDB2D6EB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819400"/>
            <a:ext cx="373380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en-US" altLang="en-US" sz="2000" dirty="0" err="1">
                <a:solidFill>
                  <a:srgbClr val="8C16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Fosfato</a:t>
            </a:r>
            <a:r>
              <a:rPr lang="en-US" altLang="en-US" sz="2000" dirty="0">
                <a:solidFill>
                  <a:srgbClr val="8C16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altLang="en-US" sz="2000" dirty="0" err="1">
                <a:solidFill>
                  <a:srgbClr val="8C16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Inorgánica</a:t>
            </a:r>
            <a:endParaRPr lang="en-US" altLang="en-US" sz="2000" dirty="0">
              <a:solidFill>
                <a:srgbClr val="8C16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>
              <a:spcBef>
                <a:spcPct val="20000"/>
              </a:spcBef>
              <a:defRPr/>
            </a:pPr>
            <a:r>
              <a:rPr lang="en-US" altLang="en-US" sz="2000" dirty="0">
                <a:solidFill>
                  <a:srgbClr val="8C16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(Pi)</a:t>
            </a:r>
          </a:p>
        </p:txBody>
      </p:sp>
      <p:sp>
        <p:nvSpPr>
          <p:cNvPr id="106503" name="Line 11">
            <a:extLst>
              <a:ext uri="{FF2B5EF4-FFF2-40B4-BE49-F238E27FC236}">
                <a16:creationId xmlns:a16="http://schemas.microsoft.com/office/drawing/2014/main" id="{28E65837-D9ED-4D27-A4CF-6DC9F28B8518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2133600"/>
            <a:ext cx="1600200" cy="762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4" name="Line 12">
            <a:extLst>
              <a:ext uri="{FF2B5EF4-FFF2-40B4-BE49-F238E27FC236}">
                <a16:creationId xmlns:a16="http://schemas.microsoft.com/office/drawing/2014/main" id="{164AEE11-AC61-499A-B013-42EEBE8542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81200" y="4114800"/>
            <a:ext cx="91440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5" name="Rectangle 13">
            <a:extLst>
              <a:ext uri="{FF2B5EF4-FFF2-40B4-BE49-F238E27FC236}">
                <a16:creationId xmlns:a16="http://schemas.microsoft.com/office/drawing/2014/main" id="{733E2B0C-A7C2-44D7-B237-100B42B94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4572000"/>
            <a:ext cx="1828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2000" b="1">
                <a:solidFill>
                  <a:srgbClr val="481F67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Transmisión</a:t>
            </a:r>
          </a:p>
          <a:p>
            <a:pPr algn="ctr">
              <a:spcBef>
                <a:spcPct val="20000"/>
              </a:spcBef>
            </a:pPr>
            <a:r>
              <a:rPr lang="en-US" altLang="en-US" sz="2000" b="1">
                <a:solidFill>
                  <a:srgbClr val="481F67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Nerviosa</a:t>
            </a:r>
          </a:p>
        </p:txBody>
      </p:sp>
      <p:sp>
        <p:nvSpPr>
          <p:cNvPr id="106506" name="Line 14">
            <a:extLst>
              <a:ext uri="{FF2B5EF4-FFF2-40B4-BE49-F238E27FC236}">
                <a16:creationId xmlns:a16="http://schemas.microsoft.com/office/drawing/2014/main" id="{7A82CE79-C442-472E-BE90-E0C54777E189}"/>
              </a:ext>
            </a:extLst>
          </p:cNvPr>
          <p:cNvSpPr>
            <a:spLocks noChangeShapeType="1"/>
          </p:cNvSpPr>
          <p:nvPr/>
        </p:nvSpPr>
        <p:spPr bwMode="auto">
          <a:xfrm>
            <a:off x="6108700" y="4114800"/>
            <a:ext cx="74930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7" name="Rectangle 15">
            <a:extLst>
              <a:ext uri="{FF2B5EF4-FFF2-40B4-BE49-F238E27FC236}">
                <a16:creationId xmlns:a16="http://schemas.microsoft.com/office/drawing/2014/main" id="{DAFB9294-96CC-4A7D-8165-5254DE900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572000"/>
            <a:ext cx="2971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2000" b="1">
                <a:solidFill>
                  <a:srgbClr val="481F67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Contracción Muscular</a:t>
            </a:r>
          </a:p>
        </p:txBody>
      </p:sp>
      <p:sp>
        <p:nvSpPr>
          <p:cNvPr id="106508" name="Rectangle 16">
            <a:extLst>
              <a:ext uri="{FF2B5EF4-FFF2-40B4-BE49-F238E27FC236}">
                <a16:creationId xmlns:a16="http://schemas.microsoft.com/office/drawing/2014/main" id="{8F6C9746-06E6-400F-9B3A-75C5C7BB3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4572000"/>
            <a:ext cx="2971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2000" b="1">
                <a:solidFill>
                  <a:srgbClr val="481F67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Secreción Hormonal</a:t>
            </a:r>
          </a:p>
        </p:txBody>
      </p:sp>
      <p:sp>
        <p:nvSpPr>
          <p:cNvPr id="106509" name="Rectangle 17">
            <a:extLst>
              <a:ext uri="{FF2B5EF4-FFF2-40B4-BE49-F238E27FC236}">
                <a16:creationId xmlns:a16="http://schemas.microsoft.com/office/drawing/2014/main" id="{E62BA417-2B35-4617-8B39-28257D1A2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5562600"/>
            <a:ext cx="1066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600" b="1">
                <a:latin typeface="Arial" panose="020B0604020202020204" pitchFamily="34" charset="0"/>
              </a:rPr>
              <a:t>ATP</a:t>
            </a:r>
            <a:r>
              <a:rPr lang="en-US" altLang="en-US" sz="2600" b="1" baseline="30000">
                <a:latin typeface="Arial" panose="020B0604020202020204" pitchFamily="34" charset="0"/>
              </a:rPr>
              <a:t>4-</a:t>
            </a:r>
            <a:endParaRPr lang="en-US" altLang="en-US" sz="2600" b="1">
              <a:latin typeface="Arial" panose="020B0604020202020204" pitchFamily="34" charset="0"/>
            </a:endParaRPr>
          </a:p>
        </p:txBody>
      </p:sp>
      <p:sp>
        <p:nvSpPr>
          <p:cNvPr id="106510" name="Line 18">
            <a:extLst>
              <a:ext uri="{FF2B5EF4-FFF2-40B4-BE49-F238E27FC236}">
                <a16:creationId xmlns:a16="http://schemas.microsoft.com/office/drawing/2014/main" id="{4249E726-A078-4E06-ACF6-3BD5A57633AF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5867400"/>
            <a:ext cx="2819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11" name="Rectangle 19">
            <a:extLst>
              <a:ext uri="{FF2B5EF4-FFF2-40B4-BE49-F238E27FC236}">
                <a16:creationId xmlns:a16="http://schemas.microsoft.com/office/drawing/2014/main" id="{6799EAAE-92B4-404C-B39D-825F7AB92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5562600"/>
            <a:ext cx="4114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600" b="1">
                <a:latin typeface="Arial" panose="020B0604020202020204" pitchFamily="34" charset="0"/>
              </a:rPr>
              <a:t>ADP</a:t>
            </a:r>
            <a:r>
              <a:rPr lang="en-US" altLang="en-US" sz="2600" b="1" baseline="30000">
                <a:latin typeface="Arial" panose="020B0604020202020204" pitchFamily="34" charset="0"/>
              </a:rPr>
              <a:t>3</a:t>
            </a:r>
            <a:r>
              <a:rPr lang="en-US" altLang="en-US" sz="2600" b="1">
                <a:latin typeface="Arial" panose="020B0604020202020204" pitchFamily="34" charset="0"/>
              </a:rPr>
              <a:t>-    +    HPO</a:t>
            </a:r>
            <a:r>
              <a:rPr lang="en-US" altLang="en-US" sz="2600" b="1" baseline="-25000">
                <a:latin typeface="Arial" panose="020B0604020202020204" pitchFamily="34" charset="0"/>
              </a:rPr>
              <a:t>4</a:t>
            </a:r>
            <a:r>
              <a:rPr lang="en-US" altLang="en-US" sz="2600" b="1" baseline="30000">
                <a:latin typeface="Arial" panose="020B0604020202020204" pitchFamily="34" charset="0"/>
              </a:rPr>
              <a:t>2-</a:t>
            </a:r>
            <a:r>
              <a:rPr lang="en-US" altLang="en-US" sz="2600" b="1">
                <a:latin typeface="Arial" panose="020B0604020202020204" pitchFamily="34" charset="0"/>
              </a:rPr>
              <a:t>  +   H</a:t>
            </a:r>
            <a:r>
              <a:rPr lang="en-US" altLang="en-US" sz="2600" b="1" baseline="30000"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85D86DC-75C8-4F66-86EE-C55FE95F4C1B}"/>
              </a:ext>
            </a:extLst>
          </p:cNvPr>
          <p:cNvSpPr>
            <a:spLocks/>
          </p:cNvSpPr>
          <p:nvPr/>
        </p:nvSpPr>
        <p:spPr bwMode="auto">
          <a:xfrm>
            <a:off x="985838" y="385763"/>
            <a:ext cx="6754812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ADENOSINA DE TRIFOSFATO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8413744-A4C5-4CEC-AE37-FAFBDF29A8A7}"/>
              </a:ext>
            </a:extLst>
          </p:cNvPr>
          <p:cNvSpPr>
            <a:spLocks/>
          </p:cNvSpPr>
          <p:nvPr/>
        </p:nvSpPr>
        <p:spPr bwMode="auto">
          <a:xfrm>
            <a:off x="2455863" y="714375"/>
            <a:ext cx="374650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(ATP)</a:t>
            </a:r>
          </a:p>
        </p:txBody>
      </p:sp>
      <p:sp>
        <p:nvSpPr>
          <p:cNvPr id="106514" name="Line 48">
            <a:extLst>
              <a:ext uri="{FF2B5EF4-FFF2-40B4-BE49-F238E27FC236}">
                <a16:creationId xmlns:a16="http://schemas.microsoft.com/office/drawing/2014/main" id="{A350B47C-6BC3-4197-9586-9A3B78E9FFD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2450" y="1219200"/>
            <a:ext cx="0" cy="661988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241ACCE-CE5C-492A-AD92-F602EFE57A12}"/>
              </a:ext>
            </a:extLst>
          </p:cNvPr>
          <p:cNvSpPr>
            <a:spLocks/>
          </p:cNvSpPr>
          <p:nvPr/>
        </p:nvSpPr>
        <p:spPr bwMode="auto">
          <a:xfrm>
            <a:off x="3338513" y="1716088"/>
            <a:ext cx="2233612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2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Hidrólisis</a:t>
            </a:r>
          </a:p>
        </p:txBody>
      </p:sp>
      <p:sp>
        <p:nvSpPr>
          <p:cNvPr id="106516" name="Line 48">
            <a:extLst>
              <a:ext uri="{FF2B5EF4-FFF2-40B4-BE49-F238E27FC236}">
                <a16:creationId xmlns:a16="http://schemas.microsoft.com/office/drawing/2014/main" id="{6D2F2AF2-F6EE-4D4D-A914-D33F7BA032F8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3" y="2220913"/>
            <a:ext cx="0" cy="167640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DFBA23C9-E13A-4C5E-9AAB-84AC6FA6A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83820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600" b="1">
                <a:latin typeface="Arial" panose="020B0604020202020204" pitchFamily="34" charset="0"/>
              </a:rPr>
              <a:t>Mecanismo por el cual Libera Energía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600" b="1">
                <a:latin typeface="Arial" panose="020B0604020202020204" pitchFamily="34" charset="0"/>
              </a:rPr>
              <a:t>(Catabolismo: </a:t>
            </a:r>
            <a:r>
              <a:rPr lang="en-US" altLang="en-US" sz="2600" b="1" i="1">
                <a:latin typeface="Arial" panose="020B0604020202020204" pitchFamily="34" charset="0"/>
              </a:rPr>
              <a:t>Reacción Exergónica</a:t>
            </a:r>
            <a:r>
              <a:rPr lang="en-US" altLang="en-US" sz="2600" b="1">
                <a:latin typeface="Arial" panose="020B0604020202020204" pitchFamily="34" charset="0"/>
              </a:rPr>
              <a:t>):</a:t>
            </a:r>
          </a:p>
        </p:txBody>
      </p:sp>
      <p:sp>
        <p:nvSpPr>
          <p:cNvPr id="107523" name="AutoShape 3">
            <a:extLst>
              <a:ext uri="{FF2B5EF4-FFF2-40B4-BE49-F238E27FC236}">
                <a16:creationId xmlns:a16="http://schemas.microsoft.com/office/drawing/2014/main" id="{706BF729-9924-4157-BD8F-BE3379B24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838200"/>
            <a:ext cx="381000" cy="381000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7524" name="Rectangle 5">
            <a:extLst>
              <a:ext uri="{FF2B5EF4-FFF2-40B4-BE49-F238E27FC236}">
                <a16:creationId xmlns:a16="http://schemas.microsoft.com/office/drawing/2014/main" id="{C1BA195A-2B10-4147-BE6E-2D928FA8B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05000"/>
            <a:ext cx="7772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600" b="1">
                <a:latin typeface="Arial" panose="020B0604020202020204" pitchFamily="34" charset="0"/>
              </a:rPr>
              <a:t>La Enzima ATPase Degrada el Enlace Químico</a:t>
            </a:r>
          </a:p>
          <a:p>
            <a:pPr algn="ctr"/>
            <a:r>
              <a:rPr lang="en-US" altLang="en-US" sz="2600" b="1">
                <a:latin typeface="Arial" panose="020B0604020202020204" pitchFamily="34" charset="0"/>
              </a:rPr>
              <a:t>Que Almacena Energía</a:t>
            </a:r>
          </a:p>
          <a:p>
            <a:pPr algn="ctr"/>
            <a:r>
              <a:rPr lang="en-US" altLang="en-US" sz="2600" b="1">
                <a:latin typeface="Arial" panose="020B0604020202020204" pitchFamily="34" charset="0"/>
              </a:rPr>
              <a:t>Entre</a:t>
            </a:r>
          </a:p>
          <a:p>
            <a:pPr algn="ctr"/>
            <a:r>
              <a:rPr lang="en-US" altLang="en-US" sz="2600" b="1">
                <a:latin typeface="Arial" panose="020B0604020202020204" pitchFamily="34" charset="0"/>
              </a:rPr>
              <a:t>ADP y Pi</a:t>
            </a:r>
          </a:p>
        </p:txBody>
      </p:sp>
      <p:sp>
        <p:nvSpPr>
          <p:cNvPr id="107525" name="Line 6">
            <a:extLst>
              <a:ext uri="{FF2B5EF4-FFF2-40B4-BE49-F238E27FC236}">
                <a16:creationId xmlns:a16="http://schemas.microsoft.com/office/drawing/2014/main" id="{7B9FD64B-1F0F-42C3-B8BB-A5EA08402F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67200" y="3276600"/>
            <a:ext cx="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26" name="Rectangle 7">
            <a:extLst>
              <a:ext uri="{FF2B5EF4-FFF2-40B4-BE49-F238E27FC236}">
                <a16:creationId xmlns:a16="http://schemas.microsoft.com/office/drawing/2014/main" id="{8530BF57-BB14-43DF-ADDE-D1251AC6A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3581400"/>
            <a:ext cx="5105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600" b="1">
                <a:latin typeface="Arial" panose="020B0604020202020204" pitchFamily="34" charset="0"/>
              </a:rPr>
              <a:t>Se Libera Energía Útil</a:t>
            </a:r>
          </a:p>
          <a:p>
            <a:pPr algn="ctr"/>
            <a:r>
              <a:rPr lang="en-US" altLang="en-US" sz="2600" b="1">
                <a:latin typeface="Arial" panose="020B0604020202020204" pitchFamily="34" charset="0"/>
              </a:rPr>
              <a:t>Para Generar Trabajo</a:t>
            </a:r>
          </a:p>
          <a:p>
            <a:pPr algn="ctr"/>
            <a:r>
              <a:rPr lang="en-US" altLang="en-US" sz="2600" b="1">
                <a:latin typeface="Arial" panose="020B0604020202020204" pitchFamily="34" charset="0"/>
              </a:rPr>
              <a:t>(i.e., Contracción Muscular)</a:t>
            </a:r>
          </a:p>
        </p:txBody>
      </p:sp>
      <p:sp>
        <p:nvSpPr>
          <p:cNvPr id="107527" name="Rectangle 8">
            <a:extLst>
              <a:ext uri="{FF2B5EF4-FFF2-40B4-BE49-F238E27FC236}">
                <a16:creationId xmlns:a16="http://schemas.microsoft.com/office/drawing/2014/main" id="{34F2C2D8-16B9-46C5-8796-3D43C9799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105400"/>
            <a:ext cx="1905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600" b="1">
                <a:latin typeface="Arial" panose="020B0604020202020204" pitchFamily="34" charset="0"/>
              </a:rPr>
              <a:t>ATP  +  Pi</a:t>
            </a:r>
          </a:p>
        </p:txBody>
      </p:sp>
      <p:sp>
        <p:nvSpPr>
          <p:cNvPr id="107528" name="Line 9">
            <a:extLst>
              <a:ext uri="{FF2B5EF4-FFF2-40B4-BE49-F238E27FC236}">
                <a16:creationId xmlns:a16="http://schemas.microsoft.com/office/drawing/2014/main" id="{1CC69557-8D42-43D9-B9D7-1F35209AB7CF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5410200"/>
            <a:ext cx="2133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050" name="Rectangle 10">
            <a:extLst>
              <a:ext uri="{FF2B5EF4-FFF2-40B4-BE49-F238E27FC236}">
                <a16:creationId xmlns:a16="http://schemas.microsoft.com/office/drawing/2014/main" id="{DE03F97C-2E33-4777-919F-FB545E40A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029200"/>
            <a:ext cx="20574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2400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ATPase</a:t>
            </a:r>
            <a:endParaRPr lang="en-US" altLang="en-US" sz="2100" i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7530" name="Rectangle 11">
            <a:extLst>
              <a:ext uri="{FF2B5EF4-FFF2-40B4-BE49-F238E27FC236}">
                <a16:creationId xmlns:a16="http://schemas.microsoft.com/office/drawing/2014/main" id="{DCEC0E8D-B051-43F5-8F7C-2CA53C601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5105400"/>
            <a:ext cx="4114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600" b="1">
                <a:latin typeface="Arial" panose="020B0604020202020204" pitchFamily="34" charset="0"/>
              </a:rPr>
              <a:t>ADP    +    Pi   +   Energía</a:t>
            </a:r>
          </a:p>
        </p:txBody>
      </p:sp>
      <p:sp>
        <p:nvSpPr>
          <p:cNvPr id="107531" name="Rectangle 12">
            <a:extLst>
              <a:ext uri="{FF2B5EF4-FFF2-40B4-BE49-F238E27FC236}">
                <a16:creationId xmlns:a16="http://schemas.microsoft.com/office/drawing/2014/main" id="{983BD292-D1DC-49F1-980D-F0E45E352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562600"/>
            <a:ext cx="1828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(Reactivo)</a:t>
            </a:r>
            <a:endParaRPr lang="en-US" altLang="en-US" sz="2100" b="1">
              <a:latin typeface="Times New Roman" panose="02020603050405020304" pitchFamily="18" charset="0"/>
            </a:endParaRPr>
          </a:p>
        </p:txBody>
      </p:sp>
      <p:sp>
        <p:nvSpPr>
          <p:cNvPr id="107532" name="Rectangle 13">
            <a:extLst>
              <a:ext uri="{FF2B5EF4-FFF2-40B4-BE49-F238E27FC236}">
                <a16:creationId xmlns:a16="http://schemas.microsoft.com/office/drawing/2014/main" id="{4700148C-D78C-4F47-A159-D0F1434EB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562600"/>
            <a:ext cx="1828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(Productos)</a:t>
            </a:r>
            <a:endParaRPr lang="en-US" altLang="en-US" sz="2100" b="1">
              <a:latin typeface="Times New Roman" panose="02020603050405020304" pitchFamily="18" charset="0"/>
            </a:endParaRPr>
          </a:p>
        </p:txBody>
      </p:sp>
      <p:sp>
        <p:nvSpPr>
          <p:cNvPr id="107533" name="Rectangle 14">
            <a:extLst>
              <a:ext uri="{FF2B5EF4-FFF2-40B4-BE49-F238E27FC236}">
                <a16:creationId xmlns:a16="http://schemas.microsoft.com/office/drawing/2014/main" id="{C2247F43-76F4-4168-8A7E-879FD0C80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5562600"/>
            <a:ext cx="3124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(Energía Libre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Biológicamente Libre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Útil)</a:t>
            </a:r>
            <a:endParaRPr lang="en-US" altLang="en-US" sz="2100" b="1">
              <a:latin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DAA6979-02AE-4BC8-A3A7-7AD25F0A4A52}"/>
              </a:ext>
            </a:extLst>
          </p:cNvPr>
          <p:cNvSpPr>
            <a:spLocks/>
          </p:cNvSpPr>
          <p:nvPr/>
        </p:nvSpPr>
        <p:spPr bwMode="auto">
          <a:xfrm>
            <a:off x="685800" y="207963"/>
            <a:ext cx="777240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ADENOSINA DE TRIFOSFATO (ATP)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>
            <a:extLst>
              <a:ext uri="{FF2B5EF4-FFF2-40B4-BE49-F238E27FC236}">
                <a16:creationId xmlns:a16="http://schemas.microsoft.com/office/drawing/2014/main" id="{3CFB451F-EF1F-4FB4-97D8-6087DE605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298450"/>
            <a:ext cx="6832600" cy="605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Text Box 6">
            <a:extLst>
              <a:ext uri="{FF2B5EF4-FFF2-40B4-BE49-F238E27FC236}">
                <a16:creationId xmlns:a16="http://schemas.microsoft.com/office/drawing/2014/main" id="{AB264A5F-5818-4C61-AB7E-A76F8AE02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>
            <a:extLst>
              <a:ext uri="{FF2B5EF4-FFF2-40B4-BE49-F238E27FC236}">
                <a16:creationId xmlns:a16="http://schemas.microsoft.com/office/drawing/2014/main" id="{2E5E1064-FFE9-40A4-9585-C60EF17E5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08038"/>
            <a:ext cx="8686800" cy="579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98144CF-2312-4C58-89BA-4122FE8BA851}"/>
              </a:ext>
            </a:extLst>
          </p:cNvPr>
          <p:cNvSpPr>
            <a:spLocks/>
          </p:cNvSpPr>
          <p:nvPr/>
        </p:nvSpPr>
        <p:spPr bwMode="auto">
          <a:xfrm>
            <a:off x="0" y="60325"/>
            <a:ext cx="9037638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FUENTE DE ENERGÍA PARA EL CUERPO: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DC7124F-2968-40A6-A14E-BC5019D5CD3E}"/>
              </a:ext>
            </a:extLst>
          </p:cNvPr>
          <p:cNvSpPr>
            <a:spLocks/>
          </p:cNvSpPr>
          <p:nvPr/>
        </p:nvSpPr>
        <p:spPr bwMode="auto">
          <a:xfrm>
            <a:off x="106363" y="492125"/>
            <a:ext cx="8686800" cy="2698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ADENOSINA DE TRIFOSFATO: </a:t>
            </a:r>
            <a:r>
              <a:rPr lang="es-PR" altLang="es-PR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ATP</a:t>
            </a:r>
          </a:p>
        </p:txBody>
      </p:sp>
      <p:sp>
        <p:nvSpPr>
          <p:cNvPr id="109573" name="Text Box 6">
            <a:extLst>
              <a:ext uri="{FF2B5EF4-FFF2-40B4-BE49-F238E27FC236}">
                <a16:creationId xmlns:a16="http://schemas.microsoft.com/office/drawing/2014/main" id="{483CFF76-BD1E-4E8D-B1DA-E193307D3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>
            <a:extLst>
              <a:ext uri="{FF2B5EF4-FFF2-40B4-BE49-F238E27FC236}">
                <a16:creationId xmlns:a16="http://schemas.microsoft.com/office/drawing/2014/main" id="{2EEFABEB-7692-4ACF-AF4F-444432958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946150"/>
            <a:ext cx="8458200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F5E8575-4A4B-454C-8A89-F8C8E5B1F742}"/>
              </a:ext>
            </a:extLst>
          </p:cNvPr>
          <p:cNvSpPr>
            <a:spLocks/>
          </p:cNvSpPr>
          <p:nvPr/>
        </p:nvSpPr>
        <p:spPr bwMode="auto">
          <a:xfrm>
            <a:off x="0" y="60325"/>
            <a:ext cx="9037638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FUENTE DE ENERGÍA PARA EL CUERPO: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D5F916C-38A4-4FC9-BA31-4F905515FBE0}"/>
              </a:ext>
            </a:extLst>
          </p:cNvPr>
          <p:cNvSpPr>
            <a:spLocks/>
          </p:cNvSpPr>
          <p:nvPr/>
        </p:nvSpPr>
        <p:spPr bwMode="auto">
          <a:xfrm>
            <a:off x="106363" y="492125"/>
            <a:ext cx="8686800" cy="2698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s-PR" altLang="es-PR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ADENOSINA DE TRIFOSFATO: </a:t>
            </a:r>
            <a:r>
              <a:rPr lang="es-PR" altLang="es-PR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ATP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>
            <a:extLst>
              <a:ext uri="{FF2B5EF4-FFF2-40B4-BE49-F238E27FC236}">
                <a16:creationId xmlns:a16="http://schemas.microsoft.com/office/drawing/2014/main" id="{DCC35521-9E18-471E-8781-7639A6F1F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8229600" cy="376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19" name="Picture 3">
            <a:extLst>
              <a:ext uri="{FF2B5EF4-FFF2-40B4-BE49-F238E27FC236}">
                <a16:creationId xmlns:a16="http://schemas.microsoft.com/office/drawing/2014/main" id="{8CCF1171-95BE-4C6C-8E4E-8E70C6219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216525"/>
            <a:ext cx="86868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Text Box 6">
            <a:extLst>
              <a:ext uri="{FF2B5EF4-FFF2-40B4-BE49-F238E27FC236}">
                <a16:creationId xmlns:a16="http://schemas.microsoft.com/office/drawing/2014/main" id="{203BA17C-67F1-4839-8943-D52D64F4A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>
            <a:extLst>
              <a:ext uri="{FF2B5EF4-FFF2-40B4-BE49-F238E27FC236}">
                <a16:creationId xmlns:a16="http://schemas.microsoft.com/office/drawing/2014/main" id="{6390FE80-5671-4770-9CB7-DD28ECFFC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9763"/>
            <a:ext cx="8534400" cy="548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>
            <a:extLst>
              <a:ext uri="{FF2B5EF4-FFF2-40B4-BE49-F238E27FC236}">
                <a16:creationId xmlns:a16="http://schemas.microsoft.com/office/drawing/2014/main" id="{798BD142-1790-45BD-AD57-130FA8193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8153400" cy="582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6" name="Picture 8">
            <a:extLst>
              <a:ext uri="{FF2B5EF4-FFF2-40B4-BE49-F238E27FC236}">
                <a16:creationId xmlns:a16="http://schemas.microsoft.com/office/drawing/2014/main" id="{3B9C16F9-4644-4695-BE44-62B11C1B4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1" r="6876" b="16780"/>
          <a:stretch>
            <a:fillRect/>
          </a:stretch>
        </p:blipFill>
        <p:spPr bwMode="auto">
          <a:xfrm>
            <a:off x="127000" y="4757738"/>
            <a:ext cx="883602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798DDAF-F54F-4408-8891-8F50044E9B8B}"/>
              </a:ext>
            </a:extLst>
          </p:cNvPr>
          <p:cNvSpPr>
            <a:spLocks/>
          </p:cNvSpPr>
          <p:nvPr/>
        </p:nvSpPr>
        <p:spPr bwMode="auto">
          <a:xfrm>
            <a:off x="152400" y="357188"/>
            <a:ext cx="869950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FUENTES ENERGÉTICAS:</a:t>
            </a:r>
            <a:endParaRPr lang="es-PR" altLang="es-PR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4AFBA18E-027C-49D5-99E2-3603325E06B2}"/>
              </a:ext>
            </a:extLst>
          </p:cNvPr>
          <p:cNvSpPr txBox="1">
            <a:spLocks/>
          </p:cNvSpPr>
          <p:nvPr/>
        </p:nvSpPr>
        <p:spPr bwMode="auto">
          <a:xfrm>
            <a:off x="0" y="1814513"/>
            <a:ext cx="91440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40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ADENOSINA DE TRIFOSFATO</a:t>
            </a:r>
            <a:endParaRPr lang="es-PR" altLang="es-PR" sz="4000" dirty="0">
              <a:solidFill>
                <a:srgbClr val="4700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B59582-EEEF-4FE6-A24E-F65C12AEDB54}"/>
              </a:ext>
            </a:extLst>
          </p:cNvPr>
          <p:cNvSpPr>
            <a:spLocks/>
          </p:cNvSpPr>
          <p:nvPr/>
        </p:nvSpPr>
        <p:spPr bwMode="auto">
          <a:xfrm>
            <a:off x="436563" y="2598738"/>
            <a:ext cx="8131175" cy="4699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sz="3600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ESTRUCTURA MOLECULAR *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29A8CC7-5772-410B-8A7E-2318C06F7A68}"/>
              </a:ext>
            </a:extLst>
          </p:cNvPr>
          <p:cNvSpPr>
            <a:spLocks/>
          </p:cNvSpPr>
          <p:nvPr/>
        </p:nvSpPr>
        <p:spPr bwMode="auto">
          <a:xfrm>
            <a:off x="279400" y="1147763"/>
            <a:ext cx="869950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sz="6000" dirty="0">
                <a:solidFill>
                  <a:srgbClr val="BC1E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ATP: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27E18DEC-AEBF-47AD-8C0F-C78877C42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" t="10519" r="4247" b="4741"/>
          <a:stretch>
            <a:fillRect/>
          </a:stretch>
        </p:blipFill>
        <p:spPr bwMode="auto">
          <a:xfrm>
            <a:off x="139700" y="3068638"/>
            <a:ext cx="8836025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6" name="Text Box 6">
            <a:extLst>
              <a:ext uri="{FF2B5EF4-FFF2-40B4-BE49-F238E27FC236}">
                <a16:creationId xmlns:a16="http://schemas.microsoft.com/office/drawing/2014/main" id="{062F4FC9-25AC-4BF2-9FFD-CB382C72D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>
            <a:extLst>
              <a:ext uri="{FF2B5EF4-FFF2-40B4-BE49-F238E27FC236}">
                <a16:creationId xmlns:a16="http://schemas.microsoft.com/office/drawing/2014/main" id="{23C76739-2547-4C4A-98D4-1011AC0E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5050"/>
            <a:ext cx="914400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5204B7-3CC4-4F1D-B92B-2AD8A967E6D7}"/>
              </a:ext>
            </a:extLst>
          </p:cNvPr>
          <p:cNvSpPr>
            <a:spLocks/>
          </p:cNvSpPr>
          <p:nvPr/>
        </p:nvSpPr>
        <p:spPr bwMode="auto">
          <a:xfrm>
            <a:off x="152400" y="357188"/>
            <a:ext cx="869950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FUENTES ENERGÉTICAS: </a:t>
            </a:r>
            <a:r>
              <a:rPr lang="es-PR" altLang="es-PR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ATP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2E2408-FFC0-4332-82D2-F72978DB196F}"/>
              </a:ext>
            </a:extLst>
          </p:cNvPr>
          <p:cNvSpPr>
            <a:spLocks/>
          </p:cNvSpPr>
          <p:nvPr/>
        </p:nvSpPr>
        <p:spPr bwMode="auto">
          <a:xfrm>
            <a:off x="436563" y="1751013"/>
            <a:ext cx="8131175" cy="4699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sz="3600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ESTRUCTURA MOLECULAR *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54E2D4-7679-4B03-97C2-0CDD108DF16C}"/>
              </a:ext>
            </a:extLst>
          </p:cNvPr>
          <p:cNvSpPr>
            <a:spLocks/>
          </p:cNvSpPr>
          <p:nvPr/>
        </p:nvSpPr>
        <p:spPr bwMode="auto">
          <a:xfrm>
            <a:off x="60325" y="1054100"/>
            <a:ext cx="8885238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dirty="0">
                <a:solidFill>
                  <a:srgbClr val="BC1E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ADENOSINA DE TRIFOSFATO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>
            <a:extLst>
              <a:ext uri="{FF2B5EF4-FFF2-40B4-BE49-F238E27FC236}">
                <a16:creationId xmlns:a16="http://schemas.microsoft.com/office/drawing/2014/main" id="{A4B52C8F-0B5B-426F-AD1E-DFB68D7D6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743200"/>
            <a:ext cx="3429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2000" b="1">
                <a:latin typeface="Arial" panose="020B0604020202020204" pitchFamily="34" charset="0"/>
              </a:rPr>
              <a:t>Reacciones Endergónicas</a:t>
            </a:r>
          </a:p>
        </p:txBody>
      </p:sp>
      <p:sp>
        <p:nvSpPr>
          <p:cNvPr id="23555" name="Rectangle 4">
            <a:extLst>
              <a:ext uri="{FF2B5EF4-FFF2-40B4-BE49-F238E27FC236}">
                <a16:creationId xmlns:a16="http://schemas.microsoft.com/office/drawing/2014/main" id="{459E258E-1AFD-44EE-B19E-DBD9DF4EA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200400"/>
            <a:ext cx="3505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500" b="1">
                <a:latin typeface="Times New Roman" panose="02020603050405020304" pitchFamily="18" charset="0"/>
              </a:rPr>
              <a:t>Aquellas Reacciones que Requiere que se le Añada Energía a los Reactivos</a:t>
            </a:r>
          </a:p>
        </p:txBody>
      </p:sp>
      <p:sp>
        <p:nvSpPr>
          <p:cNvPr id="23556" name="Freeform 5">
            <a:extLst>
              <a:ext uri="{FF2B5EF4-FFF2-40B4-BE49-F238E27FC236}">
                <a16:creationId xmlns:a16="http://schemas.microsoft.com/office/drawing/2014/main" id="{6AEFAA91-59A4-46E9-AB7C-6C2B07007B69}"/>
              </a:ext>
            </a:extLst>
          </p:cNvPr>
          <p:cNvSpPr>
            <a:spLocks/>
          </p:cNvSpPr>
          <p:nvPr/>
        </p:nvSpPr>
        <p:spPr bwMode="auto">
          <a:xfrm>
            <a:off x="1524000" y="2209800"/>
            <a:ext cx="1143000" cy="5334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7" name="Freeform 6">
            <a:extLst>
              <a:ext uri="{FF2B5EF4-FFF2-40B4-BE49-F238E27FC236}">
                <a16:creationId xmlns:a16="http://schemas.microsoft.com/office/drawing/2014/main" id="{78287DAA-9DD8-4450-904C-734F10F078E3}"/>
              </a:ext>
            </a:extLst>
          </p:cNvPr>
          <p:cNvSpPr>
            <a:spLocks/>
          </p:cNvSpPr>
          <p:nvPr/>
        </p:nvSpPr>
        <p:spPr bwMode="auto">
          <a:xfrm flipH="1">
            <a:off x="6705600" y="2209800"/>
            <a:ext cx="304800" cy="5334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8" name="Rectangle 7">
            <a:extLst>
              <a:ext uri="{FF2B5EF4-FFF2-40B4-BE49-F238E27FC236}">
                <a16:creationId xmlns:a16="http://schemas.microsoft.com/office/drawing/2014/main" id="{7047EC99-BF39-40BA-8577-67D96EF59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3124200"/>
            <a:ext cx="487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500" b="1">
                <a:latin typeface="Times New Roman" panose="02020603050405020304" pitchFamily="18" charset="0"/>
              </a:rPr>
              <a:t>Aquellas Reacciones que Liberan Energía cono Resultado de los Procesos Químicos</a:t>
            </a:r>
          </a:p>
        </p:txBody>
      </p:sp>
      <p:sp>
        <p:nvSpPr>
          <p:cNvPr id="23559" name="Rectangle 8">
            <a:extLst>
              <a:ext uri="{FF2B5EF4-FFF2-40B4-BE49-F238E27FC236}">
                <a16:creationId xmlns:a16="http://schemas.microsoft.com/office/drawing/2014/main" id="{3FDDDF09-D1CA-4726-9B5C-C838E2D12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953000"/>
            <a:ext cx="3657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i="1">
                <a:latin typeface="Arial" panose="020B0604020202020204" pitchFamily="34" charset="0"/>
              </a:rPr>
              <a:t> </a:t>
            </a:r>
            <a:r>
              <a:rPr lang="en-US" altLang="en-US" sz="2000" b="1">
                <a:latin typeface="Arial" panose="020B0604020202020204" pitchFamily="34" charset="0"/>
              </a:rPr>
              <a:t>Se le Suma Energía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1" i="1">
                <a:latin typeface="Times New Roman" panose="02020603050405020304" pitchFamily="18" charset="0"/>
              </a:rPr>
              <a:t>(Contiene más Energía Libre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1" i="1">
                <a:latin typeface="Times New Roman" panose="02020603050405020304" pitchFamily="18" charset="0"/>
              </a:rPr>
              <a:t>Que los Reacvtivos Originales)</a:t>
            </a:r>
          </a:p>
        </p:txBody>
      </p:sp>
      <p:sp>
        <p:nvSpPr>
          <p:cNvPr id="548873" name="Rectangle 9">
            <a:extLst>
              <a:ext uri="{FF2B5EF4-FFF2-40B4-BE49-F238E27FC236}">
                <a16:creationId xmlns:a16="http://schemas.microsoft.com/office/drawing/2014/main" id="{684886A7-CA1C-476D-91B9-3D42F12BE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371600"/>
            <a:ext cx="8458200" cy="9906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5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Transforma</a:t>
            </a:r>
            <a:r>
              <a:rPr lang="en-US" altLang="en-US" sz="25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la </a:t>
            </a:r>
            <a:r>
              <a:rPr lang="en-US" altLang="en-US" sz="25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Energía</a:t>
            </a:r>
            <a:r>
              <a:rPr lang="en-US" altLang="en-US" sz="25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de las </a:t>
            </a:r>
            <a:r>
              <a:rPr lang="en-US" altLang="en-US" sz="25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Sustancias</a:t>
            </a:r>
            <a:r>
              <a:rPr lang="en-US" altLang="en-US" sz="25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5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Nutricias</a:t>
            </a:r>
            <a:endParaRPr lang="en-US" altLang="en-US" sz="2500" i="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5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A una Forma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5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Biológicamente</a:t>
            </a:r>
            <a:r>
              <a:rPr lang="en-US" altLang="en-US" sz="25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Utilizable</a:t>
            </a:r>
          </a:p>
        </p:txBody>
      </p:sp>
      <p:sp>
        <p:nvSpPr>
          <p:cNvPr id="23561" name="Line 10">
            <a:extLst>
              <a:ext uri="{FF2B5EF4-FFF2-40B4-BE49-F238E27FC236}">
                <a16:creationId xmlns:a16="http://schemas.microsoft.com/office/drawing/2014/main" id="{77255460-ADF0-4BD7-B2B0-85DB1864635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67200" y="1066800"/>
            <a:ext cx="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2" name="Line 11">
            <a:extLst>
              <a:ext uri="{FF2B5EF4-FFF2-40B4-BE49-F238E27FC236}">
                <a16:creationId xmlns:a16="http://schemas.microsoft.com/office/drawing/2014/main" id="{86BBFAFD-1284-4A84-98C2-4893D3DDE5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52600" y="4495800"/>
            <a:ext cx="0" cy="457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3" name="Rectangle 12">
            <a:extLst>
              <a:ext uri="{FF2B5EF4-FFF2-40B4-BE49-F238E27FC236}">
                <a16:creationId xmlns:a16="http://schemas.microsoft.com/office/drawing/2014/main" id="{21DB57DA-1DA1-40DF-9BA3-7A0261324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2743200"/>
            <a:ext cx="3429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2000" b="1">
                <a:latin typeface="Arial" panose="020B0604020202020204" pitchFamily="34" charset="0"/>
              </a:rPr>
              <a:t>Reacciones Exergónicas</a:t>
            </a:r>
          </a:p>
        </p:txBody>
      </p:sp>
      <p:sp>
        <p:nvSpPr>
          <p:cNvPr id="23564" name="Rectangle 13">
            <a:extLst>
              <a:ext uri="{FF2B5EF4-FFF2-40B4-BE49-F238E27FC236}">
                <a16:creationId xmlns:a16="http://schemas.microsoft.com/office/drawing/2014/main" id="{1EB88EDE-D800-4BEB-A3AE-9E8C331D1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648200"/>
            <a:ext cx="3657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100" b="1" i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>
                <a:latin typeface="Arial" panose="020B0604020202020204" pitchFamily="34" charset="0"/>
              </a:rPr>
              <a:t>Se Libera Energía</a:t>
            </a:r>
          </a:p>
        </p:txBody>
      </p:sp>
      <p:sp>
        <p:nvSpPr>
          <p:cNvPr id="23565" name="Line 14">
            <a:extLst>
              <a:ext uri="{FF2B5EF4-FFF2-40B4-BE49-F238E27FC236}">
                <a16:creationId xmlns:a16="http://schemas.microsoft.com/office/drawing/2014/main" id="{63D30F02-3288-47F3-90C7-E677A59742E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81800" y="4191000"/>
            <a:ext cx="0" cy="457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92C4A89-68C2-48D7-B1A3-33477BE2A6E4}"/>
              </a:ext>
            </a:extLst>
          </p:cNvPr>
          <p:cNvSpPr>
            <a:spLocks/>
          </p:cNvSpPr>
          <p:nvPr/>
        </p:nvSpPr>
        <p:spPr bwMode="auto">
          <a:xfrm>
            <a:off x="114300" y="574675"/>
            <a:ext cx="891540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REACCIONES QUÍMICAS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>
            <a:extLst>
              <a:ext uri="{FF2B5EF4-FFF2-40B4-BE49-F238E27FC236}">
                <a16:creationId xmlns:a16="http://schemas.microsoft.com/office/drawing/2014/main" id="{FB6E263B-28B3-4CD9-8D4F-35FF36CBE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8686800" cy="583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>
            <a:extLst>
              <a:ext uri="{FF2B5EF4-FFF2-40B4-BE49-F238E27FC236}">
                <a16:creationId xmlns:a16="http://schemas.microsoft.com/office/drawing/2014/main" id="{B7DB1815-B06E-499A-B42A-E857A940F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3" y="244475"/>
            <a:ext cx="7011987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" name="Text Box 6">
            <a:extLst>
              <a:ext uri="{FF2B5EF4-FFF2-40B4-BE49-F238E27FC236}">
                <a16:creationId xmlns:a16="http://schemas.microsoft.com/office/drawing/2014/main" id="{C12B20F0-D95B-4256-A81A-24ACD515B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>
            <a:extLst>
              <a:ext uri="{FF2B5EF4-FFF2-40B4-BE49-F238E27FC236}">
                <a16:creationId xmlns:a16="http://schemas.microsoft.com/office/drawing/2014/main" id="{78932028-5149-420E-AA7B-E5468E371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5100"/>
            <a:ext cx="8305800" cy="638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Text Box 6">
            <a:extLst>
              <a:ext uri="{FF2B5EF4-FFF2-40B4-BE49-F238E27FC236}">
                <a16:creationId xmlns:a16="http://schemas.microsoft.com/office/drawing/2014/main" id="{00886894-FE47-4074-87EA-A48E3F230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>
            <a:extLst>
              <a:ext uri="{FF2B5EF4-FFF2-40B4-BE49-F238E27FC236}">
                <a16:creationId xmlns:a16="http://schemas.microsoft.com/office/drawing/2014/main" id="{348687BB-16A5-4E2A-92DB-12A926C14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8839200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Text Box 6">
            <a:extLst>
              <a:ext uri="{FF2B5EF4-FFF2-40B4-BE49-F238E27FC236}">
                <a16:creationId xmlns:a16="http://schemas.microsoft.com/office/drawing/2014/main" id="{ED88A051-2694-4982-BB32-57506E1BE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>
            <a:extLst>
              <a:ext uri="{FF2B5EF4-FFF2-40B4-BE49-F238E27FC236}">
                <a16:creationId xmlns:a16="http://schemas.microsoft.com/office/drawing/2014/main" id="{C30C7822-6F59-411E-A828-BDAD65587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8382000" cy="562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>
            <a:extLst>
              <a:ext uri="{FF2B5EF4-FFF2-40B4-BE49-F238E27FC236}">
                <a16:creationId xmlns:a16="http://schemas.microsoft.com/office/drawing/2014/main" id="{4696D091-40B5-4D17-A338-54DD1B508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01650"/>
            <a:ext cx="8458200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>
            <a:extLst>
              <a:ext uri="{FF2B5EF4-FFF2-40B4-BE49-F238E27FC236}">
                <a16:creationId xmlns:a16="http://schemas.microsoft.com/office/drawing/2014/main" id="{E46A2B53-9E4D-4732-A8B4-301EBF205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8763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7" name="Picture 3">
            <a:extLst>
              <a:ext uri="{FF2B5EF4-FFF2-40B4-BE49-F238E27FC236}">
                <a16:creationId xmlns:a16="http://schemas.microsoft.com/office/drawing/2014/main" id="{D9297C89-537C-4A48-9FF4-AA901F35A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30663"/>
            <a:ext cx="8610600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8" name="Text Box 6">
            <a:extLst>
              <a:ext uri="{FF2B5EF4-FFF2-40B4-BE49-F238E27FC236}">
                <a16:creationId xmlns:a16="http://schemas.microsoft.com/office/drawing/2014/main" id="{DE0C01C9-610F-42C1-91F0-2BE22ACA3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>
            <a:extLst>
              <a:ext uri="{FF2B5EF4-FFF2-40B4-BE49-F238E27FC236}">
                <a16:creationId xmlns:a16="http://schemas.microsoft.com/office/drawing/2014/main" id="{9247B2B6-F447-4120-A82D-221B74712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2786063"/>
            <a:ext cx="8812213" cy="128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1" name="Text Box 6">
            <a:extLst>
              <a:ext uri="{FF2B5EF4-FFF2-40B4-BE49-F238E27FC236}">
                <a16:creationId xmlns:a16="http://schemas.microsoft.com/office/drawing/2014/main" id="{1FA39BC8-81F8-484C-AAFB-F96592D6E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>
            <a:extLst>
              <a:ext uri="{FF2B5EF4-FFF2-40B4-BE49-F238E27FC236}">
                <a16:creationId xmlns:a16="http://schemas.microsoft.com/office/drawing/2014/main" id="{D422A034-D480-4663-BD7E-6A3A67FF4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8610600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5" name="Text Box 6">
            <a:extLst>
              <a:ext uri="{FF2B5EF4-FFF2-40B4-BE49-F238E27FC236}">
                <a16:creationId xmlns:a16="http://schemas.microsoft.com/office/drawing/2014/main" id="{81877972-F487-4849-B6C7-31CEF06D8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Rectangle 2">
            <a:extLst>
              <a:ext uri="{FF2B5EF4-FFF2-40B4-BE49-F238E27FC236}">
                <a16:creationId xmlns:a16="http://schemas.microsoft.com/office/drawing/2014/main" id="{7C6095F8-5A0E-4984-A7D6-4E2702BCF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447800"/>
            <a:ext cx="762000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0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DEGRADACIÓN EXERGÓNICA DEL ATP</a:t>
            </a:r>
          </a:p>
        </p:txBody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1E2F09B1-0004-40A6-AF97-1B85F665A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4419600"/>
            <a:ext cx="2667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2600" b="1">
                <a:latin typeface="Arial" panose="020B0604020202020204" pitchFamily="34" charset="0"/>
              </a:rPr>
              <a:t>Productos</a:t>
            </a:r>
          </a:p>
          <a:p>
            <a:pPr algn="ctr">
              <a:spcBef>
                <a:spcPct val="20000"/>
              </a:spcBef>
            </a:pPr>
            <a:r>
              <a:rPr lang="en-US" altLang="en-US" sz="2600" b="1" i="1">
                <a:latin typeface="Times New Roman" panose="02020603050405020304" pitchFamily="18" charset="0"/>
              </a:rPr>
              <a:t>(ADP  </a:t>
            </a:r>
            <a:r>
              <a:rPr lang="en-US" altLang="en-US" sz="2600" b="1" i="1">
                <a:latin typeface="Arial" panose="020B0604020202020204" pitchFamily="34" charset="0"/>
              </a:rPr>
              <a:t>+</a:t>
            </a:r>
            <a:r>
              <a:rPr lang="en-US" altLang="en-US" sz="2600" b="1" i="1">
                <a:latin typeface="Times New Roman" panose="02020603050405020304" pitchFamily="18" charset="0"/>
              </a:rPr>
              <a:t>  Pi)</a:t>
            </a:r>
          </a:p>
        </p:txBody>
      </p:sp>
      <p:sp>
        <p:nvSpPr>
          <p:cNvPr id="126980" name="AutoShape 4">
            <a:extLst>
              <a:ext uri="{FF2B5EF4-FFF2-40B4-BE49-F238E27FC236}">
                <a16:creationId xmlns:a16="http://schemas.microsoft.com/office/drawing/2014/main" id="{7B0648D1-F688-40F4-A1D8-A96F40B57A8F}"/>
              </a:ext>
            </a:extLst>
          </p:cNvPr>
          <p:cNvSpPr>
            <a:spLocks/>
          </p:cNvSpPr>
          <p:nvPr/>
        </p:nvSpPr>
        <p:spPr bwMode="auto">
          <a:xfrm>
            <a:off x="4572000" y="2133600"/>
            <a:ext cx="609600" cy="2209800"/>
          </a:xfrm>
          <a:prstGeom prst="rightBrace">
            <a:avLst>
              <a:gd name="adj1" fmla="val 30208"/>
              <a:gd name="adj2" fmla="val 50000"/>
            </a:avLst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00069" name="Rectangle 5">
            <a:extLst>
              <a:ext uri="{FF2B5EF4-FFF2-40B4-BE49-F238E27FC236}">
                <a16:creationId xmlns:a16="http://schemas.microsoft.com/office/drawing/2014/main" id="{1E450A59-1907-441A-A012-78E58BA57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971800"/>
            <a:ext cx="2819400" cy="685800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txBody>
          <a:bodyPr/>
          <a:lstStyle>
            <a:lvl1pPr marL="342900" indent="-3429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Energía</a:t>
            </a:r>
            <a:r>
              <a:rPr lang="en-US" altLang="en-US" sz="2800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Libre</a:t>
            </a:r>
          </a:p>
          <a:p>
            <a:pPr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2800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(7-12 Kcal)</a:t>
            </a:r>
            <a:endParaRPr lang="en-US" altLang="en-US" sz="2500" i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6982" name="Line 6">
            <a:extLst>
              <a:ext uri="{FF2B5EF4-FFF2-40B4-BE49-F238E27FC236}">
                <a16:creationId xmlns:a16="http://schemas.microsoft.com/office/drawing/2014/main" id="{1FA88797-B61E-4465-A1C4-8D93119F61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91000" y="2057400"/>
            <a:ext cx="0" cy="2362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3" name="Rectangle 7">
            <a:extLst>
              <a:ext uri="{FF2B5EF4-FFF2-40B4-BE49-F238E27FC236}">
                <a16:creationId xmlns:a16="http://schemas.microsoft.com/office/drawing/2014/main" id="{C99CD82A-57B8-4AE0-B4FB-01B0FB480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819400"/>
            <a:ext cx="15240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3000" b="1" i="1">
                <a:latin typeface="Times New Roman" panose="02020603050405020304" pitchFamily="18" charset="0"/>
              </a:rPr>
              <a:t>ATPase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B0F8E124-46E7-418F-BC9A-4EE30293C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304800"/>
            <a:ext cx="3886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3200" b="1">
                <a:latin typeface="Arial" panose="020B0604020202020204" pitchFamily="34" charset="0"/>
              </a:rPr>
              <a:t>C</a:t>
            </a:r>
            <a:r>
              <a:rPr lang="en-US" altLang="en-US" sz="3200" b="1" baseline="-25000">
                <a:latin typeface="Arial" panose="020B0604020202020204" pitchFamily="34" charset="0"/>
              </a:rPr>
              <a:t>6</a:t>
            </a:r>
            <a:r>
              <a:rPr lang="en-US" altLang="en-US" sz="3200" b="1">
                <a:latin typeface="Arial" panose="020B0604020202020204" pitchFamily="34" charset="0"/>
              </a:rPr>
              <a:t>H</a:t>
            </a:r>
            <a:r>
              <a:rPr lang="en-US" altLang="en-US" sz="3200" b="1" baseline="-25000">
                <a:latin typeface="Arial" panose="020B0604020202020204" pitchFamily="34" charset="0"/>
              </a:rPr>
              <a:t>12</a:t>
            </a:r>
            <a:r>
              <a:rPr lang="en-US" altLang="en-US" sz="3200" b="1">
                <a:latin typeface="Arial" panose="020B0604020202020204" pitchFamily="34" charset="0"/>
              </a:rPr>
              <a:t>O</a:t>
            </a:r>
            <a:r>
              <a:rPr lang="en-US" altLang="en-US" sz="3200" b="1" baseline="-25000">
                <a:latin typeface="Arial" panose="020B0604020202020204" pitchFamily="34" charset="0"/>
              </a:rPr>
              <a:t>6 </a:t>
            </a:r>
            <a:r>
              <a:rPr lang="en-US" altLang="en-US" sz="3200" b="1">
                <a:latin typeface="Arial" panose="020B0604020202020204" pitchFamily="34" charset="0"/>
              </a:rPr>
              <a:t>+ 6O</a:t>
            </a:r>
            <a:r>
              <a:rPr lang="en-US" altLang="en-US" sz="3200" b="1" baseline="-25000">
                <a:latin typeface="Arial" panose="020B0604020202020204" pitchFamily="34" charset="0"/>
              </a:rPr>
              <a:t>2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3200" b="1">
                <a:latin typeface="Arial" panose="020B0604020202020204" pitchFamily="34" charset="0"/>
              </a:rPr>
              <a:t>(Glucosa)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4D557B17-E62D-42BD-B84E-D8780866E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05000"/>
            <a:ext cx="39624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Se Degrada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Vía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Oxidación Celular</a:t>
            </a:r>
          </a:p>
        </p:txBody>
      </p:sp>
      <p:sp>
        <p:nvSpPr>
          <p:cNvPr id="24580" name="Line 4">
            <a:extLst>
              <a:ext uri="{FF2B5EF4-FFF2-40B4-BE49-F238E27FC236}">
                <a16:creationId xmlns:a16="http://schemas.microsoft.com/office/drawing/2014/main" id="{AD21ABB1-6EBA-406E-A79B-A6FD41D608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05000" y="31242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1" name="Line 5">
            <a:extLst>
              <a:ext uri="{FF2B5EF4-FFF2-40B4-BE49-F238E27FC236}">
                <a16:creationId xmlns:a16="http://schemas.microsoft.com/office/drawing/2014/main" id="{F982E8DC-7125-498B-B339-CE2DF12F3C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28800" y="1371600"/>
            <a:ext cx="0" cy="457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2" name="Rectangle 6">
            <a:extLst>
              <a:ext uri="{FF2B5EF4-FFF2-40B4-BE49-F238E27FC236}">
                <a16:creationId xmlns:a16="http://schemas.microsoft.com/office/drawing/2014/main" id="{F1F17B95-E3FD-44E5-B00C-DC6B6D051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34000"/>
            <a:ext cx="388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3200" b="1">
                <a:latin typeface="Arial" panose="020B0604020202020204" pitchFamily="34" charset="0"/>
              </a:rPr>
              <a:t>6CO</a:t>
            </a:r>
            <a:r>
              <a:rPr lang="en-US" altLang="en-US" sz="3200" b="1" baseline="-25000">
                <a:latin typeface="Arial" panose="020B0604020202020204" pitchFamily="34" charset="0"/>
              </a:rPr>
              <a:t>2 </a:t>
            </a:r>
            <a:r>
              <a:rPr lang="en-US" altLang="en-US" sz="3200" b="1">
                <a:latin typeface="Arial" panose="020B0604020202020204" pitchFamily="34" charset="0"/>
              </a:rPr>
              <a:t>+ 6H</a:t>
            </a:r>
            <a:r>
              <a:rPr lang="en-US" altLang="en-US" sz="3200" b="1" baseline="-25000">
                <a:latin typeface="Arial" panose="020B0604020202020204" pitchFamily="34" charset="0"/>
              </a:rPr>
              <a:t>2</a:t>
            </a:r>
            <a:r>
              <a:rPr lang="en-US" altLang="en-US" sz="3200" b="1"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24583" name="Rectangle 7">
            <a:extLst>
              <a:ext uri="{FF2B5EF4-FFF2-40B4-BE49-F238E27FC236}">
                <a16:creationId xmlns:a16="http://schemas.microsoft.com/office/drawing/2014/main" id="{852B69D6-835D-4E96-9902-06FADA4A7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943600"/>
            <a:ext cx="1600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20000"/>
              </a:spcBef>
            </a:pPr>
            <a:r>
              <a:rPr lang="en-US" altLang="en-US" sz="1900" b="1">
                <a:solidFill>
                  <a:srgbClr val="00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i="1">
                <a:latin typeface="Times New Roman" panose="02020603050405020304" pitchFamily="18" charset="0"/>
              </a:rPr>
              <a:t>(Bióxido de</a:t>
            </a:r>
          </a:p>
          <a:p>
            <a:pPr algn="ctr">
              <a:lnSpc>
                <a:spcPct val="60000"/>
              </a:lnSpc>
              <a:spcBef>
                <a:spcPct val="20000"/>
              </a:spcBef>
            </a:pPr>
            <a:r>
              <a:rPr lang="en-US" altLang="en-US" sz="2100" b="1" i="1">
                <a:latin typeface="Times New Roman" panose="02020603050405020304" pitchFamily="18" charset="0"/>
              </a:rPr>
              <a:t>Carbono)</a:t>
            </a:r>
          </a:p>
        </p:txBody>
      </p:sp>
      <p:sp>
        <p:nvSpPr>
          <p:cNvPr id="24584" name="Rectangle 8">
            <a:extLst>
              <a:ext uri="{FF2B5EF4-FFF2-40B4-BE49-F238E27FC236}">
                <a16:creationId xmlns:a16="http://schemas.microsoft.com/office/drawing/2014/main" id="{12A32626-E406-48C2-9C99-9F08C0FE6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943600"/>
            <a:ext cx="1600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20000"/>
              </a:spcBef>
            </a:pPr>
            <a:r>
              <a:rPr lang="en-US" altLang="en-US" sz="1900" b="1">
                <a:solidFill>
                  <a:srgbClr val="00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i="1">
                <a:latin typeface="Times New Roman" panose="02020603050405020304" pitchFamily="18" charset="0"/>
              </a:rPr>
              <a:t>(Agua)</a:t>
            </a:r>
          </a:p>
        </p:txBody>
      </p:sp>
      <p:sp>
        <p:nvSpPr>
          <p:cNvPr id="24585" name="AutoShape 9">
            <a:extLst>
              <a:ext uri="{FF2B5EF4-FFF2-40B4-BE49-F238E27FC236}">
                <a16:creationId xmlns:a16="http://schemas.microsoft.com/office/drawing/2014/main" id="{952EA12C-3F92-43E5-B1C9-51AF8E36D253}"/>
              </a:ext>
            </a:extLst>
          </p:cNvPr>
          <p:cNvSpPr>
            <a:spLocks/>
          </p:cNvSpPr>
          <p:nvPr/>
        </p:nvSpPr>
        <p:spPr bwMode="auto">
          <a:xfrm>
            <a:off x="3200400" y="1371600"/>
            <a:ext cx="838200" cy="4038600"/>
          </a:xfrm>
          <a:prstGeom prst="rightBrace">
            <a:avLst>
              <a:gd name="adj1" fmla="val 40152"/>
              <a:gd name="adj2" fmla="val 50000"/>
            </a:avLst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52970" name="Rectangle 10">
            <a:extLst>
              <a:ext uri="{FF2B5EF4-FFF2-40B4-BE49-F238E27FC236}">
                <a16:creationId xmlns:a16="http://schemas.microsoft.com/office/drawing/2014/main" id="{46791E66-D2D2-4653-A6B7-277085B6A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609600"/>
            <a:ext cx="5715000" cy="609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4500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en-US" altLang="en-US" sz="4500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Reactante</a:t>
            </a:r>
            <a:r>
              <a:rPr lang="en-US" altLang="en-US" sz="4500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o </a:t>
            </a:r>
            <a:r>
              <a:rPr lang="en-US" altLang="en-US" sz="4500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Sustrato</a:t>
            </a:r>
            <a:r>
              <a:rPr lang="en-US" altLang="en-US" sz="4500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</p:txBody>
      </p:sp>
      <p:sp>
        <p:nvSpPr>
          <p:cNvPr id="552971" name="Rectangle 11">
            <a:extLst>
              <a:ext uri="{FF2B5EF4-FFF2-40B4-BE49-F238E27FC236}">
                <a16:creationId xmlns:a16="http://schemas.microsoft.com/office/drawing/2014/main" id="{BB96B599-52D2-4BC2-B306-B38C1E27A7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5562600"/>
            <a:ext cx="3505200" cy="609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4800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en-US" altLang="en-US" sz="4800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Producto</a:t>
            </a:r>
            <a:r>
              <a:rPr lang="en-US" altLang="en-US" sz="4800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</p:txBody>
      </p:sp>
      <p:sp>
        <p:nvSpPr>
          <p:cNvPr id="552972" name="Rectangle 12">
            <a:extLst>
              <a:ext uri="{FF2B5EF4-FFF2-40B4-BE49-F238E27FC236}">
                <a16:creationId xmlns:a16="http://schemas.microsoft.com/office/drawing/2014/main" id="{75B4245F-BF39-4385-AFEA-72C33472B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1828800"/>
            <a:ext cx="5486400" cy="2895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4400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Se</a:t>
            </a:r>
          </a:p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4400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Libera</a:t>
            </a:r>
          </a:p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4400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Energía</a:t>
            </a:r>
            <a:r>
              <a:rPr lang="en-US" altLang="en-US" sz="4400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Libre</a:t>
            </a:r>
          </a:p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n-US" sz="4100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en-US" altLang="en-US" sz="4100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Reacción</a:t>
            </a:r>
            <a:r>
              <a:rPr lang="en-US" altLang="en-US" sz="4100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4100" i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Exergónica</a:t>
            </a:r>
            <a:r>
              <a:rPr lang="en-US" altLang="en-US" sz="4100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>
            <a:extLst>
              <a:ext uri="{FF2B5EF4-FFF2-40B4-BE49-F238E27FC236}">
                <a16:creationId xmlns:a16="http://schemas.microsoft.com/office/drawing/2014/main" id="{373C8D16-A6D8-4D5D-BC51-7134C1643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304800"/>
            <a:ext cx="5973763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Text Box 6">
            <a:extLst>
              <a:ext uri="{FF2B5EF4-FFF2-40B4-BE49-F238E27FC236}">
                <a16:creationId xmlns:a16="http://schemas.microsoft.com/office/drawing/2014/main" id="{50DD5E9E-AB14-4E18-BD21-140160746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>
            <a:extLst>
              <a:ext uri="{FF2B5EF4-FFF2-40B4-BE49-F238E27FC236}">
                <a16:creationId xmlns:a16="http://schemas.microsoft.com/office/drawing/2014/main" id="{C4E310E0-1E5B-4287-A690-3A5AB3DEF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325"/>
            <a:ext cx="8686800" cy="637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7" name="Text Box 6">
            <a:extLst>
              <a:ext uri="{FF2B5EF4-FFF2-40B4-BE49-F238E27FC236}">
                <a16:creationId xmlns:a16="http://schemas.microsoft.com/office/drawing/2014/main" id="{21524FBF-B533-4A9F-A33D-9F5D37379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3" name="Rectangle 3">
            <a:extLst>
              <a:ext uri="{FF2B5EF4-FFF2-40B4-BE49-F238E27FC236}">
                <a16:creationId xmlns:a16="http://schemas.microsoft.com/office/drawing/2014/main" id="{59CBE5FB-C3A2-451F-AB8E-83CDB4DA4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38" y="1255713"/>
            <a:ext cx="8705850" cy="525145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en-US" sz="3200" dirty="0" err="1">
                <a:solidFill>
                  <a:srgbClr val="BC1E40"/>
                </a:solidFill>
                <a:latin typeface="Arial Black" panose="020B0A04020102020204" pitchFamily="34" charset="0"/>
              </a:rPr>
              <a:t>Metabolismo</a:t>
            </a:r>
            <a:r>
              <a:rPr lang="en-US" altLang="en-US" sz="3200" dirty="0">
                <a:solidFill>
                  <a:srgbClr val="BC1E40"/>
                </a:solidFill>
                <a:latin typeface="Arial Black" panose="020B0A04020102020204" pitchFamily="34" charset="0"/>
              </a:rPr>
              <a:t> </a:t>
            </a:r>
            <a:r>
              <a:rPr lang="en-US" altLang="en-US" sz="3200" dirty="0" err="1">
                <a:solidFill>
                  <a:srgbClr val="BC1E40"/>
                </a:solidFill>
                <a:latin typeface="Arial Black" panose="020B0A04020102020204" pitchFamily="34" charset="0"/>
              </a:rPr>
              <a:t>Anaeróbico</a:t>
            </a:r>
            <a:r>
              <a:rPr lang="en-US" altLang="en-US" sz="3200" dirty="0">
                <a:solidFill>
                  <a:srgbClr val="BC1E40"/>
                </a:solidFill>
                <a:latin typeface="Arial Black" panose="020B0A04020102020204" pitchFamily="34" charset="0"/>
              </a:rPr>
              <a:t>: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en-US" sz="31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 Sistema ATP-</a:t>
            </a:r>
            <a:r>
              <a:rPr lang="en-US" altLang="en-US" sz="31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PCr</a:t>
            </a:r>
            <a:r>
              <a:rPr lang="en-US" altLang="en-US" sz="31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(</a:t>
            </a:r>
            <a:r>
              <a:rPr lang="en-US" altLang="en-US" sz="3100" b="1" i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Fosfágeno</a:t>
            </a:r>
            <a:r>
              <a:rPr lang="en-US" altLang="en-US" sz="31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en-US" sz="31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Glucólisis</a:t>
            </a:r>
            <a:r>
              <a:rPr lang="en-US" altLang="en-US" sz="31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31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Anaeróbica</a:t>
            </a:r>
            <a:endParaRPr lang="en-US" altLang="en-US" sz="31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31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(</a:t>
            </a:r>
            <a:r>
              <a:rPr lang="en-US" altLang="en-US" sz="3100" b="1" i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 Sistema de </a:t>
            </a:r>
            <a:r>
              <a:rPr lang="en-US" altLang="en-US" sz="3100" b="1" i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Ácido</a:t>
            </a:r>
            <a:r>
              <a:rPr lang="en-US" altLang="en-US" sz="3100" b="1" i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3100" b="1" i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Láctico</a:t>
            </a:r>
            <a:r>
              <a:rPr lang="en-US" altLang="en-US" sz="31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en-US" sz="3200" dirty="0" err="1">
                <a:solidFill>
                  <a:srgbClr val="BC1E40"/>
                </a:solidFill>
                <a:latin typeface="Arial Black" panose="020B0A04020102020204" pitchFamily="34" charset="0"/>
              </a:rPr>
              <a:t>Metabolismo</a:t>
            </a:r>
            <a:r>
              <a:rPr lang="en-US" altLang="en-US" sz="3200" dirty="0">
                <a:solidFill>
                  <a:srgbClr val="BC1E40"/>
                </a:solidFill>
                <a:latin typeface="Arial Black" panose="020B0A04020102020204" pitchFamily="34" charset="0"/>
              </a:rPr>
              <a:t> </a:t>
            </a:r>
            <a:r>
              <a:rPr lang="en-US" altLang="en-US" sz="3200" dirty="0" err="1">
                <a:solidFill>
                  <a:srgbClr val="BC1E40"/>
                </a:solidFill>
                <a:latin typeface="Arial Black" panose="020B0A04020102020204" pitchFamily="34" charset="0"/>
              </a:rPr>
              <a:t>Aeróbico</a:t>
            </a:r>
            <a:endParaRPr lang="en-US" altLang="en-US" sz="3200" dirty="0">
              <a:solidFill>
                <a:srgbClr val="BC1E40"/>
              </a:solidFill>
              <a:latin typeface="Arial Black" panose="020B0A04020102020204" pitchFamily="34" charset="0"/>
            </a:endParaRPr>
          </a:p>
          <a:p>
            <a:pPr marL="0" indent="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3200" dirty="0">
                <a:solidFill>
                  <a:srgbClr val="BC1E40"/>
                </a:solidFill>
                <a:latin typeface="Arial Black" panose="020B0A04020102020204" pitchFamily="34" charset="0"/>
              </a:rPr>
              <a:t>  (Sistema de </a:t>
            </a:r>
            <a:r>
              <a:rPr lang="en-US" altLang="en-US" sz="3200" dirty="0" err="1">
                <a:solidFill>
                  <a:srgbClr val="BC1E40"/>
                </a:solidFill>
                <a:latin typeface="Arial Black" panose="020B0A04020102020204" pitchFamily="34" charset="0"/>
              </a:rPr>
              <a:t>Oxígeno</a:t>
            </a:r>
            <a:r>
              <a:rPr lang="en-US" altLang="en-US" sz="3200" dirty="0">
                <a:solidFill>
                  <a:srgbClr val="BC1E40"/>
                </a:solidFill>
                <a:latin typeface="Arial Black" panose="020B0A04020102020204" pitchFamily="34" charset="0"/>
              </a:rPr>
              <a:t>):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en-US" sz="31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Glucólisis</a:t>
            </a:r>
            <a:r>
              <a:rPr lang="en-US" altLang="en-US" sz="31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31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Aeróbica</a:t>
            </a:r>
            <a:endParaRPr lang="en-US" altLang="en-US" sz="31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en-US" sz="31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 </a:t>
            </a:r>
            <a:r>
              <a:rPr lang="en-US" altLang="en-US" sz="31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Ciclo</a:t>
            </a:r>
            <a:r>
              <a:rPr lang="en-US" altLang="en-US" sz="31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de Krebs (</a:t>
            </a:r>
            <a:r>
              <a:rPr lang="en-US" altLang="en-US" sz="31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Ciclo</a:t>
            </a:r>
            <a:r>
              <a:rPr lang="en-US" altLang="en-US" sz="31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de </a:t>
            </a:r>
            <a:r>
              <a:rPr lang="en-US" altLang="en-US" sz="31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Ácido</a:t>
            </a:r>
            <a:r>
              <a:rPr lang="en-US" altLang="en-US" sz="31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31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Cítrico</a:t>
            </a:r>
            <a:r>
              <a:rPr lang="en-US" altLang="en-US" sz="31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en-US" sz="31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 Sistema (o Cadena) de </a:t>
            </a:r>
            <a:r>
              <a:rPr lang="en-US" altLang="en-US" sz="31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Transporte</a:t>
            </a:r>
            <a:r>
              <a:rPr lang="en-US" altLang="en-US" sz="31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31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Electrónico</a:t>
            </a:r>
            <a:r>
              <a:rPr lang="en-US" altLang="en-US" sz="31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(</a:t>
            </a:r>
            <a:r>
              <a:rPr lang="en-US" altLang="en-US" sz="3100" b="1" i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Fosforilación</a:t>
            </a:r>
            <a:r>
              <a:rPr lang="en-US" altLang="en-US" sz="3100" b="1" i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3100" b="1" i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Oxidativa</a:t>
            </a:r>
            <a:r>
              <a:rPr lang="en-US" altLang="en-US" sz="31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4FFF99C-2212-4573-9FD5-178137E83DA5}"/>
              </a:ext>
            </a:extLst>
          </p:cNvPr>
          <p:cNvSpPr>
            <a:spLocks/>
          </p:cNvSpPr>
          <p:nvPr/>
        </p:nvSpPr>
        <p:spPr bwMode="auto">
          <a:xfrm>
            <a:off x="0" y="417513"/>
            <a:ext cx="914400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FUENTES DE ENERGÍA: </a:t>
            </a:r>
            <a:r>
              <a:rPr lang="es-PR" altLang="es-PR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ATP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4">
            <a:extLst>
              <a:ext uri="{FF2B5EF4-FFF2-40B4-BE49-F238E27FC236}">
                <a16:creationId xmlns:a16="http://schemas.microsoft.com/office/drawing/2014/main" id="{B5505CD3-DEE4-4D31-8A0E-CC1B3934D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575" y="3184525"/>
            <a:ext cx="296545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en-US" sz="2900">
                <a:solidFill>
                  <a:srgbClr val="BC1E40"/>
                </a:solidFill>
                <a:latin typeface="Arial Black" panose="020B0A04020102020204" pitchFamily="34" charset="0"/>
              </a:rPr>
              <a:t>ANAERÓBICO</a:t>
            </a:r>
          </a:p>
        </p:txBody>
      </p:sp>
      <p:sp>
        <p:nvSpPr>
          <p:cNvPr id="131075" name="Rectangle 5">
            <a:extLst>
              <a:ext uri="{FF2B5EF4-FFF2-40B4-BE49-F238E27FC236}">
                <a16:creationId xmlns:a16="http://schemas.microsoft.com/office/drawing/2014/main" id="{D225DC4A-A9D5-4E20-A725-39FE265982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459288"/>
            <a:ext cx="1905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Sistema de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ATP-PCr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(Fosfágeno)</a:t>
            </a:r>
          </a:p>
        </p:txBody>
      </p:sp>
      <p:sp>
        <p:nvSpPr>
          <p:cNvPr id="131076" name="Rectangle 7">
            <a:extLst>
              <a:ext uri="{FF2B5EF4-FFF2-40B4-BE49-F238E27FC236}">
                <a16:creationId xmlns:a16="http://schemas.microsoft.com/office/drawing/2014/main" id="{24806A3A-773A-4142-8034-24725ED4E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00" y="3316288"/>
            <a:ext cx="4038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900">
                <a:solidFill>
                  <a:srgbClr val="BC1E40"/>
                </a:solidFill>
                <a:latin typeface="Arial Black" panose="020B0A04020102020204" pitchFamily="34" charset="0"/>
              </a:rPr>
              <a:t>AERÓBICA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900" b="1">
                <a:solidFill>
                  <a:srgbClr val="BC1E40"/>
                </a:solidFill>
                <a:latin typeface="Arial" panose="020B0604020202020204" pitchFamily="34" charset="0"/>
              </a:rPr>
              <a:t>(Sistema de Oxígeno)</a:t>
            </a:r>
          </a:p>
        </p:txBody>
      </p:sp>
      <p:sp>
        <p:nvSpPr>
          <p:cNvPr id="131077" name="Rectangle 8">
            <a:extLst>
              <a:ext uri="{FF2B5EF4-FFF2-40B4-BE49-F238E27FC236}">
                <a16:creationId xmlns:a16="http://schemas.microsoft.com/office/drawing/2014/main" id="{C2E54A99-BF94-4548-B27C-A3AD5E37A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8675" y="4459288"/>
            <a:ext cx="2438400" cy="67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Glucólisis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Anaeróbica</a:t>
            </a:r>
          </a:p>
        </p:txBody>
      </p:sp>
      <p:sp>
        <p:nvSpPr>
          <p:cNvPr id="131078" name="Rectangle 11">
            <a:extLst>
              <a:ext uri="{FF2B5EF4-FFF2-40B4-BE49-F238E27FC236}">
                <a16:creationId xmlns:a16="http://schemas.microsoft.com/office/drawing/2014/main" id="{56B298AC-6C85-4692-989B-6EA1F1359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068888"/>
            <a:ext cx="40386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500" b="1">
                <a:latin typeface="Arial" panose="020B0604020202020204" pitchFamily="34" charset="0"/>
              </a:rPr>
              <a:t>Glucólisis Aeróbica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500" b="1">
                <a:latin typeface="Arial" panose="020B0604020202020204" pitchFamily="34" charset="0"/>
              </a:rPr>
              <a:t>Ciclo de Krebs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500" b="1">
                <a:latin typeface="Arial" panose="020B0604020202020204" pitchFamily="34" charset="0"/>
              </a:rPr>
              <a:t>Sistema de Transporte Electrónico</a:t>
            </a:r>
          </a:p>
        </p:txBody>
      </p:sp>
      <p:sp>
        <p:nvSpPr>
          <p:cNvPr id="131079" name="Line 12">
            <a:extLst>
              <a:ext uri="{FF2B5EF4-FFF2-40B4-BE49-F238E27FC236}">
                <a16:creationId xmlns:a16="http://schemas.microsoft.com/office/drawing/2014/main" id="{91AF753E-51E5-4C4C-A25C-C8B0467BD9B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97700" y="4141788"/>
            <a:ext cx="0" cy="995362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080" name="Freeform 18">
            <a:extLst>
              <a:ext uri="{FF2B5EF4-FFF2-40B4-BE49-F238E27FC236}">
                <a16:creationId xmlns:a16="http://schemas.microsoft.com/office/drawing/2014/main" id="{8B8F089E-A065-4FAE-B5C1-C9756A1FA203}"/>
              </a:ext>
            </a:extLst>
          </p:cNvPr>
          <p:cNvSpPr>
            <a:spLocks/>
          </p:cNvSpPr>
          <p:nvPr/>
        </p:nvSpPr>
        <p:spPr bwMode="auto">
          <a:xfrm>
            <a:off x="2133600" y="1560513"/>
            <a:ext cx="490538" cy="16764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  <a:gd name="T9" fmla="*/ 0 w 768"/>
              <a:gd name="T10" fmla="*/ 0 h 528"/>
              <a:gd name="T11" fmla="*/ 768 w 768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1047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Rectangle 59">
            <a:extLst>
              <a:ext uri="{FF2B5EF4-FFF2-40B4-BE49-F238E27FC236}">
                <a16:creationId xmlns:a16="http://schemas.microsoft.com/office/drawing/2014/main" id="{5C948A3C-7700-4B59-B9E5-0D4FF5DEA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7588" y="1423988"/>
            <a:ext cx="4710112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FUENTES DE ATP</a:t>
            </a:r>
            <a:endParaRPr lang="en-US" altLang="es-PR" sz="3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31082" name="Freeform 18">
            <a:extLst>
              <a:ext uri="{FF2B5EF4-FFF2-40B4-BE49-F238E27FC236}">
                <a16:creationId xmlns:a16="http://schemas.microsoft.com/office/drawing/2014/main" id="{AF00685E-B498-4322-9B8F-6E2B70C98F26}"/>
              </a:ext>
            </a:extLst>
          </p:cNvPr>
          <p:cNvSpPr>
            <a:spLocks/>
          </p:cNvSpPr>
          <p:nvPr/>
        </p:nvSpPr>
        <p:spPr bwMode="auto">
          <a:xfrm flipH="1">
            <a:off x="6705600" y="1566863"/>
            <a:ext cx="292100" cy="1676400"/>
          </a:xfrm>
          <a:custGeom>
            <a:avLst/>
            <a:gdLst>
              <a:gd name="T0" fmla="*/ 2147483646 w 768"/>
              <a:gd name="T1" fmla="*/ 0 h 528"/>
              <a:gd name="T2" fmla="*/ 0 w 768"/>
              <a:gd name="T3" fmla="*/ 0 h 528"/>
              <a:gd name="T4" fmla="*/ 0 w 768"/>
              <a:gd name="T5" fmla="*/ 2147483646 h 528"/>
              <a:gd name="T6" fmla="*/ 0 60000 65536"/>
              <a:gd name="T7" fmla="*/ 0 60000 65536"/>
              <a:gd name="T8" fmla="*/ 0 60000 65536"/>
              <a:gd name="T9" fmla="*/ 0 w 768"/>
              <a:gd name="T10" fmla="*/ 0 h 528"/>
              <a:gd name="T11" fmla="*/ 768 w 768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1047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83" name="Line 12">
            <a:extLst>
              <a:ext uri="{FF2B5EF4-FFF2-40B4-BE49-F238E27FC236}">
                <a16:creationId xmlns:a16="http://schemas.microsoft.com/office/drawing/2014/main" id="{7BB33163-010E-45C9-943E-EE95E66707C6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2225" y="3621088"/>
            <a:ext cx="0" cy="83820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084" name="Line 12">
            <a:extLst>
              <a:ext uri="{FF2B5EF4-FFF2-40B4-BE49-F238E27FC236}">
                <a16:creationId xmlns:a16="http://schemas.microsoft.com/office/drawing/2014/main" id="{FF0AA28D-1F82-4B02-B5D8-926AC4BDBA8A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4675" y="3668713"/>
            <a:ext cx="0" cy="83820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9C39479-13BD-4E24-B619-31F9D04D91AA}"/>
              </a:ext>
            </a:extLst>
          </p:cNvPr>
          <p:cNvSpPr>
            <a:spLocks/>
          </p:cNvSpPr>
          <p:nvPr/>
        </p:nvSpPr>
        <p:spPr bwMode="auto">
          <a:xfrm>
            <a:off x="1219200" y="379413"/>
            <a:ext cx="709295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FUENTES ENERGÉTICAS</a:t>
            </a:r>
            <a:endParaRPr lang="es-PR" altLang="es-PR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3">
            <a:extLst>
              <a:ext uri="{FF2B5EF4-FFF2-40B4-BE49-F238E27FC236}">
                <a16:creationId xmlns:a16="http://schemas.microsoft.com/office/drawing/2014/main" id="{28CBAB9D-3C58-4C8F-8A80-76451ABFE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3" y="3101975"/>
            <a:ext cx="8380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0188" indent="-2301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>
                <a:latin typeface="Arial" panose="020B0604020202020204" pitchFamily="34" charset="0"/>
              </a:rPr>
              <a:t>1. </a:t>
            </a:r>
            <a:r>
              <a:rPr lang="en-US" altLang="en-US" sz="2400" b="1">
                <a:latin typeface="Arial" panose="020B0604020202020204" pitchFamily="34" charset="0"/>
              </a:rPr>
              <a:t>Glucólisis Aeróbica</a:t>
            </a:r>
            <a:r>
              <a:rPr lang="en-US" altLang="en-US" sz="2400">
                <a:latin typeface="Arial" panose="020B0604020202020204" pitchFamily="34" charset="0"/>
              </a:rPr>
              <a:t>—citoplasma o sarcoplama muscular</a:t>
            </a:r>
          </a:p>
        </p:txBody>
      </p:sp>
      <p:sp>
        <p:nvSpPr>
          <p:cNvPr id="25604" name="Text Box 4">
            <a:extLst>
              <a:ext uri="{FF2B5EF4-FFF2-40B4-BE49-F238E27FC236}">
                <a16:creationId xmlns:a16="http://schemas.microsoft.com/office/drawing/2014/main" id="{CF4F65DF-E64E-4957-90B3-4607AC622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3" y="3805238"/>
            <a:ext cx="830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0188" indent="-2301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>
                <a:latin typeface="Arial" panose="020B0604020202020204" pitchFamily="34" charset="0"/>
              </a:rPr>
              <a:t>2. </a:t>
            </a:r>
            <a:r>
              <a:rPr lang="en-US" altLang="en-US" sz="2400" b="1">
                <a:latin typeface="Arial" panose="020B0604020202020204" pitchFamily="34" charset="0"/>
              </a:rPr>
              <a:t>Ciclo de Krebs</a:t>
            </a:r>
            <a:r>
              <a:rPr lang="en-US" altLang="en-US" sz="2400">
                <a:latin typeface="Arial" panose="020B0604020202020204" pitchFamily="34" charset="0"/>
              </a:rPr>
              <a:t>—mitocondria</a:t>
            </a:r>
          </a:p>
        </p:txBody>
      </p:sp>
      <p:sp>
        <p:nvSpPr>
          <p:cNvPr id="25605" name="Text Box 5">
            <a:extLst>
              <a:ext uri="{FF2B5EF4-FFF2-40B4-BE49-F238E27FC236}">
                <a16:creationId xmlns:a16="http://schemas.microsoft.com/office/drawing/2014/main" id="{3FC72CA5-8C9D-42D8-92F0-1ADA6BC5D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3" y="4470400"/>
            <a:ext cx="830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>
                <a:latin typeface="Arial" panose="020B0604020202020204" pitchFamily="34" charset="0"/>
              </a:rPr>
              <a:t>3. </a:t>
            </a:r>
            <a:r>
              <a:rPr lang="en-US" altLang="en-US" sz="2400" b="1">
                <a:latin typeface="Arial" panose="020B0604020202020204" pitchFamily="34" charset="0"/>
              </a:rPr>
              <a:t>Cadena de transporte de electrones</a:t>
            </a:r>
            <a:r>
              <a:rPr lang="en-US" altLang="en-US" sz="2400">
                <a:latin typeface="Arial" panose="020B0604020202020204" pitchFamily="34" charset="0"/>
              </a:rPr>
              <a:t>—mitocondria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09A9199-9A85-4CC4-AB49-C8962548809C}"/>
              </a:ext>
            </a:extLst>
          </p:cNvPr>
          <p:cNvSpPr>
            <a:spLocks/>
          </p:cNvSpPr>
          <p:nvPr/>
        </p:nvSpPr>
        <p:spPr bwMode="auto">
          <a:xfrm>
            <a:off x="-39688" y="2384425"/>
            <a:ext cx="9144001" cy="431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PR" altLang="es-PR" sz="3600" dirty="0">
                <a:solidFill>
                  <a:srgbClr val="BC1E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PRODUCCIÓN OXIDATIVA DE ATP</a:t>
            </a:r>
            <a:endParaRPr lang="es-PR" altLang="es-PR" sz="3600" i="1" dirty="0">
              <a:solidFill>
                <a:srgbClr val="BC1E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DD3FAA1-DC47-4D1F-BE74-30CE1E0ECBE9}"/>
              </a:ext>
            </a:extLst>
          </p:cNvPr>
          <p:cNvSpPr>
            <a:spLocks/>
          </p:cNvSpPr>
          <p:nvPr/>
        </p:nvSpPr>
        <p:spPr bwMode="auto">
          <a:xfrm>
            <a:off x="733425" y="1166813"/>
            <a:ext cx="7127875" cy="9175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sz="3600" dirty="0">
                <a:solidFill>
                  <a:srgbClr val="99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METABOLISMO CELULAR:</a:t>
            </a:r>
          </a:p>
          <a:p>
            <a:pPr algn="ctr">
              <a:defRPr/>
            </a:pPr>
            <a:r>
              <a:rPr lang="es-PR" altLang="es-PR" sz="3200" i="1" dirty="0">
                <a:solidFill>
                  <a:srgbClr val="99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VÍAS METABÓLISAS DE ATP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C7ABE5F-1495-4843-B63B-A6910E01B354}"/>
              </a:ext>
            </a:extLst>
          </p:cNvPr>
          <p:cNvSpPr>
            <a:spLocks/>
          </p:cNvSpPr>
          <p:nvPr/>
        </p:nvSpPr>
        <p:spPr bwMode="auto">
          <a:xfrm>
            <a:off x="733425" y="417513"/>
            <a:ext cx="7323138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FUENTES ENERGÉTICAS</a:t>
            </a:r>
            <a:endParaRPr lang="es-PR" altLang="es-PR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autoUpdateAnimBg="0"/>
      <p:bldP spid="25604" grpId="0" autoUpdateAnimBg="0"/>
      <p:bldP spid="25605" grpId="0" autoUpdateAnimBg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>
            <a:extLst>
              <a:ext uri="{FF2B5EF4-FFF2-40B4-BE49-F238E27FC236}">
                <a16:creationId xmlns:a16="http://schemas.microsoft.com/office/drawing/2014/main" id="{BD76AE3C-ED41-4C7C-AE3B-F84D7569F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4625"/>
            <a:ext cx="8915400" cy="512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809ADF9-DF46-4050-B430-F9F15C3664E5}"/>
              </a:ext>
            </a:extLst>
          </p:cNvPr>
          <p:cNvSpPr>
            <a:spLocks/>
          </p:cNvSpPr>
          <p:nvPr/>
        </p:nvSpPr>
        <p:spPr bwMode="auto">
          <a:xfrm>
            <a:off x="152400" y="330200"/>
            <a:ext cx="869950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FUENTES ENERGÉTICAS: </a:t>
            </a:r>
            <a:r>
              <a:rPr lang="es-PR" altLang="es-PR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ATP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31F4D18B-0498-4804-9B92-B3ACF4D30372}"/>
              </a:ext>
            </a:extLst>
          </p:cNvPr>
          <p:cNvSpPr txBox="1">
            <a:spLocks/>
          </p:cNvSpPr>
          <p:nvPr/>
        </p:nvSpPr>
        <p:spPr bwMode="auto">
          <a:xfrm>
            <a:off x="-30163" y="923925"/>
            <a:ext cx="9144001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3200" dirty="0">
                <a:solidFill>
                  <a:srgbClr val="BC1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VÍAS: </a:t>
            </a:r>
            <a:r>
              <a:rPr lang="es-PR" altLang="es-PR" sz="3200" i="1" dirty="0">
                <a:solidFill>
                  <a:srgbClr val="BC1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METABÓLICAS</a:t>
            </a:r>
            <a:r>
              <a:rPr lang="es-PR" altLang="es-PR" sz="3200" dirty="0">
                <a:solidFill>
                  <a:srgbClr val="BC1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*</a:t>
            </a:r>
          </a:p>
        </p:txBody>
      </p:sp>
      <p:sp>
        <p:nvSpPr>
          <p:cNvPr id="134149" name="Text Box 6">
            <a:extLst>
              <a:ext uri="{FF2B5EF4-FFF2-40B4-BE49-F238E27FC236}">
                <a16:creationId xmlns:a16="http://schemas.microsoft.com/office/drawing/2014/main" id="{D5D18892-3FF5-40D5-9BF2-FD8568B45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>
            <a:extLst>
              <a:ext uri="{FF2B5EF4-FFF2-40B4-BE49-F238E27FC236}">
                <a16:creationId xmlns:a16="http://schemas.microsoft.com/office/drawing/2014/main" id="{E45F7583-C25B-4E06-902B-82577FCE4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6688"/>
            <a:ext cx="7772400" cy="642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1" name="Text Box 6">
            <a:extLst>
              <a:ext uri="{FF2B5EF4-FFF2-40B4-BE49-F238E27FC236}">
                <a16:creationId xmlns:a16="http://schemas.microsoft.com/office/drawing/2014/main" id="{55706FC5-F7E5-4792-8B04-15375A109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>
            <a:extLst>
              <a:ext uri="{FF2B5EF4-FFF2-40B4-BE49-F238E27FC236}">
                <a16:creationId xmlns:a16="http://schemas.microsoft.com/office/drawing/2014/main" id="{75289361-5F88-4B4A-8195-628177464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1463"/>
            <a:ext cx="8610600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5" name="Text Box 6">
            <a:extLst>
              <a:ext uri="{FF2B5EF4-FFF2-40B4-BE49-F238E27FC236}">
                <a16:creationId xmlns:a16="http://schemas.microsoft.com/office/drawing/2014/main" id="{60FAB17D-FE0A-4DAB-9511-4CDF84DA8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>
            <a:extLst>
              <a:ext uri="{FF2B5EF4-FFF2-40B4-BE49-F238E27FC236}">
                <a16:creationId xmlns:a16="http://schemas.microsoft.com/office/drawing/2014/main" id="{2F87CE66-4911-4599-9E3E-5567D5AF7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152400"/>
            <a:ext cx="6310312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9" name="Text Box 6">
            <a:extLst>
              <a:ext uri="{FF2B5EF4-FFF2-40B4-BE49-F238E27FC236}">
                <a16:creationId xmlns:a16="http://schemas.microsoft.com/office/drawing/2014/main" id="{6AE84CB9-4E62-44A6-806A-E4C06D464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6">
            <a:extLst>
              <a:ext uri="{FF2B5EF4-FFF2-40B4-BE49-F238E27FC236}">
                <a16:creationId xmlns:a16="http://schemas.microsoft.com/office/drawing/2014/main" id="{4A59E7FF-7830-414F-8BB8-05A1079ED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282575"/>
            <a:ext cx="8883650" cy="627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D5DF4ED-0CB6-4F1E-9F1A-3DC3F0395BA0}"/>
              </a:ext>
            </a:extLst>
          </p:cNvPr>
          <p:cNvSpPr>
            <a:spLocks/>
          </p:cNvSpPr>
          <p:nvPr/>
        </p:nvSpPr>
        <p:spPr bwMode="auto">
          <a:xfrm>
            <a:off x="973138" y="166688"/>
            <a:ext cx="7058025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PR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FUENTES ENERGÉTICAS: </a:t>
            </a:r>
            <a:r>
              <a:rPr lang="es-PR" altLang="es-PR" sz="3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ATP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A6001070-9118-4A15-B98E-F354C6479CB0}"/>
              </a:ext>
            </a:extLst>
          </p:cNvPr>
          <p:cNvSpPr txBox="1">
            <a:spLocks/>
          </p:cNvSpPr>
          <p:nvPr/>
        </p:nvSpPr>
        <p:spPr bwMode="auto">
          <a:xfrm>
            <a:off x="2300288" y="552450"/>
            <a:ext cx="440372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2400" dirty="0">
                <a:solidFill>
                  <a:srgbClr val="BC1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VÍAS: </a:t>
            </a:r>
            <a:r>
              <a:rPr lang="es-PR" altLang="es-PR" sz="2400" i="1" dirty="0">
                <a:solidFill>
                  <a:srgbClr val="BC1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METABÓLICAS</a:t>
            </a:r>
            <a:r>
              <a:rPr lang="es-PR" altLang="es-PR" sz="2400" dirty="0">
                <a:solidFill>
                  <a:srgbClr val="BC1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*</a:t>
            </a:r>
          </a:p>
        </p:txBody>
      </p:sp>
      <p:sp>
        <p:nvSpPr>
          <p:cNvPr id="138245" name="Text Box 6">
            <a:extLst>
              <a:ext uri="{FF2B5EF4-FFF2-40B4-BE49-F238E27FC236}">
                <a16:creationId xmlns:a16="http://schemas.microsoft.com/office/drawing/2014/main" id="{32CA3C46-D9BA-42B7-8110-4A9F706AB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6538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4850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11867</TotalTime>
  <Words>4956</Words>
  <Application>Microsoft Office PowerPoint</Application>
  <PresentationFormat>On-screen Show (4:3)</PresentationFormat>
  <Paragraphs>1215</Paragraphs>
  <Slides>140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140</vt:i4>
      </vt:variant>
    </vt:vector>
  </HeadingPairs>
  <TitlesOfParts>
    <vt:vector size="150" baseType="lpstr">
      <vt:lpstr>Times New Roman</vt:lpstr>
      <vt:lpstr>Calibri</vt:lpstr>
      <vt:lpstr>Arial Black</vt:lpstr>
      <vt:lpstr>Wingdings</vt:lpstr>
      <vt:lpstr>Georgia</vt:lpstr>
      <vt:lpstr>Tahoma</vt:lpstr>
      <vt:lpstr>Arial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Human Kinetics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The Staff</dc:creator>
  <cp:lastModifiedBy>Edgar Lopategui Corsino</cp:lastModifiedBy>
  <cp:revision>1542</cp:revision>
  <cp:lastPrinted>2003-11-06T16:28:25Z</cp:lastPrinted>
  <dcterms:created xsi:type="dcterms:W3CDTF">1999-07-01T19:04:11Z</dcterms:created>
  <dcterms:modified xsi:type="dcterms:W3CDTF">2023-01-31T18:21:13Z</dcterms:modified>
</cp:coreProperties>
</file>