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ppt/tags/tag62.xml" ContentType="application/vnd.openxmlformats-officedocument.presentationml.tags+xml"/>
  <Override PartName="/ppt/notesSlides/notesSlide61.xml" ContentType="application/vnd.openxmlformats-officedocument.presentationml.notesSlide+xml"/>
  <Override PartName="/ppt/tags/tag63.xml" ContentType="application/vnd.openxmlformats-officedocument.presentationml.tags+xml"/>
  <Override PartName="/ppt/notesSlides/notesSlide62.xml" ContentType="application/vnd.openxmlformats-officedocument.presentationml.notesSlide+xml"/>
  <Override PartName="/ppt/tags/tag64.xml" ContentType="application/vnd.openxmlformats-officedocument.presentationml.tags+xml"/>
  <Override PartName="/ppt/notesSlides/notesSlide63.xml" ContentType="application/vnd.openxmlformats-officedocument.presentationml.notesSlide+xml"/>
  <Override PartName="/ppt/tags/tag65.xml" ContentType="application/vnd.openxmlformats-officedocument.presentationml.tags+xml"/>
  <Override PartName="/ppt/notesSlides/notesSlide64.xml" ContentType="application/vnd.openxmlformats-officedocument.presentationml.notesSlide+xml"/>
  <Override PartName="/ppt/tags/tag66.xml" ContentType="application/vnd.openxmlformats-officedocument.presentationml.tags+xml"/>
  <Override PartName="/ppt/notesSlides/notesSlide65.xml" ContentType="application/vnd.openxmlformats-officedocument.presentationml.notesSlide+xml"/>
  <Override PartName="/ppt/tags/tag67.xml" ContentType="application/vnd.openxmlformats-officedocument.presentationml.tags+xml"/>
  <Override PartName="/ppt/notesSlides/notesSlide66.xml" ContentType="application/vnd.openxmlformats-officedocument.presentationml.notesSlide+xml"/>
  <Override PartName="/ppt/tags/tag68.xml" ContentType="application/vnd.openxmlformats-officedocument.presentationml.tags+xml"/>
  <Override PartName="/ppt/notesSlides/notesSlide67.xml" ContentType="application/vnd.openxmlformats-officedocument.presentationml.notesSlide+xml"/>
  <Override PartName="/ppt/tags/tag69.xml" ContentType="application/vnd.openxmlformats-officedocument.presentationml.tags+xml"/>
  <Override PartName="/ppt/notesSlides/notesSlide68.xml" ContentType="application/vnd.openxmlformats-officedocument.presentationml.notesSlide+xml"/>
  <Override PartName="/ppt/tags/tag70.xml" ContentType="application/vnd.openxmlformats-officedocument.presentationml.tags+xml"/>
  <Override PartName="/ppt/notesSlides/notesSlide69.xml" ContentType="application/vnd.openxmlformats-officedocument.presentationml.notesSlide+xml"/>
  <Override PartName="/ppt/tags/tag71.xml" ContentType="application/vnd.openxmlformats-officedocument.presentationml.tags+xml"/>
  <Override PartName="/ppt/notesSlides/notesSlide70.xml" ContentType="application/vnd.openxmlformats-officedocument.presentationml.notesSlide+xml"/>
  <Override PartName="/ppt/tags/tag72.xml" ContentType="application/vnd.openxmlformats-officedocument.presentationml.tags+xml"/>
  <Override PartName="/ppt/notesSlides/notesSlide71.xml" ContentType="application/vnd.openxmlformats-officedocument.presentationml.notesSlide+xml"/>
  <Override PartName="/ppt/tags/tag73.xml" ContentType="application/vnd.openxmlformats-officedocument.presentationml.tags+xml"/>
  <Override PartName="/ppt/notesSlides/notesSlide72.xml" ContentType="application/vnd.openxmlformats-officedocument.presentationml.notesSlide+xml"/>
  <Override PartName="/ppt/tags/tag74.xml" ContentType="application/vnd.openxmlformats-officedocument.presentationml.tags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5"/>
  </p:notesMasterIdLst>
  <p:handoutMasterIdLst>
    <p:handoutMasterId r:id="rId76"/>
  </p:handoutMasterIdLst>
  <p:sldIdLst>
    <p:sldId id="256" r:id="rId2"/>
    <p:sldId id="994" r:id="rId3"/>
    <p:sldId id="859" r:id="rId4"/>
    <p:sldId id="995" r:id="rId5"/>
    <p:sldId id="996" r:id="rId6"/>
    <p:sldId id="960" r:id="rId7"/>
    <p:sldId id="997" r:id="rId8"/>
    <p:sldId id="993" r:id="rId9"/>
    <p:sldId id="998" r:id="rId10"/>
    <p:sldId id="987" r:id="rId11"/>
    <p:sldId id="999" r:id="rId12"/>
    <p:sldId id="1000" r:id="rId13"/>
    <p:sldId id="1002" r:id="rId14"/>
    <p:sldId id="1003" r:id="rId15"/>
    <p:sldId id="1004" r:id="rId16"/>
    <p:sldId id="1005" r:id="rId17"/>
    <p:sldId id="1001" r:id="rId18"/>
    <p:sldId id="988" r:id="rId19"/>
    <p:sldId id="1018" r:id="rId20"/>
    <p:sldId id="1019" r:id="rId21"/>
    <p:sldId id="1013" r:id="rId22"/>
    <p:sldId id="1015" r:id="rId23"/>
    <p:sldId id="1014" r:id="rId24"/>
    <p:sldId id="1017" r:id="rId25"/>
    <p:sldId id="1016" r:id="rId26"/>
    <p:sldId id="1025" r:id="rId27"/>
    <p:sldId id="1026" r:id="rId28"/>
    <p:sldId id="1027" r:id="rId29"/>
    <p:sldId id="924" r:id="rId30"/>
    <p:sldId id="928" r:id="rId31"/>
    <p:sldId id="883" r:id="rId32"/>
    <p:sldId id="884" r:id="rId33"/>
    <p:sldId id="885" r:id="rId34"/>
    <p:sldId id="985" r:id="rId35"/>
    <p:sldId id="1021" r:id="rId36"/>
    <p:sldId id="1022" r:id="rId37"/>
    <p:sldId id="1023" r:id="rId38"/>
    <p:sldId id="1024" r:id="rId39"/>
    <p:sldId id="1020" r:id="rId40"/>
    <p:sldId id="465" r:id="rId41"/>
    <p:sldId id="976" r:id="rId42"/>
    <p:sldId id="986" r:id="rId43"/>
    <p:sldId id="881" r:id="rId44"/>
    <p:sldId id="990" r:id="rId45"/>
    <p:sldId id="991" r:id="rId46"/>
    <p:sldId id="886" r:id="rId47"/>
    <p:sldId id="977" r:id="rId48"/>
    <p:sldId id="978" r:id="rId49"/>
    <p:sldId id="508" r:id="rId50"/>
    <p:sldId id="983" r:id="rId51"/>
    <p:sldId id="982" r:id="rId52"/>
    <p:sldId id="975" r:id="rId53"/>
    <p:sldId id="984" r:id="rId54"/>
    <p:sldId id="889" r:id="rId55"/>
    <p:sldId id="890" r:id="rId56"/>
    <p:sldId id="891" r:id="rId57"/>
    <p:sldId id="981" r:id="rId58"/>
    <p:sldId id="980" r:id="rId59"/>
    <p:sldId id="979" r:id="rId60"/>
    <p:sldId id="466" r:id="rId61"/>
    <p:sldId id="898" r:id="rId62"/>
    <p:sldId id="887" r:id="rId63"/>
    <p:sldId id="915" r:id="rId64"/>
    <p:sldId id="1006" r:id="rId65"/>
    <p:sldId id="1011" r:id="rId66"/>
    <p:sldId id="1010" r:id="rId67"/>
    <p:sldId id="1007" r:id="rId68"/>
    <p:sldId id="1008" r:id="rId69"/>
    <p:sldId id="1009" r:id="rId70"/>
    <p:sldId id="1012" r:id="rId71"/>
    <p:sldId id="857" r:id="rId72"/>
    <p:sldId id="858" r:id="rId73"/>
    <p:sldId id="961" r:id="rId74"/>
  </p:sldIdLst>
  <p:sldSz cx="9144000" cy="6858000" type="screen4x3"/>
  <p:notesSz cx="7010400" cy="9296400"/>
  <p:custDataLst>
    <p:tags r:id="rId77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23F"/>
    <a:srgbClr val="FF0000"/>
    <a:srgbClr val="000000"/>
    <a:srgbClr val="3C3C62"/>
    <a:srgbClr val="E6E6EF"/>
    <a:srgbClr val="99CCFF"/>
    <a:srgbClr val="484876"/>
    <a:srgbClr val="6600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1" autoAdjust="0"/>
    <p:restoredTop sz="94291" autoAdjust="0"/>
  </p:normalViewPr>
  <p:slideViewPr>
    <p:cSldViewPr>
      <p:cViewPr varScale="1">
        <p:scale>
          <a:sx n="68" d="100"/>
          <a:sy n="68" d="100"/>
        </p:scale>
        <p:origin x="11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7FDE497C-9DE5-4538-B247-049F32EE14C8}" type="datetimeFigureOut">
              <a:rPr lang="en-US" altLang="es-PR"/>
              <a:pPr/>
              <a:t>9/27/2018</a:t>
            </a:fld>
            <a:endParaRPr lang="en-US" alt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E2E9A458-7200-4815-8001-1DB553D11D4F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427145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046D5318-CDF0-4BFE-82F4-0BF79184B57A}" type="datetimeFigureOut">
              <a:rPr lang="es-PR" altLang="es-PR"/>
              <a:pPr/>
              <a:t>09/27/2018</a:t>
            </a:fld>
            <a:endParaRPr lang="es-PR" alt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84EB71D1-5EFF-4EE0-A202-A3B1D5BBFCE5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41178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38BE2C05-E779-4E35-A33B-A29D1073C845}" type="slidenum">
              <a:rPr lang="es-PR" altLang="es-PR">
                <a:latin typeface="Calibri" pitchFamily="34" charset="0"/>
              </a:rPr>
              <a:pPr algn="r"/>
              <a:t>1</a:t>
            </a:fld>
            <a:endParaRPr lang="es-PR" altLang="es-P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40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11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2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12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40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64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14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44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8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16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08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51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02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8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2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79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76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15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99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75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67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90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0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94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80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40800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64EFC9A-E2AA-4AD2-97FB-353A3D8D83BD}" type="slidenum">
              <a:rPr lang="es-PR" altLang="es-PR" sz="1200">
                <a:latin typeface="Calibri" pitchFamily="34" charset="0"/>
              </a:rPr>
              <a:pPr algn="r"/>
              <a:t>29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3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6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41619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51C2D272-DC40-4A9E-9477-7D1C666E706E}" type="slidenum">
              <a:rPr lang="es-PR" altLang="es-PR" sz="1200">
                <a:latin typeface="Calibri" pitchFamily="34" charset="0"/>
              </a:rPr>
              <a:pPr algn="r"/>
              <a:t>30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99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994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F494DFEA-367F-44C2-9FAB-EFC78126AA6B}" type="slidenum">
              <a:rPr lang="es-PR" altLang="es-PR" sz="1200">
                <a:latin typeface="Calibri" pitchFamily="34" charset="0"/>
              </a:rPr>
              <a:pPr algn="r"/>
              <a:t>31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9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19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A02C4C8D-C8E7-42C4-BB42-513D22E8BA8E}" type="slidenum">
              <a:rPr lang="es-PR" altLang="es-PR" sz="1200">
                <a:latin typeface="Calibri" pitchFamily="34" charset="0"/>
              </a:rPr>
              <a:pPr algn="r"/>
              <a:t>32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33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12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663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37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894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156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0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725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44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4442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F1F276B-CA94-4F95-A80B-51EBBF0AEA9A}" type="slidenum">
              <a:rPr lang="es-PR" altLang="es-PR" sz="1200">
                <a:latin typeface="Calibri" pitchFamily="34" charset="0"/>
              </a:rPr>
              <a:pPr algn="r"/>
              <a:t>40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368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286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43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44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39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45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5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46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298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064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5324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402DC35-8092-439F-897E-6D5A97F037B6}" type="slidenum">
              <a:rPr lang="es-PR" altLang="es-PR" sz="1200">
                <a:latin typeface="Calibri" pitchFamily="34" charset="0"/>
              </a:rPr>
              <a:pPr algn="r"/>
              <a:t>49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5324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402DC35-8092-439F-897E-6D5A97F037B6}" type="slidenum">
              <a:rPr lang="es-PR" altLang="es-PR" sz="1200">
                <a:latin typeface="Calibri" pitchFamily="34" charset="0"/>
              </a:rPr>
              <a:pPr algn="r"/>
              <a:t>50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861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5324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402DC35-8092-439F-897E-6D5A97F037B6}" type="slidenum">
              <a:rPr lang="es-PR" altLang="es-PR" sz="1200">
                <a:latin typeface="Calibri" pitchFamily="34" charset="0"/>
              </a:rPr>
              <a:pPr algn="r"/>
              <a:t>51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0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426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134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63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3632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F64EBCB-DCA7-4E35-B9C3-18B9E9F58E8A}" type="slidenum">
              <a:rPr lang="es-PR" altLang="es-PR" sz="1200">
                <a:latin typeface="Calibri" pitchFamily="34" charset="0"/>
              </a:rPr>
              <a:pPr algn="r"/>
              <a:t>54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383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0F874657-DF23-470E-8BD8-5B348104FB44}" type="slidenum">
              <a:rPr lang="es-PR" altLang="es-PR" sz="1200">
                <a:latin typeface="Calibri" pitchFamily="34" charset="0"/>
              </a:rPr>
              <a:pPr algn="r"/>
              <a:t>55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04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4042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D3B94199-5368-4750-BD81-1C3F38DF8CF6}" type="slidenum">
              <a:rPr lang="es-PR" altLang="es-PR" sz="1200">
                <a:latin typeface="Calibri" pitchFamily="34" charset="0"/>
              </a:rPr>
              <a:pPr algn="r"/>
              <a:t>56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547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193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2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386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2DC5BB22-DB81-4C80-AB42-46F376CB4777}" type="slidenum">
              <a:rPr lang="es-PR" altLang="es-PR" sz="1200">
                <a:latin typeface="Calibri" pitchFamily="34" charset="0"/>
              </a:rPr>
              <a:pPr algn="r"/>
              <a:t>60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37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5373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CDF52ABB-9E34-44A9-9D73-4B882FEB72BC}" type="slidenum">
              <a:rPr lang="es-PR" altLang="es-PR" sz="1200">
                <a:latin typeface="Calibri" pitchFamily="34" charset="0"/>
              </a:rPr>
              <a:pPr algn="r"/>
              <a:t>61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81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813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5C01872D-B1BC-49C5-87AC-472129F94321}" type="slidenum">
              <a:rPr lang="es-PR" altLang="es-PR" sz="1200">
                <a:latin typeface="Calibri" pitchFamily="34" charset="0"/>
              </a:rPr>
              <a:pPr algn="r"/>
              <a:t>62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63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663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0431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231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7121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3750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17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586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70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857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66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6669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560CA7A4-C6F1-41EB-8916-6E225B893EE2}" type="slidenum">
              <a:rPr lang="es-PR" altLang="es-PR" sz="1200">
                <a:latin typeface="Calibri" pitchFamily="34" charset="0"/>
              </a:rPr>
              <a:pPr algn="r"/>
              <a:t>71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87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6874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D003E2EC-B81B-4957-9C15-68B6D3BBC4C7}" type="slidenum">
              <a:rPr lang="es-PR" altLang="es-PR" sz="1200">
                <a:latin typeface="Calibri" pitchFamily="34" charset="0"/>
              </a:rPr>
              <a:pPr algn="r"/>
              <a:t>72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87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6874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D003E2EC-B81B-4957-9C15-68B6D3BBC4C7}" type="slidenum">
              <a:rPr lang="es-PR" altLang="es-PR" sz="1200">
                <a:latin typeface="Calibri" pitchFamily="34" charset="0"/>
              </a:rPr>
              <a:pPr algn="r"/>
              <a:t>73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2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0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1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creativecommons.org/licenses/by-nc-nd/3.0/pr/" TargetMode="External"/><Relationship Id="rId5" Type="http://schemas.openxmlformats.org/officeDocument/2006/relationships/hyperlink" Target="http://www.saludmed.com/" TargetMode="Externa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7E008F4-276E-40F4-9E4A-AA2A740AED0C}" type="slidenum">
              <a:rPr lang="es-PR"/>
              <a:pPr>
                <a:defRPr/>
              </a:pPr>
              <a:t>‹#›</a:t>
            </a:fld>
            <a:endParaRPr lang="es-P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9688F8-FDD2-4AE0-9F83-BF7903F8C0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05" y="3861048"/>
            <a:ext cx="4178623" cy="26253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68399CB-D9BA-4708-87FC-6D78A64A96C9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D5D159-6ADA-4A9E-BBD9-D3D92C04AD2A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F812B9-FFB6-4EC4-9598-7B511C260A6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22AC15-3270-4230-A6CC-B9581546F224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0AE933-E64B-48EB-B03A-BCC468BA70D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9" name="Rounded Rectangle 16">
            <a:extLst>
              <a:ext uri="{FF2B5EF4-FFF2-40B4-BE49-F238E27FC236}">
                <a16:creationId xmlns:a16="http://schemas.microsoft.com/office/drawing/2014/main" id="{C3F96A02-7628-44CD-A4BA-96ECC480454F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40" name="Rounded Rectangle 17">
            <a:extLst>
              <a:ext uri="{FF2B5EF4-FFF2-40B4-BE49-F238E27FC236}">
                <a16:creationId xmlns:a16="http://schemas.microsoft.com/office/drawing/2014/main" id="{C3F82A87-049C-4532-BE60-BBB5F23B3C80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4C00E84-5B15-4CC5-8BAC-6661430A242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" name="Date Placeholder 27">
            <a:extLst>
              <a:ext uri="{FF2B5EF4-FFF2-40B4-BE49-F238E27FC236}">
                <a16:creationId xmlns:a16="http://schemas.microsoft.com/office/drawing/2014/main" id="{7F404829-BBE8-486D-8392-29609BDB1A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A6EF-0438-4207-BCD2-FA4792A9B717}" type="datetimeFigureOut">
              <a:rPr lang="es-PR"/>
              <a:pPr>
                <a:defRPr/>
              </a:pPr>
              <a:t>09/27/2018</a:t>
            </a:fld>
            <a:endParaRPr lang="es-PR"/>
          </a:p>
        </p:txBody>
      </p:sp>
      <p:sp>
        <p:nvSpPr>
          <p:cNvPr id="43" name="Footer Placeholder 16">
            <a:extLst>
              <a:ext uri="{FF2B5EF4-FFF2-40B4-BE49-F238E27FC236}">
                <a16:creationId xmlns:a16="http://schemas.microsoft.com/office/drawing/2014/main" id="{33C7CA94-FA4E-438E-8B8A-07F26799AA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44" name="Picture 1">
            <a:extLst>
              <a:ext uri="{FF2B5EF4-FFF2-40B4-BE49-F238E27FC236}">
                <a16:creationId xmlns:a16="http://schemas.microsoft.com/office/drawing/2014/main" id="{290C3A9C-44E1-4936-B28B-AC0FEB5216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2">
            <a:extLst>
              <a:ext uri="{FF2B5EF4-FFF2-40B4-BE49-F238E27FC236}">
                <a16:creationId xmlns:a16="http://schemas.microsoft.com/office/drawing/2014/main" id="{51169618-69A3-4BB5-8033-E6BCC98188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s-PR" altLang="es-PR" sz="1200" dirty="0" err="1">
                <a:latin typeface="Arial" charset="0"/>
              </a:rPr>
              <a:t>Saludmed</a:t>
            </a:r>
            <a:r>
              <a:rPr lang="es-PR" altLang="es-PR" sz="1200" dirty="0">
                <a:latin typeface="Arial" charset="0"/>
              </a:rPr>
              <a:t> 2018, por </a:t>
            </a:r>
            <a:r>
              <a:rPr lang="es-PR" altLang="es-PR" sz="1200" b="1" i="1" dirty="0">
                <a:latin typeface="Arial" charset="0"/>
                <a:hlinkClick r:id="rId5"/>
              </a:rPr>
              <a:t>Edgar Lopategui Corsino</a:t>
            </a:r>
            <a:r>
              <a:rPr lang="es-PR" altLang="es-PR" sz="1200" dirty="0">
                <a:latin typeface="Arial" charset="0"/>
              </a:rPr>
              <a:t>, se encuentra bajo una licencia </a:t>
            </a:r>
            <a:r>
              <a:rPr lang="es-PR" altLang="es-PR" sz="1200" i="1" dirty="0">
                <a:latin typeface="Arial" charset="0"/>
                <a:hlinkClick r:id="rId6"/>
              </a:rPr>
              <a:t>"</a:t>
            </a:r>
            <a:r>
              <a:rPr lang="es-PR" altLang="es-PR" sz="1200" i="1" dirty="0" err="1">
                <a:latin typeface="Arial" charset="0"/>
                <a:hlinkClick r:id="rId6"/>
              </a:rPr>
              <a:t>Creative</a:t>
            </a:r>
            <a:r>
              <a:rPr lang="es-PR" altLang="es-PR" sz="1200" i="1" dirty="0">
                <a:latin typeface="Arial" charset="0"/>
                <a:hlinkClick r:id="rId6"/>
              </a:rPr>
              <a:t> </a:t>
            </a:r>
            <a:r>
              <a:rPr lang="es-PR" altLang="es-PR" sz="1200" i="1" dirty="0" err="1">
                <a:latin typeface="Arial" charset="0"/>
                <a:hlinkClick r:id="rId6"/>
              </a:rPr>
              <a:t>Commons</a:t>
            </a:r>
            <a:r>
              <a:rPr lang="es-PR" altLang="es-PR" sz="1200" i="1" dirty="0">
                <a:latin typeface="Arial" charset="0"/>
                <a:hlinkClick r:id="rId6"/>
              </a:rPr>
              <a:t>"</a:t>
            </a:r>
            <a:r>
              <a:rPr lang="es-PR" altLang="es-PR" sz="1200" dirty="0">
                <a:latin typeface="Arial" charset="0"/>
              </a:rPr>
              <a:t>, </a:t>
            </a:r>
          </a:p>
          <a:p>
            <a:r>
              <a:rPr lang="es-PR" altLang="es-PR" sz="1200" dirty="0">
                <a:latin typeface="Arial" charset="0"/>
              </a:rPr>
              <a:t>de tipo: </a:t>
            </a:r>
            <a:r>
              <a:rPr lang="es-PR" altLang="es-PR" sz="1200" b="1" i="1" dirty="0">
                <a:latin typeface="Arial" charset="0"/>
                <a:hlinkClick r:id="rId6"/>
              </a:rPr>
              <a:t>Reconocimiento-</a:t>
            </a:r>
            <a:r>
              <a:rPr lang="es-PR" altLang="es-PR" sz="1200" b="1" i="1" dirty="0" err="1">
                <a:latin typeface="Arial" charset="0"/>
                <a:hlinkClick r:id="rId6"/>
              </a:rPr>
              <a:t>NoComercial</a:t>
            </a:r>
            <a:r>
              <a:rPr lang="es-PR" altLang="es-PR" sz="1200" b="1" i="1" dirty="0">
                <a:latin typeface="Arial" charset="0"/>
                <a:hlinkClick r:id="rId6"/>
              </a:rPr>
              <a:t>-Sin Obras Derivadas 3.0.  Licencia de Puerto Rico</a:t>
            </a:r>
            <a:r>
              <a:rPr lang="es-PR" altLang="es-PR" sz="1200" dirty="0">
                <a:latin typeface="Arial" charset="0"/>
              </a:rPr>
              <a:t>.  </a:t>
            </a:r>
          </a:p>
          <a:p>
            <a:r>
              <a:rPr lang="es-PR" altLang="es-PR" sz="1200" dirty="0">
                <a:latin typeface="Arial" charset="0"/>
              </a:rPr>
              <a:t>Basado en las páginas publicadas para el sitio Web: </a:t>
            </a:r>
            <a:r>
              <a:rPr lang="es-PR" altLang="es-PR" sz="1200" b="1" i="1" dirty="0">
                <a:latin typeface="Arial" charset="0"/>
                <a:hlinkClick r:id="rId5"/>
              </a:rPr>
              <a:t>www.saludmed.com</a:t>
            </a:r>
            <a:r>
              <a:rPr lang="es-PR" altLang="es-PR" sz="1200" dirty="0">
                <a:latin typeface="Arial" charset="0"/>
              </a:rPr>
              <a:t>.</a:t>
            </a:r>
            <a:endParaRPr lang="es-PR" altLang="es-PR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2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E465-EE2A-4FF9-9223-1AF0F3DF98E8}" type="datetimeFigureOut">
              <a:rPr lang="es-PR"/>
              <a:pPr>
                <a:defRPr/>
              </a:pPr>
              <a:t>09/27/2018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4BE7-C1CC-455F-BA6C-68097D69233B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515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86BA-19B2-4B24-A6E8-95F6E13F1CBF}" type="datetimeFigureOut">
              <a:rPr lang="es-PR"/>
              <a:pPr>
                <a:defRPr/>
              </a:pPr>
              <a:t>09/27/2018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FB2B-A716-46C7-8CC9-0CD971DE0A67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1616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251C-514E-462D-8D04-8D6329D4DCCF}" type="datetimeFigureOut">
              <a:rPr lang="es-PR"/>
              <a:pPr>
                <a:defRPr/>
              </a:pPr>
              <a:t>09/27/2018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FF47-CD25-4126-BF03-789B7B2B4769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5057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9D06-3BC2-4648-860D-F15FBB58BF00}" type="datetimeFigureOut">
              <a:rPr lang="es-PR"/>
              <a:pPr>
                <a:defRPr/>
              </a:pPr>
              <a:t>09/27/2018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3A89-FE4B-43AF-B7F3-74C4AE6FE085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0168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70F40-C075-418C-BC34-12939BDB452F}" type="datetimeFigureOut">
              <a:rPr lang="es-PR"/>
              <a:pPr>
                <a:defRPr/>
              </a:pPr>
              <a:t>09/27/2018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0EC99-CE28-4B1B-BF7C-55C21D6C3309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0798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B15D6D-0B72-4DEC-8659-D14798CB1094}" type="datetimeFigureOut">
              <a:rPr lang="es-PR"/>
              <a:pPr>
                <a:defRPr/>
              </a:pPr>
              <a:t>09/27/2018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DFC698-A635-438C-BFEF-9847F22D9B03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1224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5CFA9-E0F4-4CA5-817E-AF97ABC46EF1}" type="datetimeFigureOut">
              <a:rPr lang="es-PR"/>
              <a:pPr>
                <a:defRPr/>
              </a:pPr>
              <a:t>09/27/2018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0A34-65EB-44A3-8BCE-D0A57471AB6F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2456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1616-CFD0-466F-9DDE-4716BCC9A625}" type="datetimeFigureOut">
              <a:rPr lang="es-PR"/>
              <a:pPr>
                <a:defRPr/>
              </a:pPr>
              <a:t>09/27/2018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9623-524F-46ED-9478-56A7062C789B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8085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4B90-3EC6-4EF0-9337-A055305147E0}" type="datetimeFigureOut">
              <a:rPr lang="es-PR"/>
              <a:pPr>
                <a:defRPr/>
              </a:pPr>
              <a:t>09/27/2018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3D3D-D186-4785-B66F-CBE1412A9E1D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2234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CF118-3164-4764-A8B7-9EA7E3E4E258}" type="datetimeFigureOut">
              <a:rPr lang="es-PR"/>
              <a:pPr>
                <a:defRPr/>
              </a:pPr>
              <a:t>09/27/2018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705F-1DED-4DF3-A4A7-00733E144067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7666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E41DA4D1-7184-4904-952E-5B07FB1F9471}" type="datetimeFigureOut">
              <a:rPr lang="es-PR"/>
              <a:pPr>
                <a:defRPr/>
              </a:pPr>
              <a:t>09/27/2018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58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7D49CF2-3A25-4004-BAAB-507FDC05EAA1}" type="slidenum">
              <a:rPr lang="es-PR"/>
              <a:pPr>
                <a:defRPr/>
              </a:pPr>
              <a:t>‹#›</a:t>
            </a:fld>
            <a:endParaRPr 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PR" sz="1000" dirty="0">
                <a:latin typeface="Arial" charset="0"/>
              </a:rPr>
              <a:t>Copyright © 2018 Edgar Lopategui Corsino | </a:t>
            </a:r>
            <a:r>
              <a:rPr lang="en-US" altLang="es-PR" sz="1000" dirty="0" err="1">
                <a:latin typeface="Arial" charset="0"/>
              </a:rPr>
              <a:t>Saludmed</a:t>
            </a:r>
            <a:r>
              <a:rPr lang="en-US" altLang="es-PR" sz="1000" dirty="0">
                <a:latin typeface="Arial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88" r:id="rId3"/>
    <p:sldLayoutId id="2147483689" r:id="rId4"/>
    <p:sldLayoutId id="2147483696" r:id="rId5"/>
    <p:sldLayoutId id="2147483697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g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image" Target="../media/image18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hyperlink" Target="../Videos/YouTube/Biomec-Mov-Hum_Salida-Bloques.mp4" TargetMode="External"/><Relationship Id="rId5" Type="http://schemas.openxmlformats.org/officeDocument/2006/relationships/hyperlink" Target="https://www.youtube.com/watch?v=Px75uCiNquY" TargetMode="Externa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audio" Target="../media/audio2.wav"/><Relationship Id="rId5" Type="http://schemas.openxmlformats.org/officeDocument/2006/relationships/image" Target="../media/image20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audio" Target="../media/audio2.wav"/><Relationship Id="rId5" Type="http://schemas.openxmlformats.org/officeDocument/2006/relationships/image" Target="../media/image21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2.wav"/><Relationship Id="rId5" Type="http://schemas.openxmlformats.org/officeDocument/2006/relationships/image" Target="../media/image22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audio" Target="../media/audio2.wav"/><Relationship Id="rId5" Type="http://schemas.openxmlformats.org/officeDocument/2006/relationships/image" Target="../media/image23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audio" Target="../media/audio2.wav"/><Relationship Id="rId5" Type="http://schemas.openxmlformats.org/officeDocument/2006/relationships/image" Target="../media/image24.jp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audio" Target="../media/audio2.wav"/><Relationship Id="rId5" Type="http://schemas.openxmlformats.org/officeDocument/2006/relationships/image" Target="../media/image27.jp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28.jp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audio" Target="../media/audio2.wav"/><Relationship Id="rId5" Type="http://schemas.openxmlformats.org/officeDocument/2006/relationships/image" Target="../media/image29.jp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audio" Target="../media/audio2.wav"/><Relationship Id="rId5" Type="http://schemas.openxmlformats.org/officeDocument/2006/relationships/image" Target="../media/image30.jp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audio" Target="../media/audio2.wav"/><Relationship Id="rId5" Type="http://schemas.openxmlformats.org/officeDocument/2006/relationships/image" Target="../media/image31.jp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audio" Target="../media/audio2.wav"/><Relationship Id="rId5" Type="http://schemas.openxmlformats.org/officeDocument/2006/relationships/image" Target="../media/image32.jp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33.jp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audio" Target="../media/audio2.wav"/><Relationship Id="rId5" Type="http://schemas.openxmlformats.org/officeDocument/2006/relationships/image" Target="../media/image34.jp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36.jpg"/><Relationship Id="rId5" Type="http://schemas.openxmlformats.org/officeDocument/2006/relationships/image" Target="../media/image35.wmf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audio" Target="../media/audio2.wav"/><Relationship Id="rId5" Type="http://schemas.openxmlformats.org/officeDocument/2006/relationships/image" Target="../media/image37.jp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audio" Target="../media/audio2.wav"/><Relationship Id="rId5" Type="http://schemas.openxmlformats.org/officeDocument/2006/relationships/image" Target="../media/image38.jp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audio" Target="../media/audio2.wav"/><Relationship Id="rId5" Type="http://schemas.openxmlformats.org/officeDocument/2006/relationships/image" Target="../media/image39.jp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audio" Target="../media/audio1.wav"/><Relationship Id="rId5" Type="http://schemas.openxmlformats.org/officeDocument/2006/relationships/image" Target="../media/image40.jpeg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41.jp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42.jp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43.jpg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44.jpg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45.jpg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46.jp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hyperlink" Target="http://pubmedcentralcanada.ca/pmcc/articles/PMC1424733/pdf/pubhealthrep00100-0016.pdf" TargetMode="External"/><Relationship Id="rId5" Type="http://schemas.openxmlformats.org/officeDocument/2006/relationships/image" Target="../media/image47.jpeg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48.jpg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49.jpg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audio" Target="../media/audio2.wav"/><Relationship Id="rId5" Type="http://schemas.openxmlformats.org/officeDocument/2006/relationships/image" Target="../media/image50.jpg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audio" Target="../media/audio2.wav"/><Relationship Id="rId5" Type="http://schemas.openxmlformats.org/officeDocument/2006/relationships/image" Target="../media/image51.jpg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audio" Target="../media/audio2.wav"/><Relationship Id="rId5" Type="http://schemas.openxmlformats.org/officeDocument/2006/relationships/image" Target="../media/image52.jpg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53.jpg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audio" Target="../media/audio2.wav"/><Relationship Id="rId5" Type="http://schemas.openxmlformats.org/officeDocument/2006/relationships/image" Target="../media/image54.jpg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55.jpg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audio" Target="../media/audio2.wav"/><Relationship Id="rId5" Type="http://schemas.openxmlformats.org/officeDocument/2006/relationships/image" Target="../media/image56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audio" Target="../media/audio2.wav"/><Relationship Id="rId5" Type="http://schemas.openxmlformats.org/officeDocument/2006/relationships/image" Target="../media/image57.jpeg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58.jpeg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5" Type="http://schemas.openxmlformats.org/officeDocument/2006/relationships/image" Target="../media/image59.jpg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6" Type="http://schemas.openxmlformats.org/officeDocument/2006/relationships/audio" Target="../media/audio1.wav"/><Relationship Id="rId5" Type="http://schemas.openxmlformats.org/officeDocument/2006/relationships/image" Target="../media/image60.jpeg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6" Type="http://schemas.openxmlformats.org/officeDocument/2006/relationships/audio" Target="../media/audio2.wav"/><Relationship Id="rId5" Type="http://schemas.openxmlformats.org/officeDocument/2006/relationships/image" Target="../media/image61.jpg"/><Relationship Id="rId4" Type="http://schemas.openxmlformats.org/officeDocument/2006/relationships/audio" Target="../media/audio2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6" Type="http://schemas.openxmlformats.org/officeDocument/2006/relationships/audio" Target="../media/audio2.wav"/><Relationship Id="rId5" Type="http://schemas.openxmlformats.org/officeDocument/2006/relationships/image" Target="../media/image62.jpg"/><Relationship Id="rId4" Type="http://schemas.openxmlformats.org/officeDocument/2006/relationships/audio" Target="../media/audio2.wav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ocw.um.es/cc.-de-la-salud/alimentacion-y-nutricion-actuales/otros-recursos-1/or-f-003.pdf" TargetMode="External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audio" Target="../media/audio2.wav"/><Relationship Id="rId9" Type="http://schemas.openxmlformats.org/officeDocument/2006/relationships/image" Target="../media/image66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6" Type="http://schemas.openxmlformats.org/officeDocument/2006/relationships/image" Target="../media/image67.jpg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5" Type="http://schemas.openxmlformats.org/officeDocument/2006/relationships/image" Target="../media/image68.jpg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5" Type="http://schemas.openxmlformats.org/officeDocument/2006/relationships/image" Target="../media/image69.jp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1.wmf"/><Relationship Id="rId4" Type="http://schemas.openxmlformats.org/officeDocument/2006/relationships/audio" Target="../media/audio1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6" Type="http://schemas.openxmlformats.org/officeDocument/2006/relationships/image" Target="../media/image70.jpeg"/><Relationship Id="rId5" Type="http://schemas.openxmlformats.org/officeDocument/2006/relationships/hyperlink" Target="http://pubmedcentralcanada.ca/pmcc/articles/PMC1424733/pdf/pubhealthrep00100-0016.pdf" TargetMode="External"/><Relationship Id="rId4" Type="http://schemas.openxmlformats.org/officeDocument/2006/relationships/audio" Target="../media/audio2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6" Type="http://schemas.openxmlformats.org/officeDocument/2006/relationships/audio" Target="../media/audio2.wav"/><Relationship Id="rId5" Type="http://schemas.openxmlformats.org/officeDocument/2006/relationships/image" Target="../media/image71.jpeg"/><Relationship Id="rId4" Type="http://schemas.openxmlformats.org/officeDocument/2006/relationships/audio" Target="../media/audio2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6" Type="http://schemas.openxmlformats.org/officeDocument/2006/relationships/audio" Target="../media/audio2.wav"/><Relationship Id="rId5" Type="http://schemas.openxmlformats.org/officeDocument/2006/relationships/image" Target="../media/image72.jpg"/><Relationship Id="rId4" Type="http://schemas.openxmlformats.org/officeDocument/2006/relationships/audio" Target="../media/audio2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6" Type="http://schemas.openxmlformats.org/officeDocument/2006/relationships/image" Target="../media/image73.jpg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6" Type="http://schemas.openxmlformats.org/officeDocument/2006/relationships/audio" Target="../media/audio2.wav"/><Relationship Id="rId5" Type="http://schemas.openxmlformats.org/officeDocument/2006/relationships/image" Target="../media/image74.jpg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6" Type="http://schemas.openxmlformats.org/officeDocument/2006/relationships/audio" Target="../media/audio2.wav"/><Relationship Id="rId5" Type="http://schemas.openxmlformats.org/officeDocument/2006/relationships/image" Target="../media/image75.jpg"/><Relationship Id="rId4" Type="http://schemas.openxmlformats.org/officeDocument/2006/relationships/audio" Target="../media/audio2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6" Type="http://schemas.openxmlformats.org/officeDocument/2006/relationships/audio" Target="../media/audio2.wav"/><Relationship Id="rId5" Type="http://schemas.openxmlformats.org/officeDocument/2006/relationships/image" Target="../media/image76.jpg"/><Relationship Id="rId4" Type="http://schemas.openxmlformats.org/officeDocument/2006/relationships/audio" Target="../media/audio2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6" Type="http://schemas.openxmlformats.org/officeDocument/2006/relationships/audio" Target="../media/audio2.wav"/><Relationship Id="rId5" Type="http://schemas.openxmlformats.org/officeDocument/2006/relationships/image" Target="../media/image77.jpeg"/><Relationship Id="rId4" Type="http://schemas.openxmlformats.org/officeDocument/2006/relationships/audio" Target="../media/audio2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6" Type="http://schemas.openxmlformats.org/officeDocument/2006/relationships/audio" Target="../media/audio2.wav"/><Relationship Id="rId5" Type="http://schemas.openxmlformats.org/officeDocument/2006/relationships/image" Target="../media/image78.jpeg"/><Relationship Id="rId4" Type="http://schemas.openxmlformats.org/officeDocument/2006/relationships/audio" Target="../media/audio2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6" Type="http://schemas.openxmlformats.org/officeDocument/2006/relationships/audio" Target="../media/audio2.wav"/><Relationship Id="rId5" Type="http://schemas.openxmlformats.org/officeDocument/2006/relationships/image" Target="../media/image79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6" Type="http://schemas.openxmlformats.org/officeDocument/2006/relationships/audio" Target="../media/audio2.wav"/><Relationship Id="rId5" Type="http://schemas.openxmlformats.org/officeDocument/2006/relationships/image" Target="../media/image80.jpg"/><Relationship Id="rId4" Type="http://schemas.openxmlformats.org/officeDocument/2006/relationships/audio" Target="../media/audio2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6" Type="http://schemas.openxmlformats.org/officeDocument/2006/relationships/audio" Target="../media/audio1.wav"/><Relationship Id="rId5" Type="http://schemas.openxmlformats.org/officeDocument/2006/relationships/image" Target="../media/image81.jpg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6" Type="http://schemas.openxmlformats.org/officeDocument/2006/relationships/audio" Target="../media/audio1.wav"/><Relationship Id="rId5" Type="http://schemas.openxmlformats.org/officeDocument/2006/relationships/image" Target="../media/image82.jpeg"/><Relationship Id="rId4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8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6" Type="http://schemas.openxmlformats.org/officeDocument/2006/relationships/image" Target="../media/image83.jpeg"/><Relationship Id="rId5" Type="http://schemas.openxmlformats.org/officeDocument/2006/relationships/image" Target="../media/image11.wmf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6.jpg"/><Relationship Id="rId5" Type="http://schemas.openxmlformats.org/officeDocument/2006/relationships/image" Target="../media/image15.wm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Lopategui Corsino</a:t>
            </a: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  <p:pic>
        <p:nvPicPr>
          <p:cNvPr id="5130" name="Picture 10" descr="RSEAUX~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635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82625" y="4727575"/>
            <a:ext cx="47529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 dirty="0">
                <a:solidFill>
                  <a:srgbClr val="484876"/>
                </a:solidFill>
              </a:rPr>
              <a:t>Web:        </a:t>
            </a:r>
            <a:r>
              <a:rPr lang="es-PR" altLang="es-PR" sz="1800" b="1" i="1" dirty="0">
                <a:solidFill>
                  <a:srgbClr val="484876"/>
                </a:solidFill>
              </a:rPr>
              <a:t>http://www.saludmed.com/</a:t>
            </a:r>
            <a:endParaRPr lang="es-PR" altLang="es-PR" sz="2800" i="1" dirty="0">
              <a:solidFill>
                <a:srgbClr val="484876"/>
              </a:solidFill>
            </a:endParaRPr>
          </a:p>
        </p:txBody>
      </p:sp>
      <p:pic>
        <p:nvPicPr>
          <p:cNvPr id="5138" name="Picture 18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9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682625" y="5086350"/>
            <a:ext cx="4321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 dirty="0">
                <a:solidFill>
                  <a:srgbClr val="484876"/>
                </a:solidFill>
              </a:rPr>
              <a:t>E-Mail:</a:t>
            </a:r>
            <a:r>
              <a:rPr lang="es-PR" altLang="es-PR" sz="1800" b="1" i="1" dirty="0">
                <a:solidFill>
                  <a:srgbClr val="484876"/>
                </a:solidFill>
              </a:rPr>
              <a:t>     elopategui@intermetro.edu</a:t>
            </a:r>
          </a:p>
        </p:txBody>
      </p:sp>
      <p:pic>
        <p:nvPicPr>
          <p:cNvPr id="5143" name="Picture 23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45224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684213" y="5591176"/>
            <a:ext cx="8459787" cy="41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s-PR" sz="1700" b="1" dirty="0" err="1">
                <a:solidFill>
                  <a:srgbClr val="484876"/>
                </a:solidFill>
              </a:rPr>
              <a:t>Press</a:t>
            </a:r>
            <a:r>
              <a:rPr lang="es-PR" altLang="es-PR" sz="1700" b="1" dirty="0">
                <a:solidFill>
                  <a:srgbClr val="484876"/>
                </a:solidFill>
              </a:rPr>
              <a:t> PPTX:  </a:t>
            </a:r>
            <a:r>
              <a:rPr lang="es-PR" altLang="es-PR" sz="1700" b="1" i="1" dirty="0">
                <a:solidFill>
                  <a:srgbClr val="484876"/>
                </a:solidFill>
              </a:rPr>
              <a:t>http://www.saludmed.com/</a:t>
            </a:r>
            <a:br>
              <a:rPr lang="es-PR" altLang="es-PR" sz="1700" b="1" i="1" dirty="0">
                <a:solidFill>
                  <a:srgbClr val="484876"/>
                </a:solidFill>
              </a:rPr>
            </a:br>
            <a:r>
              <a:rPr lang="es-PR" altLang="es-PR" sz="1700" b="1" i="1" dirty="0" err="1">
                <a:solidFill>
                  <a:srgbClr val="484876"/>
                </a:solidFill>
              </a:rPr>
              <a:t>entrenadeportesindividuales</a:t>
            </a:r>
            <a:r>
              <a:rPr lang="es-PR" altLang="es-PR" sz="1700" b="1" i="1" dirty="0">
                <a:solidFill>
                  <a:srgbClr val="484876"/>
                </a:solidFill>
              </a:rPr>
              <a:t>/presentaciones/</a:t>
            </a:r>
          </a:p>
          <a:p>
            <a:pPr>
              <a:lnSpc>
                <a:spcPct val="85000"/>
              </a:lnSpc>
            </a:pPr>
            <a:r>
              <a:rPr lang="es-PR" altLang="es-PR" sz="1700" b="1" i="1" dirty="0">
                <a:solidFill>
                  <a:srgbClr val="484876"/>
                </a:solidFill>
              </a:rPr>
              <a:t>Aplicaciones_Cs-Mov-Hum_Deportes-Indv.pptx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8D83BCF-FC06-4941-B21E-DA582F9AC643}"/>
              </a:ext>
            </a:extLst>
          </p:cNvPr>
          <p:cNvSpPr>
            <a:spLocks/>
          </p:cNvSpPr>
          <p:nvPr/>
        </p:nvSpPr>
        <p:spPr bwMode="auto">
          <a:xfrm>
            <a:off x="0" y="44484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6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APLICACIONES – </a:t>
            </a:r>
            <a:r>
              <a:rPr lang="es-PR" altLang="es-PR" sz="2600" i="1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</a:t>
            </a:r>
            <a:r>
              <a:rPr lang="es-PR" altLang="es-PR" sz="2600" b="0" i="1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IENC MOVIMIENTO HUMANO:</a:t>
            </a:r>
            <a:br>
              <a:rPr lang="es-PR" altLang="es-PR" sz="26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6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DPT </a:t>
            </a:r>
            <a:r>
              <a:rPr lang="es-PR" altLang="es-PR" sz="2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INDIVIDUAL</a:t>
            </a:r>
            <a:r>
              <a:rPr lang="es-PR" altLang="es-PR" sz="26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: </a:t>
            </a:r>
            <a:r>
              <a:rPr lang="es-PR" altLang="es-PR" sz="2700" b="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Tenis Mesa, Campo, Atletismo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A9C8D84-D6EA-43C3-A462-BF98716B0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3284661"/>
            <a:ext cx="932356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PR" altLang="es-PR" sz="1700" i="1" dirty="0">
                <a:solidFill>
                  <a:schemeClr val="bg1">
                    <a:lumMod val="95000"/>
                  </a:schemeClr>
                </a:solidFill>
              </a:rPr>
              <a:t>http://www.saludmed.com/entrenadeportesindividuales/entrenadeportesindividuales.html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8D99A-3AE0-4C73-B3F4-C78E6C0E69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10" y="1125439"/>
            <a:ext cx="9810054" cy="2702024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9804B78-F9E6-4374-81F3-834F63716397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s-PR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CONCEPTOS CIENCIAS MOV HUM: </a:t>
            </a:r>
            <a:r>
              <a:rPr lang="es-PR" altLang="es-PR" sz="2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 </a:t>
            </a:r>
            <a:br>
              <a:rPr lang="es-PR" altLang="es-PR" sz="24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Lista Focalizada*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02841BE0-7B16-4820-82B2-1FA2D17A8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84375"/>
            <a:ext cx="8280400" cy="444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s-PR" sz="3100" b="1" dirty="0" err="1">
                <a:latin typeface="Arial" panose="020B0604020202020204" pitchFamily="34" charset="0"/>
              </a:rPr>
              <a:t>Basado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en</a:t>
            </a:r>
            <a:r>
              <a:rPr lang="en-US" altLang="es-PR" sz="3100" b="1" dirty="0">
                <a:latin typeface="Arial" panose="020B0604020202020204" pitchFamily="34" charset="0"/>
              </a:rPr>
              <a:t> la </a:t>
            </a:r>
            <a:r>
              <a:rPr lang="en-US" altLang="es-PR" sz="3100" b="1" dirty="0" err="1">
                <a:latin typeface="Arial" panose="020B0604020202020204" pitchFamily="34" charset="0"/>
              </a:rPr>
              <a:t>actividad</a:t>
            </a:r>
            <a:r>
              <a:rPr lang="en-US" altLang="es-PR" sz="3100" b="1" dirty="0">
                <a:latin typeface="Arial" panose="020B0604020202020204" pitchFamily="34" charset="0"/>
              </a:rPr>
              <a:t> previa, </a:t>
            </a:r>
            <a:r>
              <a:rPr lang="en-US" altLang="es-PR" sz="3100" b="1" dirty="0" err="1">
                <a:latin typeface="Arial" panose="020B0604020202020204" pitchFamily="34" charset="0"/>
              </a:rPr>
              <a:t>mencione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tres</a:t>
            </a:r>
            <a:r>
              <a:rPr lang="en-US" altLang="es-PR" sz="3100" b="1" dirty="0">
                <a:latin typeface="Arial" panose="020B0604020202020204" pitchFamily="34" charset="0"/>
              </a:rPr>
              <a:t> ideas o </a:t>
            </a:r>
            <a:r>
              <a:rPr lang="en-US" altLang="es-PR" sz="3100" b="1" dirty="0" err="1">
                <a:latin typeface="Arial" panose="020B0604020202020204" pitchFamily="34" charset="0"/>
              </a:rPr>
              <a:t>conceptos</a:t>
            </a:r>
            <a:r>
              <a:rPr lang="en-US" altLang="es-PR" sz="3100" b="1" dirty="0">
                <a:latin typeface="Arial" panose="020B0604020202020204" pitchFamily="34" charset="0"/>
              </a:rPr>
              <a:t>, </a:t>
            </a:r>
            <a:r>
              <a:rPr lang="en-US" altLang="es-PR" sz="3100" b="1" dirty="0" err="1">
                <a:latin typeface="Arial" panose="020B0604020202020204" pitchFamily="34" charset="0"/>
              </a:rPr>
              <a:t>conectado</a:t>
            </a:r>
            <a:r>
              <a:rPr lang="en-US" altLang="es-PR" sz="3100" b="1" dirty="0">
                <a:latin typeface="Arial" panose="020B0604020202020204" pitchFamily="34" charset="0"/>
              </a:rPr>
              <a:t> con </a:t>
            </a:r>
            <a:r>
              <a:rPr lang="en-US" altLang="es-PR" sz="3100" b="1" dirty="0" err="1">
                <a:latin typeface="Arial" panose="020B0604020202020204" pitchFamily="34" charset="0"/>
              </a:rPr>
              <a:t>su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experiencia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académica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teórica</a:t>
            </a:r>
            <a:r>
              <a:rPr lang="en-US" altLang="es-PR" sz="3100" b="1" dirty="0">
                <a:latin typeface="Arial" panose="020B0604020202020204" pitchFamily="34" charset="0"/>
              </a:rPr>
              <a:t> y </a:t>
            </a:r>
            <a:r>
              <a:rPr lang="en-US" altLang="es-PR" sz="3100" b="1" dirty="0" err="1">
                <a:latin typeface="Arial" panose="020B0604020202020204" pitchFamily="34" charset="0"/>
              </a:rPr>
              <a:t>práctica</a:t>
            </a:r>
            <a:r>
              <a:rPr lang="en-US" altLang="es-PR" sz="3100" b="1" dirty="0">
                <a:latin typeface="Arial" panose="020B0604020202020204" pitchFamily="34" charset="0"/>
              </a:rPr>
              <a:t>.  Tienen 3 </a:t>
            </a:r>
            <a:r>
              <a:rPr lang="en-US" altLang="es-PR" sz="3100" b="1" dirty="0" err="1">
                <a:latin typeface="Arial" panose="020B0604020202020204" pitchFamily="34" charset="0"/>
              </a:rPr>
              <a:t>minutos</a:t>
            </a:r>
            <a:r>
              <a:rPr lang="en-US" altLang="es-PR" sz="3100" b="1" dirty="0">
                <a:latin typeface="Arial" panose="020B0604020202020204" pitchFamily="34" charset="0"/>
              </a:rPr>
              <a:t> para </a:t>
            </a:r>
            <a:r>
              <a:rPr lang="en-US" altLang="es-PR" sz="3100" b="1" dirty="0" err="1">
                <a:latin typeface="Arial" panose="020B0604020202020204" pitchFamily="34" charset="0"/>
              </a:rPr>
              <a:t>completar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esta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actividad</a:t>
            </a:r>
            <a:r>
              <a:rPr lang="en-US" altLang="es-PR" sz="3100" b="1" dirty="0">
                <a:latin typeface="Arial" panose="020B0604020202020204" pitchFamily="34" charset="0"/>
              </a:rPr>
              <a:t>:</a:t>
            </a:r>
          </a:p>
          <a:p>
            <a:pPr algn="l">
              <a:lnSpc>
                <a:spcPct val="90000"/>
              </a:lnSpc>
            </a:pPr>
            <a:endParaRPr lang="en-US" altLang="es-PR" sz="3100" b="1" dirty="0">
              <a:latin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altLang="es-PR" sz="3100" b="1" dirty="0">
                <a:latin typeface="Arial" panose="020B0604020202020204" pitchFamily="34" charset="0"/>
              </a:rPr>
              <a:t>1.</a:t>
            </a:r>
          </a:p>
          <a:p>
            <a:pPr algn="l">
              <a:lnSpc>
                <a:spcPct val="70000"/>
              </a:lnSpc>
            </a:pPr>
            <a:endParaRPr lang="en-US" altLang="es-PR" sz="3100" b="1" dirty="0">
              <a:latin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US" altLang="es-PR" sz="3100" b="1" dirty="0">
                <a:latin typeface="Arial" panose="020B0604020202020204" pitchFamily="34" charset="0"/>
              </a:rPr>
              <a:t>2.</a:t>
            </a:r>
          </a:p>
          <a:p>
            <a:pPr algn="l">
              <a:lnSpc>
                <a:spcPct val="70000"/>
              </a:lnSpc>
            </a:pPr>
            <a:endParaRPr lang="en-US" altLang="es-PR" sz="3100" b="1" dirty="0">
              <a:latin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US" altLang="es-PR" sz="3100" b="1" dirty="0">
                <a:latin typeface="Arial" panose="020B0604020202020204" pitchFamily="34" charset="0"/>
              </a:rPr>
              <a:t>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7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680F58-405D-4387-9922-3F04DA8D3C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8" y="817208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0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7390AF4-AFEA-4EC5-B29E-A9390564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77272"/>
            <a:ext cx="885710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n-US" altLang="es-P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Reproducido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de: tamyy2011 (2011, 3 de </a:t>
            </a:r>
            <a:r>
              <a:rPr lang="en-US" altLang="es-P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noviembre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s-PR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Biomecanica</a:t>
            </a:r>
            <a:r>
              <a:rPr lang="en-US" altLang="es-P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Movimiento</a:t>
            </a:r>
            <a:r>
              <a:rPr lang="en-US" altLang="es-P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Humano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es-P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Archivo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video]. </a:t>
            </a:r>
            <a:r>
              <a:rPr lang="en-US" altLang="es-P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6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https://www.youtube.com/watch?v=Px75uCiNquY</a:t>
            </a:r>
            <a:endParaRPr lang="en-US" altLang="es-P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6" action="ppaction://hlinkfile"/>
            <a:extLst>
              <a:ext uri="{FF2B5EF4-FFF2-40B4-BE49-F238E27FC236}">
                <a16:creationId xmlns:a16="http://schemas.microsoft.com/office/drawing/2014/main" id="{61976E65-0186-459D-B485-AE0C1136ED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808831"/>
            <a:ext cx="7486650" cy="4924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75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9804B78-F9E6-4374-81F3-834F63716397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s-PR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CONCEPTOS CIENCIAS MOV HUM: </a:t>
            </a:r>
            <a:r>
              <a:rPr lang="es-PR" altLang="es-PR" sz="2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 </a:t>
            </a:r>
            <a:br>
              <a:rPr lang="es-PR" altLang="es-PR" sz="24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Lista Focalizada*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02841BE0-7B16-4820-82B2-1FA2D17A8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84375"/>
            <a:ext cx="82804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s-PR" sz="3100" b="1">
                <a:latin typeface="Arial" panose="020B0604020202020204" pitchFamily="34" charset="0"/>
              </a:rPr>
              <a:t>Fundamentado en la presentación del video anterior, mencione tres términos, palabras o frases que puedan surgir de su pensamiento al ver tal película. Tienen 3 minutos para completar esta actividad:</a:t>
            </a:r>
          </a:p>
          <a:p>
            <a:pPr algn="l">
              <a:lnSpc>
                <a:spcPct val="90000"/>
              </a:lnSpc>
            </a:pPr>
            <a:endParaRPr lang="en-US" altLang="es-PR" sz="3100" b="1">
              <a:latin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altLang="es-PR" sz="3100" b="1">
                <a:latin typeface="Arial" panose="020B0604020202020204" pitchFamily="34" charset="0"/>
              </a:rPr>
              <a:t>1.</a:t>
            </a:r>
          </a:p>
          <a:p>
            <a:pPr algn="l">
              <a:lnSpc>
                <a:spcPct val="70000"/>
              </a:lnSpc>
            </a:pPr>
            <a:endParaRPr lang="en-US" altLang="es-PR" sz="3100" b="1">
              <a:latin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US" altLang="es-PR" sz="3100" b="1">
                <a:latin typeface="Arial" panose="020B0604020202020204" pitchFamily="34" charset="0"/>
              </a:rPr>
              <a:t>2.</a:t>
            </a:r>
          </a:p>
          <a:p>
            <a:pPr algn="l">
              <a:lnSpc>
                <a:spcPct val="70000"/>
              </a:lnSpc>
            </a:pPr>
            <a:endParaRPr lang="en-US" altLang="es-PR" sz="3100" b="1">
              <a:latin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US" altLang="es-PR" sz="3100" b="1">
                <a:latin typeface="Arial" panose="020B0604020202020204" pitchFamily="34" charset="0"/>
              </a:rPr>
              <a:t>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62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A6B0C-194C-4E9D-B82B-87F3EBED58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36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AF646C8A-A78D-47A9-8111-FE5C74A26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87413"/>
            <a:ext cx="82804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2954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7526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2098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6670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31242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5814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40386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PR" b="1" dirty="0">
                <a:latin typeface="Arial" panose="020B0604020202020204" pitchFamily="34" charset="0"/>
              </a:rPr>
              <a:t>Dibuje sobre estos cuerpos celulares, que tú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PR" b="1" dirty="0">
                <a:latin typeface="Arial" panose="020B0604020202020204" pitchFamily="34" charset="0"/>
              </a:rPr>
              <a:t>piensas es el largo y cantidad de dendritas tú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PR" b="1" dirty="0">
                <a:latin typeface="Arial" panose="020B0604020202020204" pitchFamily="34" charset="0"/>
              </a:rPr>
              <a:t>posees en estos momentos:</a:t>
            </a:r>
            <a:endParaRPr lang="en-US" altLang="es-PR" b="1" dirty="0">
              <a:latin typeface="Arial" panose="020B0604020202020204" pitchFamily="34" charset="0"/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9BE05B5E-BC08-4E73-B65C-206FF3D1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2861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28D3D8D4-C06E-485A-A246-06ECB6C5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6545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7F2DAD28-83DB-4638-87DB-034B616AF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9338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F9EE21F0-9F2E-4444-AA89-DFA52A664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2925763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53FAC46A-E53B-4C32-8099-D233466E6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2998788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123A5E16-0649-4165-8B06-B67A3117B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48704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30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09B8F1-A1D0-4712-BB87-EA5AA7CCF4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17208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6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067944" y="908050"/>
            <a:ext cx="47879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</a:t>
            </a:r>
          </a:p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HUMANO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104457" y="2133600"/>
            <a:ext cx="4824412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Cambio de </a:t>
            </a: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posición</a:t>
            </a:r>
            <a:r>
              <a:rPr lang="en-US" altLang="es-PR" sz="2900" b="1" dirty="0">
                <a:latin typeface="Arial" charset="0"/>
                <a:cs typeface="Arial" charset="0"/>
              </a:rPr>
              <a:t>, o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postura</a:t>
            </a:r>
            <a:r>
              <a:rPr lang="en-US" altLang="es-PR" sz="2900" b="1" dirty="0">
                <a:latin typeface="Arial" charset="0"/>
                <a:cs typeface="Arial" charset="0"/>
              </a:rPr>
              <a:t>, del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cuerpo</a:t>
            </a:r>
            <a:r>
              <a:rPr lang="en-US" altLang="es-PR" sz="2900" b="1" dirty="0">
                <a:latin typeface="Arial" charset="0"/>
                <a:cs typeface="Arial" charset="0"/>
              </a:rPr>
              <a:t>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como</a:t>
            </a:r>
            <a:endParaRPr lang="en-US" altLang="es-PR" sz="29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>
                <a:latin typeface="Arial" charset="0"/>
                <a:cs typeface="Arial" charset="0"/>
              </a:rPr>
              <a:t>un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todo</a:t>
            </a:r>
            <a:r>
              <a:rPr lang="en-US" altLang="es-PR" sz="2900" b="1" dirty="0">
                <a:latin typeface="Arial" charset="0"/>
                <a:cs typeface="Arial" charset="0"/>
              </a:rPr>
              <a:t>, o de sus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segmentos</a:t>
            </a:r>
            <a:r>
              <a:rPr lang="en-US" altLang="es-PR" sz="2900" b="1" dirty="0">
                <a:latin typeface="Arial" charset="0"/>
                <a:cs typeface="Arial" charset="0"/>
              </a:rPr>
              <a:t>,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2900" b="1" dirty="0">
                <a:latin typeface="Arial" charset="0"/>
                <a:cs typeface="Arial" charset="0"/>
              </a:rPr>
              <a:t>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relación</a:t>
            </a:r>
            <a:r>
              <a:rPr lang="en-US" altLang="es-PR" sz="2900" b="1" dirty="0">
                <a:latin typeface="Arial" charset="0"/>
                <a:cs typeface="Arial" charset="0"/>
              </a:rPr>
              <a:t> 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>
                <a:latin typeface="Arial" charset="0"/>
                <a:cs typeface="Arial" charset="0"/>
              </a:rPr>
              <a:t>un </a:t>
            </a: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sistema</a:t>
            </a:r>
            <a:r>
              <a:rPr lang="en-U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 </a:t>
            </a: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referencia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2900" b="1" dirty="0">
                <a:latin typeface="Arial" charset="0"/>
                <a:cs typeface="Arial" charset="0"/>
              </a:rPr>
              <a:t> el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ambiente</a:t>
            </a:r>
            <a:r>
              <a:rPr lang="en-US" altLang="es-PR" sz="2900" b="1" dirty="0">
                <a:latin typeface="Arial" charset="0"/>
                <a:cs typeface="Arial" charset="0"/>
              </a:rPr>
              <a:t>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físico</a:t>
            </a:r>
            <a:r>
              <a:rPr lang="en-US" altLang="es-PR" sz="2900" b="1" dirty="0">
                <a:latin typeface="Arial" charset="0"/>
                <a:cs typeface="Arial" charset="0"/>
              </a:rPr>
              <a:t>, y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>
                <a:latin typeface="Arial" charset="0"/>
                <a:cs typeface="Arial" charset="0"/>
              </a:rPr>
              <a:t>dentro de un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marco</a:t>
            </a:r>
            <a:r>
              <a:rPr lang="en-US" altLang="es-PR" sz="29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tiempo</a:t>
            </a:r>
            <a:r>
              <a:rPr lang="en-U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y </a:t>
            </a: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espacio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FB89F-7E30-4B6C-A21D-BFD2F3C00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908"/>
            <a:ext cx="3528392" cy="5872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33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3923928" y="908050"/>
            <a:ext cx="47879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960441" y="2133600"/>
            <a:ext cx="4644900" cy="36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Cualquier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cambio</a:t>
            </a:r>
            <a:endParaRPr lang="en-US" altLang="es-P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3600" b="1" dirty="0">
                <a:latin typeface="Arial" charset="0"/>
                <a:cs typeface="Arial" charset="0"/>
              </a:rPr>
              <a:t> la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posición</a:t>
            </a:r>
            <a:r>
              <a:rPr lang="en-US" altLang="es-PR" sz="36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las </a:t>
            </a: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partes</a:t>
            </a:r>
            <a:endParaRPr lang="en-US" altLang="es-P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corporales</a:t>
            </a:r>
            <a:r>
              <a:rPr lang="en-US" altLang="es-PR" sz="3600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relativo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una</a:t>
            </a:r>
            <a:r>
              <a:rPr lang="en-US" altLang="es-PR" sz="3600" b="1" dirty="0">
                <a:latin typeface="Arial" charset="0"/>
                <a:cs typeface="Arial" charset="0"/>
              </a:rPr>
              <a:t> a la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otra</a:t>
            </a:r>
            <a:endParaRPr lang="en-US" altLang="es-PR" sz="36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BAC87F2-6AFD-4C01-8468-B12D46DF8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08" y="5877073"/>
            <a:ext cx="885609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de: “Introduction to Kinesiology",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C. J. Caspersen, K. E. Powell &amp; J. C. Harris, 2013. </a:t>
            </a:r>
            <a:r>
              <a:rPr lang="en-US" altLang="es-PR" sz="1200" dirty="0" err="1">
                <a:latin typeface="Times New Roman" pitchFamily="18" charset="0"/>
              </a:rPr>
              <a:t>En</a:t>
            </a:r>
            <a:r>
              <a:rPr lang="en-US" altLang="es-PR" sz="1200" dirty="0">
                <a:latin typeface="Times New Roman" pitchFamily="18" charset="0"/>
              </a:rPr>
              <a:t> S. J. Hoffman (Ed.),  </a:t>
            </a:r>
            <a:r>
              <a:rPr lang="en-US" altLang="es-PR" sz="1200" b="1" i="1" dirty="0">
                <a:latin typeface="Times New Roman" pitchFamily="18" charset="0"/>
              </a:rPr>
              <a:t>Introduction to Kinesiology: Studying Physical Activity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4ta. ed., (p. 17). Champaign, IL: Human Kinetics. Copyright 2013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Human Kinetics</a:t>
            </a:r>
            <a:endParaRPr lang="en-US" altLang="es-PR" sz="1200" b="1" i="1" dirty="0"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126A9-5145-45E3-9EC1-422043817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0" y="603199"/>
            <a:ext cx="2839659" cy="5202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14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464620" y="1628800"/>
            <a:ext cx="4671747" cy="91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MOVIMIENTOS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95734" y="3356992"/>
            <a:ext cx="81366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Características</a:t>
            </a:r>
            <a:r>
              <a:rPr lang="en-US" altLang="es-PR" sz="3600" b="1" dirty="0">
                <a:latin typeface="Arial" charset="0"/>
                <a:cs typeface="Arial" charset="0"/>
              </a:rPr>
              <a:t> del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comportamiento</a:t>
            </a:r>
            <a:r>
              <a:rPr lang="en-US" altLang="es-PR" sz="3600" b="1" dirty="0">
                <a:latin typeface="Arial" charset="0"/>
                <a:cs typeface="Arial" charset="0"/>
              </a:rPr>
              <a:t>,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asociación</a:t>
            </a:r>
            <a:r>
              <a:rPr lang="en-US" altLang="es-PR" sz="3600" b="1" dirty="0">
                <a:latin typeface="Arial" charset="0"/>
                <a:cs typeface="Arial" charset="0"/>
              </a:rPr>
              <a:t> con las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acciones</a:t>
            </a:r>
            <a:r>
              <a:rPr lang="en-US" altLang="es-PR" sz="3600" b="1" dirty="0">
                <a:latin typeface="Arial" charset="0"/>
                <a:cs typeface="Arial" charset="0"/>
              </a:rPr>
              <a:t> de la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cabeza,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cuerpo</a:t>
            </a:r>
            <a:r>
              <a:rPr lang="en-US" altLang="es-PR" sz="3600" b="1" dirty="0">
                <a:latin typeface="Arial" charset="0"/>
                <a:cs typeface="Arial" charset="0"/>
              </a:rPr>
              <a:t> o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extremidades</a:t>
            </a:r>
            <a:endParaRPr lang="en-US" altLang="es-PR" sz="36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49C959C-066F-488B-9066-526C3A26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3, 439), por R. A. Magill, 2007, New York, NY: McGraw-Hill Companies, Inc. Copyright 2007 por: The McGraw-Hill Companies, Inc.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1B57C-A03B-4E7B-9B3C-BA69215A8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" y="522674"/>
            <a:ext cx="4671747" cy="3194357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82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>
            <a:extLst>
              <a:ext uri="{FF2B5EF4-FFF2-40B4-BE49-F238E27FC236}">
                <a16:creationId xmlns:a16="http://schemas.microsoft.com/office/drawing/2014/main" id="{ABB77804-ADB4-4DFF-9469-1A40FB6E17D0}"/>
              </a:ext>
            </a:extLst>
          </p:cNvPr>
          <p:cNvSpPr>
            <a:spLocks/>
          </p:cNvSpPr>
          <p:nvPr/>
        </p:nvSpPr>
        <p:spPr bwMode="auto">
          <a:xfrm>
            <a:off x="2627784" y="764704"/>
            <a:ext cx="432362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s-PR" altLang="es-PR" sz="51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BOSQUEJO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154B8-6C63-44A9-8C37-11C66FABE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9460"/>
            <a:ext cx="2260785" cy="15113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BFA94-CE11-40AE-B2A4-EB5BC1E415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64704"/>
            <a:ext cx="1752976" cy="5909226"/>
          </a:xfrm>
          <a:prstGeom prst="rect">
            <a:avLst/>
          </a:prstGeom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65F84325-AEA7-495B-97D4-2396D9660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61" y="4538527"/>
            <a:ext cx="5463849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 err="1">
                <a:latin typeface="Arial" charset="0"/>
              </a:rPr>
              <a:t>Entendimiento</a:t>
            </a:r>
            <a:r>
              <a:rPr lang="en-US" altLang="es-PR" sz="2600" b="1" dirty="0">
                <a:latin typeface="Arial" charset="0"/>
              </a:rPr>
              <a:t> conceptual: </a:t>
            </a:r>
            <a:r>
              <a:rPr lang="en-US" altLang="es-PR" sz="2600" b="1" i="1" dirty="0" err="1">
                <a:latin typeface="Arial" charset="0"/>
              </a:rPr>
              <a:t>Inicial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28" name="Picture 3" descr="PntBlue1">
            <a:extLst>
              <a:ext uri="{FF2B5EF4-FFF2-40B4-BE49-F238E27FC236}">
                <a16:creationId xmlns:a16="http://schemas.microsoft.com/office/drawing/2014/main" id="{FA447101-1506-46C1-A368-32C4411F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5" y="453852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4">
            <a:extLst>
              <a:ext uri="{FF2B5EF4-FFF2-40B4-BE49-F238E27FC236}">
                <a16:creationId xmlns:a16="http://schemas.microsoft.com/office/drawing/2014/main" id="{F2104DC7-6686-462B-8E57-C120C51DF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2061431"/>
            <a:ext cx="432362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Acceso a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</p:txBody>
      </p:sp>
      <p:pic>
        <p:nvPicPr>
          <p:cNvPr id="30" name="Picture 5" descr="PntBlue1">
            <a:extLst>
              <a:ext uri="{FF2B5EF4-FFF2-40B4-BE49-F238E27FC236}">
                <a16:creationId xmlns:a16="http://schemas.microsoft.com/office/drawing/2014/main" id="{C7E9D26F-A5BF-4AE5-A886-41C1499CF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201824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9">
            <a:extLst>
              <a:ext uri="{FF2B5EF4-FFF2-40B4-BE49-F238E27FC236}">
                <a16:creationId xmlns:a16="http://schemas.microsoft.com/office/drawing/2014/main" id="{97240E8D-EE21-4801-9F74-10D9E14F6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2540113"/>
            <a:ext cx="531005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Reflexión: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Conocimiento previo</a:t>
            </a:r>
          </a:p>
        </p:txBody>
      </p:sp>
      <p:pic>
        <p:nvPicPr>
          <p:cNvPr id="32" name="Picture 10" descr="PntBlue1">
            <a:extLst>
              <a:ext uri="{FF2B5EF4-FFF2-40B4-BE49-F238E27FC236}">
                <a16:creationId xmlns:a16="http://schemas.microsoft.com/office/drawing/2014/main" id="{DE69BE7F-14C4-4599-B79B-0C2107E1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252230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1">
            <a:extLst>
              <a:ext uri="{FF2B5EF4-FFF2-40B4-BE49-F238E27FC236}">
                <a16:creationId xmlns:a16="http://schemas.microsoft.com/office/drawing/2014/main" id="{D048BFA0-F717-4F4B-96FF-0E25FC9DC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3060059"/>
            <a:ext cx="653419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Propósito principal de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</p:txBody>
      </p:sp>
      <p:pic>
        <p:nvPicPr>
          <p:cNvPr id="34" name="Picture 12" descr="PntBlue1">
            <a:extLst>
              <a:ext uri="{FF2B5EF4-FFF2-40B4-BE49-F238E27FC236}">
                <a16:creationId xmlns:a16="http://schemas.microsoft.com/office/drawing/2014/main" id="{F25F825E-C53D-49AC-946D-0F021DE9B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302635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4">
            <a:extLst>
              <a:ext uri="{FF2B5EF4-FFF2-40B4-BE49-F238E27FC236}">
                <a16:creationId xmlns:a16="http://schemas.microsoft.com/office/drawing/2014/main" id="{E6B29E2F-BAA3-4537-B40F-291E9F363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3573599"/>
            <a:ext cx="350985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charset="0"/>
              </a:rPr>
              <a:t>Dinámica</a:t>
            </a:r>
            <a:r>
              <a:rPr lang="en-US" altLang="es-PR" sz="2600" b="1" dirty="0">
                <a:latin typeface="Arial" charset="0"/>
              </a:rPr>
              <a:t>: </a:t>
            </a:r>
            <a:r>
              <a:rPr lang="en-US" altLang="es-PR" sz="2600" b="1" i="1" dirty="0" err="1">
                <a:latin typeface="Arial" charset="0"/>
              </a:rPr>
              <a:t>Inducción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36" name="Picture 5" descr="PntBlue1">
            <a:extLst>
              <a:ext uri="{FF2B5EF4-FFF2-40B4-BE49-F238E27FC236}">
                <a16:creationId xmlns:a16="http://schemas.microsoft.com/office/drawing/2014/main" id="{8BF3238B-76B8-46BC-BDE2-D245D2F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3530415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2">
            <a:extLst>
              <a:ext uri="{FF2B5EF4-FFF2-40B4-BE49-F238E27FC236}">
                <a16:creationId xmlns:a16="http://schemas.microsoft.com/office/drawing/2014/main" id="{1AAA8AC4-FD52-473D-8568-32538388D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6" y="4034471"/>
            <a:ext cx="5803153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 err="1">
                <a:latin typeface="Arial" charset="0"/>
              </a:rPr>
              <a:t>Asuntos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preliminares</a:t>
            </a:r>
            <a:r>
              <a:rPr lang="en-US" altLang="es-PR" sz="2600" b="1" dirty="0">
                <a:latin typeface="Arial" charset="0"/>
              </a:rPr>
              <a:t>: </a:t>
            </a:r>
            <a:r>
              <a:rPr lang="en-US" altLang="es-PR" sz="2600" b="1" i="1" dirty="0" err="1">
                <a:latin typeface="Arial" charset="0"/>
              </a:rPr>
              <a:t>Introducción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38" name="Picture 3" descr="PntBlue1">
            <a:extLst>
              <a:ext uri="{FF2B5EF4-FFF2-40B4-BE49-F238E27FC236}">
                <a16:creationId xmlns:a16="http://schemas.microsoft.com/office/drawing/2014/main" id="{6C741DDF-2584-4671-B8E5-AC6C83A86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403447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1">
            <a:extLst>
              <a:ext uri="{FF2B5EF4-FFF2-40B4-BE49-F238E27FC236}">
                <a16:creationId xmlns:a16="http://schemas.microsoft.com/office/drawing/2014/main" id="{E2DDEC0A-C770-4B00-884D-596AAF425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6" y="5076283"/>
            <a:ext cx="6124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Aplicaciones: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Deportes Individuales</a:t>
            </a:r>
          </a:p>
        </p:txBody>
      </p:sp>
      <p:pic>
        <p:nvPicPr>
          <p:cNvPr id="40" name="Picture 12" descr="PntBlue1">
            <a:extLst>
              <a:ext uri="{FF2B5EF4-FFF2-40B4-BE49-F238E27FC236}">
                <a16:creationId xmlns:a16="http://schemas.microsoft.com/office/drawing/2014/main" id="{7AAD02C7-6247-4AA2-A69D-7B7ADB8D8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504258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4">
            <a:extLst>
              <a:ext uri="{FF2B5EF4-FFF2-40B4-BE49-F238E27FC236}">
                <a16:creationId xmlns:a16="http://schemas.microsoft.com/office/drawing/2014/main" id="{6459830E-0551-4957-99B4-2ED8B21DE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5589823"/>
            <a:ext cx="602038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charset="0"/>
              </a:rPr>
              <a:t>Preguntas</a:t>
            </a:r>
            <a:r>
              <a:rPr lang="en-US" altLang="es-PR" sz="2600" b="1" dirty="0">
                <a:latin typeface="Arial" charset="0"/>
              </a:rPr>
              <a:t>: </a:t>
            </a:r>
            <a:r>
              <a:rPr lang="en-US" altLang="es-PR" sz="2600" b="1" i="1" dirty="0" err="1">
                <a:latin typeface="Arial" charset="0"/>
              </a:rPr>
              <a:t>Dudas</a:t>
            </a:r>
            <a:r>
              <a:rPr lang="en-US" altLang="es-PR" sz="2600" b="1" i="1" dirty="0">
                <a:latin typeface="Arial" charset="0"/>
              </a:rPr>
              <a:t> de la </a:t>
            </a:r>
            <a:r>
              <a:rPr lang="en-US" altLang="es-PR" sz="2600" b="1" i="1" dirty="0" err="1">
                <a:latin typeface="Arial" charset="0"/>
              </a:rPr>
              <a:t>presentación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42" name="Picture 5" descr="PntBlue1">
            <a:extLst>
              <a:ext uri="{FF2B5EF4-FFF2-40B4-BE49-F238E27FC236}">
                <a16:creationId xmlns:a16="http://schemas.microsoft.com/office/drawing/2014/main" id="{9A306289-D87A-4286-9016-FCEB7FFF6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554663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2">
            <a:extLst>
              <a:ext uri="{FF2B5EF4-FFF2-40B4-BE49-F238E27FC236}">
                <a16:creationId xmlns:a16="http://schemas.microsoft.com/office/drawing/2014/main" id="{27B9C1C6-4CDD-45E2-B105-3C389BA23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604" y="6072912"/>
            <a:ext cx="479193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 err="1">
                <a:latin typeface="Arial" charset="0"/>
              </a:rPr>
              <a:t>Cómo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contactar</a:t>
            </a:r>
            <a:r>
              <a:rPr lang="en-US" altLang="es-PR" sz="2600" b="1" dirty="0">
                <a:latin typeface="Arial" charset="0"/>
              </a:rPr>
              <a:t> al: </a:t>
            </a:r>
            <a:r>
              <a:rPr lang="en-US" altLang="es-PR" sz="2600" b="1" i="1" dirty="0" err="1">
                <a:latin typeface="Arial" charset="0"/>
              </a:rPr>
              <a:t>Profesor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44" name="Picture 3" descr="PntBlue1">
            <a:extLst>
              <a:ext uri="{FF2B5EF4-FFF2-40B4-BE49-F238E27FC236}">
                <a16:creationId xmlns:a16="http://schemas.microsoft.com/office/drawing/2014/main" id="{1225AA0D-3378-4950-8222-36AC1425A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605069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143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8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2236126" y="4290884"/>
            <a:ext cx="4671747" cy="72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MOVIMIENTOS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23776" y="4869160"/>
            <a:ext cx="813665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Representan</a:t>
            </a:r>
            <a:r>
              <a:rPr lang="en-US" altLang="es-PR" sz="3600" b="1" dirty="0">
                <a:latin typeface="Arial" charset="0"/>
                <a:cs typeface="Arial" charset="0"/>
              </a:rPr>
              <a:t> los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constituyentes</a:t>
            </a:r>
            <a:r>
              <a:rPr lang="en-US" altLang="es-PR" sz="3600" b="1" dirty="0">
                <a:latin typeface="Arial" charset="0"/>
                <a:cs typeface="Arial" charset="0"/>
              </a:rPr>
              <a:t> de una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acción</a:t>
            </a:r>
            <a:r>
              <a:rPr lang="en-US" altLang="es-PR" sz="3600" b="1" dirty="0">
                <a:latin typeface="Arial" charset="0"/>
                <a:cs typeface="Arial" charset="0"/>
              </a:rPr>
              <a:t> o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destreza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motriz</a:t>
            </a:r>
            <a:endParaRPr lang="en-US" altLang="es-PR" sz="36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5E65334-0E04-471B-81EE-C26551EF0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3, 439), por R. A. Magill, 2007, New York, NY: McGraw-Hill Companies, Inc. Copyright 2007 por: The McGraw-Hill Companies, Inc.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25036-9D8A-4719-B47E-40708C55A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6" y="692696"/>
            <a:ext cx="8399296" cy="1933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D1080-081B-4B3C-9538-0CA68BEBE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7608"/>
            <a:ext cx="9144000" cy="2011512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839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11156" y="1642114"/>
            <a:ext cx="352839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DESTREZA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04452" y="4057701"/>
            <a:ext cx="8372004" cy="178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4000" b="1" dirty="0" err="1">
                <a:latin typeface="Arial" charset="0"/>
                <a:cs typeface="Arial" charset="0"/>
              </a:rPr>
              <a:t>Todo</a:t>
            </a:r>
            <a:r>
              <a:rPr lang="en-US" altLang="es-PR" sz="4000" b="1" dirty="0">
                <a:latin typeface="Arial" charset="0"/>
                <a:cs typeface="Arial" charset="0"/>
              </a:rPr>
              <a:t> </a:t>
            </a:r>
            <a:r>
              <a:rPr lang="en-US" altLang="es-PR" sz="4000" b="1" dirty="0" err="1">
                <a:latin typeface="Arial" charset="0"/>
                <a:cs typeface="Arial" charset="0"/>
              </a:rPr>
              <a:t>tipo</a:t>
            </a:r>
            <a:r>
              <a:rPr lang="en-US" altLang="es-PR" sz="4000" b="1" dirty="0">
                <a:latin typeface="Arial" charset="0"/>
                <a:cs typeface="Arial" charset="0"/>
              </a:rPr>
              <a:t> de </a:t>
            </a:r>
            <a:r>
              <a:rPr lang="en-US" altLang="es-PR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actividad</a:t>
            </a:r>
            <a:r>
              <a:rPr lang="en-US" altLang="es-PR" sz="4000" b="1" dirty="0">
                <a:latin typeface="Arial" charset="0"/>
                <a:cs typeface="Arial" charset="0"/>
              </a:rPr>
              <a:t>, o </a:t>
            </a:r>
            <a:r>
              <a:rPr lang="en-US" altLang="es-PR" sz="4000" b="1" dirty="0" err="1">
                <a:latin typeface="Arial" charset="0"/>
                <a:cs typeface="Arial" charset="0"/>
              </a:rPr>
              <a:t>tarea</a:t>
            </a:r>
            <a:r>
              <a:rPr lang="en-US" altLang="es-PR" sz="4000" b="1" dirty="0">
                <a:latin typeface="Arial" charset="0"/>
                <a:cs typeface="Arial" charset="0"/>
              </a:rPr>
              <a:t>,</a:t>
            </a:r>
          </a:p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4000" b="1" dirty="0" err="1">
                <a:latin typeface="Arial" charset="0"/>
                <a:cs typeface="Arial" charset="0"/>
              </a:rPr>
              <a:t>caracterizada</a:t>
            </a:r>
            <a:r>
              <a:rPr lang="en-US" altLang="es-PR" sz="4000" b="1" dirty="0">
                <a:latin typeface="Arial" charset="0"/>
                <a:cs typeface="Arial" charset="0"/>
              </a:rPr>
              <a:t> por </a:t>
            </a:r>
            <a:r>
              <a:rPr lang="en-US" altLang="es-PR" sz="4000" b="1" dirty="0" err="1">
                <a:latin typeface="Arial" charset="0"/>
                <a:cs typeface="Arial" charset="0"/>
              </a:rPr>
              <a:t>contemplar</a:t>
            </a:r>
            <a:endParaRPr lang="en-US" altLang="es-PR" sz="40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4000" b="1" dirty="0">
                <a:latin typeface="Arial" charset="0"/>
                <a:cs typeface="Arial" charset="0"/>
              </a:rPr>
              <a:t>un </a:t>
            </a:r>
            <a:r>
              <a:rPr lang="en-US" altLang="es-PR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propósito</a:t>
            </a:r>
            <a:r>
              <a:rPr lang="en-US" altLang="es-PR" sz="4000" b="1" dirty="0">
                <a:latin typeface="Arial" charset="0"/>
                <a:cs typeface="Arial" charset="0"/>
              </a:rPr>
              <a:t> o </a:t>
            </a:r>
            <a:r>
              <a:rPr lang="en-US" altLang="es-P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</a:t>
            </a:r>
            <a:endParaRPr lang="en-US" altLang="es-PR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06356-C45D-4DA1-990D-66B8F4277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2" y="692696"/>
            <a:ext cx="5125281" cy="31949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26" y="6021388"/>
            <a:ext cx="871277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5, 442), por R. A. Magill, 2007, New York, NY: McGraw-Hill Companies, Inc. Copyright 2007 por: The McGraw-Hill Companies, Inc.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279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139787" y="714896"/>
            <a:ext cx="3990061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DESTREZA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226869" y="1844824"/>
            <a:ext cx="4578891" cy="384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>
                <a:latin typeface="Arial" charset="0"/>
                <a:cs typeface="Arial" charset="0"/>
              </a:rPr>
              <a:t>Un </a:t>
            </a:r>
            <a:r>
              <a:rPr lang="en-US" altLang="es-PR" sz="5000" b="1" dirty="0" err="1">
                <a:latin typeface="Arial" charset="0"/>
                <a:cs typeface="Arial" charset="0"/>
              </a:rPr>
              <a:t>indicador</a:t>
            </a:r>
            <a:endParaRPr lang="en-US" altLang="es-PR" sz="50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>
                <a:latin typeface="Arial" charset="0"/>
                <a:cs typeface="Arial" charset="0"/>
              </a:rPr>
              <a:t>de </a:t>
            </a:r>
            <a:r>
              <a:rPr lang="en-US" altLang="es-PR" sz="5000" b="1" dirty="0" err="1">
                <a:latin typeface="Arial" charset="0"/>
                <a:cs typeface="Arial" charset="0"/>
              </a:rPr>
              <a:t>calidad</a:t>
            </a:r>
            <a:endParaRPr lang="en-US" altLang="es-PR" sz="50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 err="1">
                <a:latin typeface="Arial" charset="0"/>
                <a:cs typeface="Arial" charset="0"/>
              </a:rPr>
              <a:t>respecto</a:t>
            </a:r>
            <a:r>
              <a:rPr lang="en-US" altLang="es-PR" sz="5000" b="1" dirty="0">
                <a:latin typeface="Arial" charset="0"/>
                <a:cs typeface="Arial" charset="0"/>
              </a:rPr>
              <a:t> a la</a:t>
            </a:r>
          </a:p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 err="1">
                <a:latin typeface="Arial" charset="0"/>
                <a:cs typeface="Arial" charset="0"/>
              </a:rPr>
              <a:t>ejecutoria</a:t>
            </a:r>
            <a:r>
              <a:rPr lang="en-US" altLang="es-PR" sz="5000" b="1" dirty="0">
                <a:latin typeface="Arial" charset="0"/>
                <a:cs typeface="Arial" charset="0"/>
              </a:rPr>
              <a:t> o</a:t>
            </a:r>
          </a:p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>
                <a:latin typeface="Arial" charset="0"/>
                <a:cs typeface="Arial" charset="0"/>
              </a:rPr>
              <a:t>al </a:t>
            </a:r>
            <a:r>
              <a:rPr lang="en-US" altLang="es-PR" sz="5000" b="1" dirty="0" err="1">
                <a:latin typeface="Arial" charset="0"/>
                <a:cs typeface="Arial" charset="0"/>
              </a:rPr>
              <a:t>rendimiento</a:t>
            </a:r>
            <a:endParaRPr lang="en-US" altLang="es-PR" sz="5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26" y="6093296"/>
            <a:ext cx="871277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s-ES" altLang="es-PR" sz="1200" dirty="0" err="1">
                <a:latin typeface="Times New Roman" pitchFamily="18" charset="0"/>
              </a:rPr>
              <a:t>Repoducido</a:t>
            </a:r>
            <a:r>
              <a:rPr lang="es-ES" altLang="es-PR" sz="1200" dirty="0">
                <a:latin typeface="Times New Roman" pitchFamily="18" charset="0"/>
              </a:rPr>
              <a:t>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5, 442), por R. A. Magill, 2007, New York, NY: McGraw-Hill Companies, Inc. Copyright 2007 por: The McGraw-Hill Companies, Inc.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B3D8A-8311-467D-B940-C169FCD07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2488"/>
            <a:ext cx="3773872" cy="566080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218427"/>
      </p:ext>
    </p:extLst>
  </p:cSld>
  <p:clrMapOvr>
    <a:masterClrMapping/>
  </p:clrMapOvr>
  <p:transition spd="slow">
    <p:comb/>
    <p:sndAc>
      <p:stSnd>
        <p:snd r:embed="rId4" name="breez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11156" y="1642113"/>
            <a:ext cx="3528392" cy="115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700"/>
              </a:lnSpc>
            </a:pPr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DESTREZA</a:t>
            </a:r>
          </a:p>
          <a:p>
            <a:pPr eaLnBrk="0" hangingPunct="0">
              <a:lnSpc>
                <a:spcPts val="5700"/>
              </a:lnSpc>
            </a:pPr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MOTORA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0" y="3789040"/>
            <a:ext cx="9144000" cy="178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n-US" altLang="es-PR" sz="2500" b="1" dirty="0" err="1">
                <a:latin typeface="Arial" charset="0"/>
                <a:cs typeface="Arial" charset="0"/>
              </a:rPr>
              <a:t>Aquella</a:t>
            </a:r>
            <a:r>
              <a:rPr lang="en-US" altLang="es-PR" sz="2500" b="1" dirty="0">
                <a:latin typeface="Arial" charset="0"/>
                <a:cs typeface="Arial" charset="0"/>
              </a:rPr>
              <a:t> </a:t>
            </a:r>
            <a:r>
              <a:rPr lang="en-US" altLang="es-PR" sz="2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actividad</a:t>
            </a:r>
            <a:r>
              <a:rPr lang="en-US" altLang="es-PR" sz="2500" b="1" dirty="0">
                <a:latin typeface="Arial" charset="0"/>
                <a:cs typeface="Arial" charset="0"/>
              </a:rPr>
              <a:t>, o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tarea</a:t>
            </a:r>
            <a:r>
              <a:rPr lang="en-US" altLang="es-PR" sz="2500" b="1" dirty="0">
                <a:latin typeface="Arial" charset="0"/>
                <a:cs typeface="Arial" charset="0"/>
              </a:rPr>
              <a:t>, la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cual</a:t>
            </a:r>
            <a:r>
              <a:rPr lang="en-US" altLang="es-PR" sz="2500" b="1" dirty="0">
                <a:latin typeface="Arial" charset="0"/>
                <a:cs typeface="Arial" charset="0"/>
              </a:rPr>
              <a:t>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demanda</a:t>
            </a:r>
            <a:endParaRPr lang="en-US" altLang="es-PR" sz="25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n-US" altLang="es-PR" sz="2500" b="1" dirty="0">
                <a:latin typeface="Arial" charset="0"/>
                <a:cs typeface="Arial" charset="0"/>
              </a:rPr>
              <a:t>la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acción</a:t>
            </a:r>
            <a:r>
              <a:rPr lang="en-US" altLang="es-PR" sz="2500" b="1" dirty="0">
                <a:latin typeface="Arial" charset="0"/>
                <a:cs typeface="Arial" charset="0"/>
              </a:rPr>
              <a:t> de un </a:t>
            </a:r>
            <a:r>
              <a:rPr lang="en-US" altLang="es-PR" sz="2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corporal </a:t>
            </a:r>
            <a:r>
              <a:rPr lang="en-US" altLang="es-PR" sz="2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voluntario</a:t>
            </a:r>
            <a:r>
              <a:rPr lang="en-US" altLang="es-PR" sz="2500" b="1" dirty="0">
                <a:latin typeface="Arial" charset="0"/>
                <a:cs typeface="Arial" charset="0"/>
              </a:rPr>
              <a:t>,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n-US" altLang="es-PR" sz="2500" b="1" dirty="0">
                <a:latin typeface="Arial" charset="0"/>
                <a:cs typeface="Arial" charset="0"/>
              </a:rPr>
              <a:t>sea de la region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anatómica</a:t>
            </a:r>
            <a:r>
              <a:rPr lang="en-US" altLang="es-PR" sz="2500" b="1" dirty="0">
                <a:latin typeface="Arial" charset="0"/>
                <a:cs typeface="Arial" charset="0"/>
              </a:rPr>
              <a:t> axial o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apendicular</a:t>
            </a:r>
            <a:r>
              <a:rPr lang="en-US" altLang="es-PR" sz="2500" b="1" dirty="0">
                <a:latin typeface="Arial" charset="0"/>
                <a:cs typeface="Arial" charset="0"/>
              </a:rPr>
              <a:t>, con la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n-US" altLang="es-PR" sz="2500" b="1" dirty="0" err="1">
                <a:latin typeface="Arial" charset="0"/>
                <a:cs typeface="Arial" charset="0"/>
              </a:rPr>
              <a:t>expectativa</a:t>
            </a:r>
            <a:r>
              <a:rPr lang="en-US" altLang="es-PR" sz="2500" b="1" dirty="0">
                <a:latin typeface="Arial" charset="0"/>
                <a:cs typeface="Arial" charset="0"/>
              </a:rPr>
              <a:t> de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alcanzar</a:t>
            </a:r>
            <a:r>
              <a:rPr lang="en-US" altLang="es-PR" sz="2500" b="1" dirty="0">
                <a:latin typeface="Arial" charset="0"/>
                <a:cs typeface="Arial" charset="0"/>
              </a:rPr>
              <a:t> una </a:t>
            </a:r>
            <a:r>
              <a:rPr lang="en-US" altLang="es-PR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</a:t>
            </a:r>
            <a:r>
              <a:rPr lang="en-US" altLang="es-PR" sz="2500" b="1" dirty="0">
                <a:latin typeface="Arial" charset="0"/>
                <a:cs typeface="Arial" charset="0"/>
              </a:rPr>
              <a:t> particular o </a:t>
            </a:r>
            <a:r>
              <a:rPr lang="en-US" altLang="es-PR" sz="2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propósito</a:t>
            </a:r>
            <a:endParaRPr lang="en-US" altLang="es-PR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5627239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3, 439), por R. A. Magill, 2007, New York, NY: McGraw-Hill Companies, Inc. Copyright 2007 por: The McGraw-Hill Companies, Inc.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C5A35-EECF-40B8-B846-2D4BCC37B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6" y="547481"/>
            <a:ext cx="5265330" cy="3510220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033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08310" y="1412776"/>
            <a:ext cx="3528392" cy="152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7400"/>
              </a:lnSpc>
            </a:pPr>
            <a:r>
              <a:rPr lang="en-US" altLang="es-PR" sz="43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DESTREZA</a:t>
            </a:r>
          </a:p>
          <a:p>
            <a:pPr eaLnBrk="0" hangingPunct="0">
              <a:lnSpc>
                <a:spcPts val="7400"/>
              </a:lnSpc>
            </a:pPr>
            <a:r>
              <a:rPr lang="en-US" altLang="es-PR" sz="43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MOTORA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95734" y="3789040"/>
            <a:ext cx="844381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Implica</a:t>
            </a:r>
            <a:r>
              <a:rPr lang="en-US" altLang="es-PR" sz="3600" b="1" dirty="0">
                <a:latin typeface="Arial" charset="0"/>
                <a:cs typeface="Arial" charset="0"/>
              </a:rPr>
              <a:t> el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movimiento</a:t>
            </a:r>
            <a:r>
              <a:rPr lang="en-US" altLang="es-PR" sz="3600" b="1" dirty="0">
                <a:latin typeface="Arial" charset="0"/>
                <a:cs typeface="Arial" charset="0"/>
              </a:rPr>
              <a:t> de</a:t>
            </a:r>
          </a:p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la </a:t>
            </a:r>
            <a:r>
              <a:rPr lang="en-U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cabeza</a:t>
            </a:r>
            <a:r>
              <a:rPr lang="en-US" altLang="es-PR" sz="3600" b="1" dirty="0">
                <a:latin typeface="Arial" charset="0"/>
                <a:cs typeface="Arial" charset="0"/>
              </a:rPr>
              <a:t>, </a:t>
            </a: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cuerpo</a:t>
            </a:r>
            <a:r>
              <a:rPr lang="en-US" altLang="es-PR" sz="3600" b="1" dirty="0">
                <a:latin typeface="Arial" charset="0"/>
                <a:cs typeface="Arial" charset="0"/>
              </a:rPr>
              <a:t> o </a:t>
            </a: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extremidades</a:t>
            </a:r>
            <a:r>
              <a:rPr lang="en-US" altLang="es-PR" sz="3600" b="1" dirty="0">
                <a:latin typeface="Arial" charset="0"/>
                <a:cs typeface="Arial" charset="0"/>
              </a:rPr>
              <a:t>,</a:t>
            </a:r>
          </a:p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o una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combinación</a:t>
            </a:r>
            <a:r>
              <a:rPr lang="en-US" altLang="es-PR" sz="3600" b="1" dirty="0">
                <a:latin typeface="Arial" charset="0"/>
                <a:cs typeface="Arial" charset="0"/>
              </a:rPr>
              <a:t> de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éstos</a:t>
            </a:r>
            <a:endParaRPr lang="en-US" altLang="es-PR" sz="3600" b="1" dirty="0"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5627239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3, 439), por R. A. Magill, 2007, New York, NY: McGraw-Hill Companies, Inc. Copyright 2007 por: The McGraw-Hill Companies, Inc.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55069-166C-49E0-8E9F-B3CA7F1C7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2" y="476671"/>
            <a:ext cx="5184578" cy="3456385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38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06366" y="1766759"/>
            <a:ext cx="3528392" cy="115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700"/>
              </a:lnSpc>
            </a:pPr>
            <a:r>
              <a:rPr lang="en-US" altLang="es-PR" sz="4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ACCIONES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1043608" y="4409865"/>
            <a:ext cx="6768752" cy="175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200"/>
              </a:lnSpc>
              <a:spcBef>
                <a:spcPct val="20000"/>
              </a:spcBef>
            </a:pPr>
            <a:r>
              <a:rPr lang="en-US" altLang="es-PR" sz="5400" b="1" dirty="0">
                <a:latin typeface="Arial" charset="0"/>
                <a:cs typeface="Arial" charset="0"/>
              </a:rPr>
              <a:t>Equivale a:</a:t>
            </a:r>
          </a:p>
          <a:p>
            <a:pPr algn="ctr" eaLnBrk="0" hangingPunct="0">
              <a:lnSpc>
                <a:spcPts val="2200"/>
              </a:lnSpc>
              <a:spcBef>
                <a:spcPct val="20000"/>
              </a:spcBef>
            </a:pPr>
            <a:endParaRPr lang="en-US" altLang="es-PR" sz="54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2200"/>
              </a:lnSpc>
              <a:spcBef>
                <a:spcPct val="20000"/>
              </a:spcBef>
            </a:pPr>
            <a:r>
              <a:rPr lang="en-US" altLang="es-PR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Destrezas</a:t>
            </a:r>
            <a:r>
              <a:rPr lang="en-US" altLang="es-PR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Motoras</a:t>
            </a:r>
            <a:endParaRPr lang="en-US" altLang="es-PR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5, 435), por R. A. Magill, 2007, New York, NY: McGraw-Hill Companies, Inc. Copyright 2007 por: The McGraw-Hill Companies, Inc.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F72E3-1AFF-4FDF-BF3A-14878AFAD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2" y="764704"/>
            <a:ext cx="5004048" cy="3336033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61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719137" y="707201"/>
            <a:ext cx="3830710" cy="115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700"/>
              </a:lnSpc>
            </a:pPr>
            <a:r>
              <a:rPr lang="en-US" altLang="es-PR" sz="4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HABILIDAD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786614" y="1700808"/>
            <a:ext cx="429447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6900"/>
              </a:lnSpc>
              <a:spcBef>
                <a:spcPct val="20000"/>
              </a:spcBef>
            </a:pPr>
            <a:r>
              <a:rPr lang="en-US" altLang="es-PR" sz="4000" b="1" dirty="0">
                <a:latin typeface="Arial" charset="0"/>
                <a:cs typeface="Arial" charset="0"/>
              </a:rPr>
              <a:t>Un </a:t>
            </a:r>
            <a:r>
              <a:rPr lang="en-US" altLang="es-PR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rasgo</a:t>
            </a:r>
            <a:r>
              <a:rPr lang="en-US" altLang="es-PR" sz="4000" b="1" dirty="0">
                <a:latin typeface="Arial" charset="0"/>
                <a:cs typeface="Arial" charset="0"/>
              </a:rPr>
              <a:t>, o</a:t>
            </a:r>
          </a:p>
          <a:p>
            <a:pPr eaLnBrk="0" hangingPunct="0">
              <a:lnSpc>
                <a:spcPts val="6900"/>
              </a:lnSpc>
              <a:spcBef>
                <a:spcPct val="20000"/>
              </a:spcBef>
            </a:pPr>
            <a:r>
              <a:rPr lang="en-US" altLang="es-PR" sz="4000" b="1" dirty="0" err="1">
                <a:latin typeface="Arial" charset="0"/>
                <a:cs typeface="Arial" charset="0"/>
              </a:rPr>
              <a:t>capacidad</a:t>
            </a:r>
            <a:r>
              <a:rPr lang="en-US" altLang="es-PR" sz="4000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lnSpc>
                <a:spcPts val="6900"/>
              </a:lnSpc>
              <a:spcBef>
                <a:spcPct val="20000"/>
              </a:spcBef>
            </a:pPr>
            <a:r>
              <a:rPr lang="en-US" altLang="es-PR" sz="4000" b="1" dirty="0">
                <a:latin typeface="Arial" charset="0"/>
                <a:cs typeface="Arial" charset="0"/>
              </a:rPr>
              <a:t>general</a:t>
            </a:r>
          </a:p>
          <a:p>
            <a:pPr eaLnBrk="0" hangingPunct="0">
              <a:lnSpc>
                <a:spcPts val="6900"/>
              </a:lnSpc>
              <a:spcBef>
                <a:spcPct val="20000"/>
              </a:spcBef>
            </a:pPr>
            <a:r>
              <a:rPr lang="en-US" altLang="es-PR" sz="4000" b="1" dirty="0">
                <a:latin typeface="Arial" charset="0"/>
                <a:cs typeface="Arial" charset="0"/>
              </a:rPr>
              <a:t>de un </a:t>
            </a:r>
            <a:r>
              <a:rPr lang="en-US" altLang="es-PR" sz="4000" b="1" dirty="0" err="1">
                <a:latin typeface="Arial" charset="0"/>
                <a:cs typeface="Arial" charset="0"/>
              </a:rPr>
              <a:t>individuo</a:t>
            </a:r>
            <a:endParaRPr lang="en-US" altLang="es-PR" sz="4000" b="1" dirty="0">
              <a:latin typeface="Arial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47, 435), por R. A. Magill, 2007, New York, NY: McGraw-Hill Companies, Inc. Copyright 2007 por: The McGraw-Hill Companies, Inc.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9439C-DAB7-4C3F-ADB0-B994DADB7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" y="620688"/>
            <a:ext cx="4946330" cy="5599619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071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499992" y="764704"/>
            <a:ext cx="3830710" cy="87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700"/>
              </a:lnSpc>
            </a:pPr>
            <a:r>
              <a:rPr lang="en-US" altLang="es-PR" sz="4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HABILIDAD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499992" y="1587980"/>
            <a:ext cx="4536504" cy="402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Se </a:t>
            </a:r>
            <a:r>
              <a:rPr lang="en-US" altLang="es-PR" sz="3100" b="1" dirty="0" err="1">
                <a:latin typeface="Arial" charset="0"/>
                <a:cs typeface="Arial" charset="0"/>
              </a:rPr>
              <a:t>encuentra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determinada</a:t>
            </a:r>
            <a:r>
              <a:rPr lang="en-US" altLang="es-PR" sz="3100" b="1" dirty="0">
                <a:latin typeface="Arial" charset="0"/>
                <a:cs typeface="Arial" charset="0"/>
              </a:rPr>
              <a:t> por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el </a:t>
            </a: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potencial</a:t>
            </a:r>
            <a:r>
              <a:rPr lang="en-US" altLang="es-PR" sz="3100" b="1" dirty="0">
                <a:latin typeface="Arial" charset="0"/>
                <a:cs typeface="Arial" charset="0"/>
              </a:rPr>
              <a:t> que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posee</a:t>
            </a:r>
            <a:r>
              <a:rPr lang="en-US" altLang="es-PR" sz="3100" b="1" dirty="0">
                <a:latin typeface="Arial" charset="0"/>
                <a:cs typeface="Arial" charset="0"/>
              </a:rPr>
              <a:t> la persona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para </a:t>
            </a: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lograr</a:t>
            </a:r>
            <a:r>
              <a:rPr lang="en-US" altLang="es-PR" sz="3100" b="1" dirty="0">
                <a:latin typeface="Arial" charset="0"/>
                <a:cs typeface="Arial" charset="0"/>
              </a:rPr>
              <a:t> la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ejecutoria</a:t>
            </a:r>
            <a:r>
              <a:rPr lang="en-US" altLang="es-PR" sz="3100" b="1" dirty="0">
                <a:latin typeface="Arial" charset="0"/>
                <a:cs typeface="Arial" charset="0"/>
              </a:rPr>
              <a:t> de </a:t>
            </a:r>
            <a:r>
              <a:rPr lang="en-US" altLang="es-PR" sz="3100" b="1" dirty="0" err="1">
                <a:latin typeface="Arial" charset="0"/>
                <a:cs typeface="Arial" charset="0"/>
              </a:rPr>
              <a:t>unas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destrezas</a:t>
            </a:r>
            <a:r>
              <a:rPr lang="en-US" altLang="es-PR" sz="3100" b="1" dirty="0">
                <a:latin typeface="Arial" charset="0"/>
                <a:cs typeface="Arial" charset="0"/>
              </a:rPr>
              <a:t> </a:t>
            </a:r>
            <a:r>
              <a:rPr lang="en-US" altLang="es-PR" sz="3100" b="1" dirty="0" err="1">
                <a:latin typeface="Arial" charset="0"/>
                <a:cs typeface="Arial" charset="0"/>
              </a:rPr>
              <a:t>específicas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7000"/>
              </a:lnSpc>
              <a:spcBef>
                <a:spcPct val="20000"/>
              </a:spcBef>
            </a:pPr>
            <a:endParaRPr lang="en-US" altLang="es-PR" sz="2800" b="1" dirty="0">
              <a:latin typeface="Arial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47, 435), por R. A. Magill, 2007, New York, NY: McGraw-Hill Companies, Inc. Copyright 2007 por: The McGraw-Hill Companies, Inc.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CFDA2-BD94-4BB4-9086-39FA3CB64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958"/>
            <a:ext cx="4548002" cy="5997677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2432668"/>
      </p:ext>
    </p:extLst>
  </p:cSld>
  <p:clrMapOvr>
    <a:masterClrMapping/>
  </p:clrMapOvr>
  <p:transition spd="slow">
    <p:wheel spokes="1"/>
    <p:sndAc>
      <p:stSnd>
        <p:snd r:embed="rId4" name="breeze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18822" y="771004"/>
            <a:ext cx="304696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600"/>
              </a:lnSpc>
            </a:pPr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HABILIDAD</a:t>
            </a:r>
          </a:p>
          <a:p>
            <a:pPr eaLnBrk="0" hangingPunct="0">
              <a:lnSpc>
                <a:spcPts val="4600"/>
              </a:lnSpc>
            </a:pPr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MOTORA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5341455" y="1923132"/>
            <a:ext cx="3479017" cy="381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Una </a:t>
            </a:r>
            <a:r>
              <a:rPr lang="en-US" altLang="es-PR" sz="3100" b="1" dirty="0" err="1">
                <a:latin typeface="Arial" charset="0"/>
                <a:cs typeface="Arial" charset="0"/>
              </a:rPr>
              <a:t>habilidad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vinculada</a:t>
            </a:r>
            <a:endParaRPr lang="en-US" altLang="es-PR" sz="3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específicamente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con la</a:t>
            </a: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ejecutoria</a:t>
            </a:r>
            <a:r>
              <a:rPr lang="en-US" altLang="es-PR" sz="3100" b="1" dirty="0">
                <a:latin typeface="Arial" charset="0"/>
                <a:cs typeface="Arial" charset="0"/>
              </a:rPr>
              <a:t> de una</a:t>
            </a: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destreza</a:t>
            </a:r>
            <a:r>
              <a:rPr lang="en-U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motora</a:t>
            </a:r>
            <a:endParaRPr lang="en-US" altLang="es-PR" sz="31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ts val="7000"/>
              </a:lnSpc>
              <a:spcBef>
                <a:spcPct val="20000"/>
              </a:spcBef>
            </a:pPr>
            <a:endParaRPr lang="en-US" altLang="es-PR" sz="2800" b="1" dirty="0">
              <a:latin typeface="Arial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47, 439), por R. A. Magill, 2007, New York, NY: McGraw-Hill Companies, Inc. Copyright 2007 por: The McGraw-Hill Companies, Inc.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EA940-01F2-46D7-A686-534B7AA44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2" y="476672"/>
            <a:ext cx="5404340" cy="5713839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7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9" name="Rectangle 3"/>
          <p:cNvSpPr>
            <a:spLocks noChangeArrowheads="1"/>
          </p:cNvSpPr>
          <p:nvPr/>
        </p:nvSpPr>
        <p:spPr bwMode="auto">
          <a:xfrm>
            <a:off x="5292080" y="620713"/>
            <a:ext cx="36004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en-US" altLang="es-PR" sz="3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TIPOS DE: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es-PR" sz="3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 HUMANO</a:t>
            </a:r>
          </a:p>
        </p:txBody>
      </p:sp>
      <p:pic>
        <p:nvPicPr>
          <p:cNvPr id="1406982" name="Picture 6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0" y="4221163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83" name="Text Box 7"/>
          <p:cNvSpPr txBox="1">
            <a:spLocks noChangeArrowheads="1"/>
          </p:cNvSpPr>
          <p:nvPr/>
        </p:nvSpPr>
        <p:spPr bwMode="auto">
          <a:xfrm>
            <a:off x="5939780" y="4148138"/>
            <a:ext cx="2592387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s-PR" sz="3100" b="1">
                <a:latin typeface="Arial" charset="0"/>
              </a:rPr>
              <a:t>Deportes</a:t>
            </a:r>
          </a:p>
        </p:txBody>
      </p:sp>
      <p:pic>
        <p:nvPicPr>
          <p:cNvPr id="1406985" name="Picture 9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0" y="4870450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86" name="Text Box 10"/>
          <p:cNvSpPr txBox="1">
            <a:spLocks noChangeArrowheads="1"/>
          </p:cNvSpPr>
          <p:nvPr/>
        </p:nvSpPr>
        <p:spPr bwMode="auto">
          <a:xfrm>
            <a:off x="5939780" y="4797425"/>
            <a:ext cx="25209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s-PR" sz="3100" b="1">
                <a:latin typeface="Arial" charset="0"/>
              </a:rPr>
              <a:t>Actividades</a:t>
            </a:r>
          </a:p>
          <a:p>
            <a:pPr algn="l" eaLnBrk="0" hangingPunct="0"/>
            <a:r>
              <a:rPr lang="en-US" altLang="es-PR" sz="3100" b="1">
                <a:latin typeface="Arial" charset="0"/>
              </a:rPr>
              <a:t>recreativas</a:t>
            </a:r>
          </a:p>
          <a:p>
            <a:pPr algn="l" eaLnBrk="0" hangingPunct="0"/>
            <a:r>
              <a:rPr lang="en-US" altLang="es-PR" sz="3100" b="1">
                <a:latin typeface="Arial" charset="0"/>
              </a:rPr>
              <a:t>activas</a:t>
            </a:r>
          </a:p>
        </p:txBody>
      </p:sp>
      <p:pic>
        <p:nvPicPr>
          <p:cNvPr id="1406988" name="Picture 12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0" y="357187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89" name="Text Box 13"/>
          <p:cNvSpPr txBox="1">
            <a:spLocks noChangeArrowheads="1"/>
          </p:cNvSpPr>
          <p:nvPr/>
        </p:nvSpPr>
        <p:spPr bwMode="auto">
          <a:xfrm>
            <a:off x="5939780" y="3571875"/>
            <a:ext cx="25923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s-PR" sz="3100" b="1">
                <a:latin typeface="Arial" charset="0"/>
              </a:rPr>
              <a:t>Ejercicio</a:t>
            </a:r>
          </a:p>
        </p:txBody>
      </p:sp>
      <p:pic>
        <p:nvPicPr>
          <p:cNvPr id="1406991" name="Picture 15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0" y="294322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92" name="Text Box 16"/>
          <p:cNvSpPr txBox="1">
            <a:spLocks noChangeArrowheads="1"/>
          </p:cNvSpPr>
          <p:nvPr/>
        </p:nvSpPr>
        <p:spPr bwMode="auto">
          <a:xfrm>
            <a:off x="5939780" y="2924175"/>
            <a:ext cx="30972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s-PR" sz="3100" b="1">
                <a:latin typeface="Arial" charset="0"/>
              </a:rPr>
              <a:t>Actividad física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4E35A-C235-463B-B7D9-76CBFC3D0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8" y="620713"/>
            <a:ext cx="4983088" cy="56880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BBD16D-C4B0-49E3-94B1-7BCA36ED2C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61224"/>
            <a:ext cx="8001000" cy="52760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1" name="Rectangle 3"/>
          <p:cNvSpPr>
            <a:spLocks noChangeArrowheads="1"/>
          </p:cNvSpPr>
          <p:nvPr/>
        </p:nvSpPr>
        <p:spPr bwMode="auto">
          <a:xfrm>
            <a:off x="3973398" y="1772816"/>
            <a:ext cx="484707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5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EDUCACIÓN</a:t>
            </a:r>
          </a:p>
        </p:txBody>
      </p:sp>
      <p:sp>
        <p:nvSpPr>
          <p:cNvPr id="1415172" name="Rectangle 4"/>
          <p:cNvSpPr>
            <a:spLocks noChangeArrowheads="1"/>
          </p:cNvSpPr>
          <p:nvPr/>
        </p:nvSpPr>
        <p:spPr bwMode="auto">
          <a:xfrm>
            <a:off x="478273" y="3789040"/>
            <a:ext cx="8100392" cy="228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3800"/>
              </a:lnSpc>
              <a:spcBef>
                <a:spcPct val="20000"/>
              </a:spcBef>
            </a:pPr>
            <a:r>
              <a:rPr lang="en-US" altLang="es-PR" sz="4100" b="1" dirty="0">
                <a:latin typeface="Arial" charset="0"/>
                <a:cs typeface="Arial" charset="0"/>
              </a:rPr>
              <a:t>“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Proceso</a:t>
            </a:r>
            <a:r>
              <a:rPr lang="en-US" altLang="es-PR" sz="4100" b="1" dirty="0">
                <a:latin typeface="Arial" charset="0"/>
                <a:cs typeface="Arial" charset="0"/>
              </a:rPr>
              <a:t> formal o informal,</a:t>
            </a:r>
          </a:p>
          <a:p>
            <a:pPr algn="ctr" eaLnBrk="0" hangingPunct="0">
              <a:lnSpc>
                <a:spcPts val="3800"/>
              </a:lnSpc>
              <a:spcBef>
                <a:spcPct val="20000"/>
              </a:spcBef>
            </a:pPr>
            <a:r>
              <a:rPr lang="en-US" altLang="es-PR" sz="4100" b="1" dirty="0">
                <a:latin typeface="Arial" charset="0"/>
                <a:cs typeface="Arial" charset="0"/>
              </a:rPr>
              <a:t>por el 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cual</a:t>
            </a:r>
            <a:r>
              <a:rPr lang="en-US" altLang="es-PR" sz="4100" b="1" dirty="0">
                <a:latin typeface="Arial" charset="0"/>
                <a:cs typeface="Arial" charset="0"/>
              </a:rPr>
              <a:t> se 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perfeccionan</a:t>
            </a:r>
            <a:endParaRPr lang="en-US" altLang="es-PR" sz="41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3800"/>
              </a:lnSpc>
              <a:spcBef>
                <a:spcPct val="20000"/>
              </a:spcBef>
            </a:pPr>
            <a:r>
              <a:rPr lang="en-US" altLang="es-PR" sz="4100" b="1" dirty="0">
                <a:latin typeface="Arial" charset="0"/>
                <a:cs typeface="Arial" charset="0"/>
              </a:rPr>
              <a:t>las 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potencialidades</a:t>
            </a:r>
            <a:endParaRPr lang="en-US" altLang="es-PR" sz="41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3800"/>
              </a:lnSpc>
              <a:spcBef>
                <a:spcPct val="20000"/>
              </a:spcBef>
            </a:pPr>
            <a:r>
              <a:rPr lang="en-US" altLang="es-PR" sz="4100" b="1" dirty="0">
                <a:latin typeface="Arial" charset="0"/>
                <a:cs typeface="Arial" charset="0"/>
              </a:rPr>
              <a:t>del 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educando</a:t>
            </a:r>
            <a:r>
              <a:rPr lang="en-US" altLang="es-PR" sz="4100" b="1" dirty="0">
                <a:latin typeface="Arial" charset="0"/>
                <a:cs typeface="Arial" charset="0"/>
              </a:rPr>
              <a:t>.</a:t>
            </a:r>
            <a:r>
              <a:rPr lang="en-US" altLang="es-PR" sz="4100" b="1" dirty="0">
                <a:latin typeface="Arial"/>
                <a:cs typeface="Arial" charset="0"/>
              </a:rPr>
              <a:t>”</a:t>
            </a:r>
            <a:endParaRPr lang="en-US" altLang="es-PR" sz="4100" b="1" dirty="0"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950" y="6238875"/>
            <a:ext cx="90360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s-PR" sz="1000" b="1" i="1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n-US" altLang="es-PR" sz="10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s-PR" sz="1000">
                <a:latin typeface="Times New Roman" pitchFamily="18" charset="0"/>
                <a:cs typeface="Times New Roman" pitchFamily="18" charset="0"/>
              </a:rPr>
              <a:t> Reproducido de: </a:t>
            </a:r>
            <a:r>
              <a:rPr lang="en-US" altLang="es-PR" sz="1000" b="1" i="1">
                <a:latin typeface="Times New Roman" pitchFamily="18" charset="0"/>
                <a:cs typeface="Times New Roman" pitchFamily="18" charset="0"/>
              </a:rPr>
              <a:t>Introducción a la Educación.</a:t>
            </a:r>
            <a:r>
              <a:rPr lang="en-US" altLang="es-PR" sz="1000">
                <a:latin typeface="Times New Roman" pitchFamily="18" charset="0"/>
                <a:cs typeface="Times New Roman" pitchFamily="18" charset="0"/>
              </a:rPr>
              <a:t> (p. 1), por A. Lopez Yustos, 1994, San Juan, PR: Publicaciones Puertorriqueñas, Inc.. Copyright 1994 por Publicaciones Puetrtorriqueñas.</a:t>
            </a:r>
            <a:endParaRPr lang="en-US" altLang="es-PR" sz="100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DCE8E-396E-432B-8964-580398C96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67131"/>
            <a:ext cx="3384376" cy="30083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5" name="Rectangle 3"/>
          <p:cNvSpPr>
            <a:spLocks noChangeArrowheads="1"/>
          </p:cNvSpPr>
          <p:nvPr/>
        </p:nvSpPr>
        <p:spPr bwMode="auto">
          <a:xfrm>
            <a:off x="3995936" y="908050"/>
            <a:ext cx="47879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EDUCACIÓN</a:t>
            </a:r>
          </a:p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FÍSICA</a:t>
            </a:r>
          </a:p>
        </p:txBody>
      </p:sp>
      <p:sp>
        <p:nvSpPr>
          <p:cNvPr id="1318916" name="Rectangle 4"/>
          <p:cNvSpPr>
            <a:spLocks noChangeArrowheads="1"/>
          </p:cNvSpPr>
          <p:nvPr/>
        </p:nvSpPr>
        <p:spPr bwMode="auto">
          <a:xfrm>
            <a:off x="3995936" y="2133600"/>
            <a:ext cx="4932363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Proceso</a:t>
            </a:r>
            <a:r>
              <a:rPr lang="en-US" altLang="es-PR" sz="2900" b="1" dirty="0">
                <a:latin typeface="Arial" charset="0"/>
                <a:cs typeface="Arial" charset="0"/>
              </a:rPr>
              <a:t>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educativo</a:t>
            </a:r>
            <a:endParaRPr lang="en-US" altLang="es-PR" sz="29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>
                <a:latin typeface="Arial" charset="0"/>
                <a:cs typeface="Arial" charset="0"/>
              </a:rPr>
              <a:t>que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emplea</a:t>
            </a:r>
            <a:r>
              <a:rPr lang="en-US" altLang="es-PR" sz="2900" b="1" dirty="0">
                <a:latin typeface="Arial" charset="0"/>
                <a:cs typeface="Arial" charset="0"/>
              </a:rPr>
              <a:t> el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humano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como</a:t>
            </a:r>
            <a:r>
              <a:rPr lang="en-US" altLang="es-PR" sz="2900" b="1" dirty="0">
                <a:latin typeface="Arial" charset="0"/>
                <a:cs typeface="Arial" charset="0"/>
              </a:rPr>
              <a:t> medio para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lograr</a:t>
            </a:r>
            <a:r>
              <a:rPr lang="en-US" altLang="es-PR" sz="2900" b="1" dirty="0">
                <a:latin typeface="Arial" charset="0"/>
                <a:cs typeface="Arial" charset="0"/>
              </a:rPr>
              <a:t> el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desarrolllo</a:t>
            </a:r>
            <a:endParaRPr lang="en-US" altLang="es-PR" sz="29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óptimo</a:t>
            </a:r>
            <a:r>
              <a:rPr lang="en-US" altLang="es-PR" sz="2900" b="1" dirty="0">
                <a:latin typeface="Arial" charset="0"/>
                <a:cs typeface="Arial" charset="0"/>
              </a:rPr>
              <a:t> de la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aptitud</a:t>
            </a:r>
            <a:endParaRPr lang="en-US" altLang="es-PR" sz="29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física</a:t>
            </a:r>
            <a:r>
              <a:rPr lang="en-US" altLang="es-PR" sz="2900" b="1" dirty="0">
                <a:latin typeface="Arial" charset="0"/>
                <a:cs typeface="Arial" charset="0"/>
              </a:rPr>
              <a:t>, mental,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emocional</a:t>
            </a:r>
            <a:r>
              <a:rPr lang="en-US" altLang="es-PR" sz="2900" b="1" dirty="0">
                <a:latin typeface="Arial" charset="0"/>
                <a:cs typeface="Arial" charset="0"/>
              </a:rPr>
              <a:t> y social cultural</a:t>
            </a:r>
            <a:endParaRPr lang="en-US" altLang="es-PR" sz="29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8DA5D-5EA4-48B0-918C-474CC4A8A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642290"/>
            <a:ext cx="3924300" cy="581377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6" name="Rectangle 6"/>
          <p:cNvSpPr>
            <a:spLocks noChangeArrowheads="1"/>
          </p:cNvSpPr>
          <p:nvPr/>
        </p:nvSpPr>
        <p:spPr bwMode="auto">
          <a:xfrm>
            <a:off x="2555875" y="692150"/>
            <a:ext cx="47879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DEPORTES</a:t>
            </a:r>
          </a:p>
        </p:txBody>
      </p:sp>
      <p:sp>
        <p:nvSpPr>
          <p:cNvPr id="1320967" name="Rectangle 7"/>
          <p:cNvSpPr>
            <a:spLocks noChangeArrowheads="1"/>
          </p:cNvSpPr>
          <p:nvPr/>
        </p:nvSpPr>
        <p:spPr bwMode="auto">
          <a:xfrm>
            <a:off x="2555875" y="1268413"/>
            <a:ext cx="6516688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2100" b="1" dirty="0">
                <a:latin typeface="Arial" charset="0"/>
                <a:cs typeface="Arial" charset="0"/>
              </a:rPr>
              <a:t>T</a:t>
            </a:r>
            <a:r>
              <a:rPr lang="es-ES" altLang="es-PR" sz="2400" b="1" dirty="0" err="1">
                <a:latin typeface="Arial" charset="0"/>
                <a:cs typeface="Arial" charset="0"/>
              </a:rPr>
              <a:t>ipo</a:t>
            </a:r>
            <a:r>
              <a:rPr lang="es-ES" altLang="es-PR" sz="2400" b="1" dirty="0">
                <a:latin typeface="Arial" charset="0"/>
                <a:cs typeface="Arial" charset="0"/>
              </a:rPr>
              <a:t> de actividad física institucionalizada,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estructurada</a:t>
            </a:r>
            <a:r>
              <a:rPr lang="es-ES" altLang="es-PR" sz="2400" b="1" dirty="0">
                <a:latin typeface="Arial" charset="0"/>
                <a:cs typeface="Arial" charset="0"/>
              </a:rPr>
              <a:t>, organizada y competitiva,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con metas bien definidas y gobernada por 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reglas</a:t>
            </a:r>
            <a:r>
              <a:rPr lang="es-ES" altLang="es-PR" sz="2400" b="1" dirty="0">
                <a:latin typeface="Arial" charset="0"/>
                <a:cs typeface="Arial" charset="0"/>
              </a:rPr>
              <a:t> específicas, donde se destacan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esfuerzos físicos vigorosos, el uso de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destrezas deportivas o motoras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relativamente complejas y la aplicación de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estrategias</a:t>
            </a:r>
            <a:r>
              <a:rPr lang="es-ES" altLang="es-PR" sz="2400" b="1" dirty="0">
                <a:latin typeface="Arial" charset="0"/>
                <a:cs typeface="Arial" charset="0"/>
              </a:rPr>
              <a:t>, con el fin de alcanzar un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rendimiento exitoso mediante la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superación de un adversario en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competición o la demostración de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aptitudes</a:t>
            </a:r>
            <a:r>
              <a:rPr lang="es-ES" altLang="es-PR" sz="2400" b="1" dirty="0">
                <a:latin typeface="Arial" charset="0"/>
                <a:cs typeface="Arial" charset="0"/>
              </a:rPr>
              <a:t> particulares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D88F7-2310-491C-A458-66E4AE53E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2711"/>
            <a:ext cx="2258605" cy="6350665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breeze.wav"/>
          </p:stSnd>
        </p:sndAc>
      </p:transition>
    </mc:Choice>
    <mc:Fallback xmlns="">
      <p:transition spd="slow">
        <p:blinds dir="vert"/>
        <p:sndAc>
          <p:stSnd>
            <p:snd r:embed="rId6" name="breeze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nergia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93" y="692150"/>
            <a:ext cx="4767263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3206" y="692150"/>
            <a:ext cx="30241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600" i="1" dirty="0">
                <a:latin typeface="Times New Roman" panose="02020603050405020304" pitchFamily="18" charset="0"/>
              </a:rPr>
              <a:t>NOTA</a:t>
            </a:r>
            <a:r>
              <a:rPr lang="es-ES" altLang="es-PR" sz="1600" dirty="0">
                <a:latin typeface="Times New Roman" panose="02020603050405020304" pitchFamily="18" charset="0"/>
              </a:rPr>
              <a:t>.</a:t>
            </a:r>
            <a:r>
              <a:rPr lang="es-ES" altLang="es-PR" sz="16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(pp. 134, 184-185, 186, 190),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6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(pp. 116, 130),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6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6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;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Exercise Physiology: Human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Bionergetics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and its Applications</a:t>
            </a:r>
            <a:r>
              <a:rPr lang="en-US" altLang="es-PR" sz="1600" b="0" dirty="0">
                <a:latin typeface="Times New Roman" panose="02020603050405020304" pitchFamily="18" charset="0"/>
              </a:rPr>
              <a:t>. 2da. ed.; (pp. 16, 38-39, 46),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G. A. Brooks, T. D. Fahey, &amp; T. P. White, 1996, Mountain View, CA: Mayfield Publishing Company. Copyright 1996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Mayfield Publishing Company.</a:t>
            </a:r>
          </a:p>
          <a:p>
            <a:pPr algn="l" eaLnBrk="1" hangingPunct="1">
              <a:spcBef>
                <a:spcPct val="50000"/>
              </a:spcBef>
            </a:pPr>
            <a:endParaRPr lang="en-US" altLang="es-PR" sz="1600" b="0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1798975"/>
            <a:ext cx="3816424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3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KINESIOLOGÍA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90400"/>
            <a:ext cx="9143999" cy="228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Estudio de los 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movimientos</a:t>
            </a:r>
            <a:r>
              <a:rPr lang="es-ES" altLang="es-PR" sz="3000" b="1" dirty="0">
                <a:latin typeface="Arial" charset="0"/>
                <a:cs typeface="Arial" charset="0"/>
              </a:rPr>
              <a:t> humanos,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 y no humanos (</a:t>
            </a:r>
            <a:r>
              <a:rPr lang="es-ES" altLang="es-PR" sz="3000" b="1" dirty="0" err="1">
                <a:latin typeface="Arial" charset="0"/>
                <a:cs typeface="Arial" charset="0"/>
              </a:rPr>
              <a:t>i.e</a:t>
            </a:r>
            <a:r>
              <a:rPr lang="es-ES" altLang="es-PR" sz="3000" b="1" dirty="0">
                <a:latin typeface="Arial" charset="0"/>
                <a:cs typeface="Arial" charset="0"/>
              </a:rPr>
              <a:t>, animales), su ejecutoria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 y función, desde las vertientes de las ciencias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que responden a la 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biomecánica</a:t>
            </a:r>
            <a:r>
              <a:rPr lang="es-ES" altLang="es-PR" sz="3000" b="1" dirty="0">
                <a:latin typeface="Arial" charset="0"/>
                <a:cs typeface="Arial" charset="0"/>
              </a:rPr>
              <a:t>, anatomía,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 psicología y neurociencia</a:t>
            </a:r>
            <a:endParaRPr lang="en-US" altLang="es-PR" sz="3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8A0609-F357-4392-A018-43BA3610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Kinesiology in Physical Education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(p. 1), por J. Bird, 2018, United </a:t>
            </a:r>
            <a:r>
              <a:rPr lang="en-US" altLang="es-PR" sz="1200" dirty="0" err="1">
                <a:latin typeface="Times New Roman" pitchFamily="18" charset="0"/>
              </a:rPr>
              <a:t>Kingdon</a:t>
            </a:r>
            <a:r>
              <a:rPr lang="en-US" altLang="es-PR" sz="1200" dirty="0">
                <a:latin typeface="Times New Roman" pitchFamily="18" charset="0"/>
              </a:rPr>
              <a:t>, UK: ED-Tech Press. Copyright 2018 por: ED-Tech Press.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http://ebookcentral.proquest.com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6B999-7758-44AA-A1B1-A2940246C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8883"/>
            <a:ext cx="5328592" cy="3552395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09535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75FACC07-659F-40D3-9458-8F60E79E8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237560"/>
            <a:ext cx="8640762" cy="28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American Kinesiology Association [AKA], 2014; Ontario Kinesiology Association [OKA], 2014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33C56-CAF9-4026-807F-9F11B1139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234"/>
            <a:ext cx="4788306" cy="5570070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792442"/>
            <a:ext cx="3725145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KINESIOLOGÍA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240" y="1578092"/>
            <a:ext cx="3852248" cy="458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Estudia la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actividad física,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y cómo ésta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afecta la salud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y calidad de vida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del individuo, o a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un colectivo,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bajo diversos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contextos y tipos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de poblaciones</a:t>
            </a:r>
            <a:endParaRPr lang="en-US" altLang="es-PR" sz="33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850443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827" y="3455159"/>
            <a:ext cx="5184576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3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NEUROPLASTICIDAD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8" y="4194456"/>
            <a:ext cx="9143999" cy="17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Denota cómo se asocia el 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(</a:t>
            </a:r>
            <a:r>
              <a:rPr lang="es-ES" altLang="es-PR" sz="3000" b="1" dirty="0" err="1">
                <a:latin typeface="Arial" charset="0"/>
                <a:cs typeface="Arial" charset="0"/>
              </a:rPr>
              <a:t>e.g</a:t>
            </a:r>
            <a:r>
              <a:rPr lang="es-ES" altLang="es-PR" sz="3000" b="1" dirty="0">
                <a:latin typeface="Arial" charset="0"/>
                <a:cs typeface="Arial" charset="0"/>
              </a:rPr>
              <a:t>., destrezas motoras) a los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cambios (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adaptaciones</a:t>
            </a:r>
            <a:r>
              <a:rPr lang="es-ES" altLang="es-PR" sz="3000" b="1" dirty="0">
                <a:latin typeface="Arial" charset="0"/>
                <a:cs typeface="Arial" charset="0"/>
              </a:rPr>
              <a:t> o mal-</a:t>
            </a:r>
            <a:r>
              <a:rPr lang="es-ES" altLang="es-PR" sz="3000" b="1" dirty="0" err="1">
                <a:latin typeface="Arial" charset="0"/>
                <a:cs typeface="Arial" charset="0"/>
              </a:rPr>
              <a:t>adpataciones</a:t>
            </a:r>
            <a:r>
              <a:rPr lang="es-ES" altLang="es-PR" sz="3000" b="1" dirty="0">
                <a:latin typeface="Arial" charset="0"/>
                <a:cs typeface="Arial" charset="0"/>
              </a:rPr>
              <a:t>)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a nivel del 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encéfalo</a:t>
            </a:r>
            <a:endParaRPr lang="en-US" altLang="es-PR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8A0609-F357-4392-A018-43BA3610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Kinesiology in Physical Education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(p. 3), por J. Bird, 2018, United </a:t>
            </a:r>
            <a:r>
              <a:rPr lang="en-US" altLang="es-PR" sz="1200" dirty="0" err="1">
                <a:latin typeface="Times New Roman" pitchFamily="18" charset="0"/>
              </a:rPr>
              <a:t>Kingdon</a:t>
            </a:r>
            <a:r>
              <a:rPr lang="en-US" altLang="es-PR" sz="1200" dirty="0">
                <a:latin typeface="Times New Roman" pitchFamily="18" charset="0"/>
              </a:rPr>
              <a:t>, UK: ED-Tech Press. Copyright 2018 por: ED-Tech Press.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http://ebookcentral.proquest.com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43F1D-0B65-440F-AD17-83B3ACE13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20378"/>
            <a:ext cx="6336703" cy="2693098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315126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847" y="2663071"/>
            <a:ext cx="6840759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3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REDUNDANCIA MOTORA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1541"/>
            <a:ext cx="9036496" cy="259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Indica que para cualquier tarea que puede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realizar el cuerpo humano, existe una gran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variedad de maneras que el sistema nervioso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puede lograr tal tarea, esto desde la perspectiva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de la redundancia </a:t>
            </a:r>
            <a:r>
              <a:rPr lang="es-ES" altLang="es-PR" sz="2800" b="1" dirty="0" err="1">
                <a:latin typeface="Arial" charset="0"/>
                <a:cs typeface="Arial" charset="0"/>
              </a:rPr>
              <a:t>kinemática</a:t>
            </a:r>
            <a:r>
              <a:rPr lang="es-ES" altLang="es-PR" sz="2800" b="1" dirty="0">
                <a:latin typeface="Arial" charset="0"/>
                <a:cs typeface="Arial" charset="0"/>
              </a:rPr>
              <a:t>, redundancia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 muscular u redundancia de la unidad motora</a:t>
            </a:r>
            <a:endParaRPr lang="en-US" altLang="es-P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8A0609-F357-4392-A018-43BA3610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Kinesiology in Physical Education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(pp. 5-6), por J. Bird, 2018, United </a:t>
            </a:r>
            <a:r>
              <a:rPr lang="en-US" altLang="es-PR" sz="1200" dirty="0" err="1">
                <a:latin typeface="Times New Roman" pitchFamily="18" charset="0"/>
              </a:rPr>
              <a:t>Kingdon</a:t>
            </a:r>
            <a:r>
              <a:rPr lang="en-US" altLang="es-PR" sz="1200" dirty="0">
                <a:latin typeface="Times New Roman" pitchFamily="18" charset="0"/>
              </a:rPr>
              <a:t>, UK: ED-Tech Press. Copyright 2018 por: ED-Tech Press.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http://ebookcentral.proquest.com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ADE31-5FEB-4AB0-B442-D23015159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46" y="548680"/>
            <a:ext cx="6725271" cy="2448521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3510863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847" y="2663071"/>
            <a:ext cx="6840759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3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KINEMÁTICA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1541"/>
            <a:ext cx="9036496" cy="259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Rama de la mecánica que describe el movimiento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 de los puntos, cuerpos (objetos) y sistemas de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 cuerpos (grupo de objetos), sin considerar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la masa de estas fuerzas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que causan el movimiento.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 Describe la “geometría del movimiento”</a:t>
            </a:r>
            <a:endParaRPr lang="en-US" altLang="es-P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8A0609-F357-4392-A018-43BA3610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Kinesiology in Physical Education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(p. 8), por J. Bird, 2018, United </a:t>
            </a:r>
            <a:r>
              <a:rPr lang="en-US" altLang="es-PR" sz="1200" dirty="0" err="1">
                <a:latin typeface="Times New Roman" pitchFamily="18" charset="0"/>
              </a:rPr>
              <a:t>Kingdon</a:t>
            </a:r>
            <a:r>
              <a:rPr lang="en-US" altLang="es-PR" sz="1200" dirty="0">
                <a:latin typeface="Times New Roman" pitchFamily="18" charset="0"/>
              </a:rPr>
              <a:t>, UK: ED-Tech Press. Copyright 2018 por: ED-Tech Press.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http://ebookcentral.proquest.com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81A34-0BAE-44A2-896F-B7F369809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0688"/>
            <a:ext cx="5184576" cy="2172309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5237149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1" name="Rectangle 3"/>
          <p:cNvSpPr>
            <a:spLocks noChangeArrowheads="1"/>
          </p:cNvSpPr>
          <p:nvPr/>
        </p:nvSpPr>
        <p:spPr bwMode="auto">
          <a:xfrm>
            <a:off x="3779838" y="908050"/>
            <a:ext cx="51466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23012" name="Rectangle 4"/>
          <p:cNvSpPr>
            <a:spLocks noChangeArrowheads="1"/>
          </p:cNvSpPr>
          <p:nvPr/>
        </p:nvSpPr>
        <p:spPr bwMode="auto">
          <a:xfrm>
            <a:off x="3779838" y="2279650"/>
            <a:ext cx="5256212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3700" b="1" dirty="0" err="1">
                <a:latin typeface="Arial" charset="0"/>
                <a:cs typeface="Arial" charset="0"/>
              </a:rPr>
              <a:t>Cualquier</a:t>
            </a:r>
            <a:r>
              <a:rPr lang="en-US" altLang="es-PR" sz="3700" b="1" dirty="0">
                <a:latin typeface="Arial" charset="0"/>
                <a:cs typeface="Arial" charset="0"/>
              </a:rPr>
              <a:t> </a:t>
            </a:r>
            <a:r>
              <a:rPr lang="en-US" altLang="es-PR" sz="3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movimiento</a:t>
            </a:r>
            <a:endParaRPr lang="en-US" altLang="es-PR" sz="3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humano</a:t>
            </a:r>
            <a:r>
              <a:rPr lang="en-US" altLang="es-PR" sz="3700" b="1" dirty="0">
                <a:latin typeface="Arial" charset="0"/>
                <a:cs typeface="Arial" charset="0"/>
              </a:rPr>
              <a:t> </a:t>
            </a:r>
            <a:r>
              <a:rPr lang="en-US" altLang="es-PR" sz="3700" b="1" dirty="0" err="1">
                <a:latin typeface="Arial" charset="0"/>
                <a:cs typeface="Arial" charset="0"/>
              </a:rPr>
              <a:t>producido</a:t>
            </a:r>
            <a:endParaRPr lang="en-US" altLang="es-PR" sz="37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dirty="0">
                <a:latin typeface="Arial" charset="0"/>
                <a:cs typeface="Arial" charset="0"/>
              </a:rPr>
              <a:t>por los </a:t>
            </a:r>
            <a:r>
              <a:rPr lang="en-US" altLang="es-PR" sz="3700" b="1" dirty="0" err="1">
                <a:latin typeface="Arial" charset="0"/>
                <a:cs typeface="Arial" charset="0"/>
              </a:rPr>
              <a:t>músculos</a:t>
            </a:r>
            <a:endParaRPr lang="en-US" altLang="es-PR" sz="37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dirty="0" err="1">
                <a:latin typeface="Arial" charset="0"/>
                <a:cs typeface="Arial" charset="0"/>
              </a:rPr>
              <a:t>esqueléticos</a:t>
            </a:r>
            <a:r>
              <a:rPr lang="en-US" altLang="es-PR" sz="3700" b="1" dirty="0">
                <a:latin typeface="Arial" charset="0"/>
                <a:cs typeface="Arial" charset="0"/>
              </a:rPr>
              <a:t>, lo </a:t>
            </a:r>
            <a:r>
              <a:rPr lang="en-US" altLang="es-PR" sz="3700" b="1" dirty="0" err="1">
                <a:latin typeface="Arial" charset="0"/>
                <a:cs typeface="Arial" charset="0"/>
              </a:rPr>
              <a:t>cual</a:t>
            </a:r>
            <a:endParaRPr lang="en-US" altLang="es-PR" sz="37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dirty="0" err="1">
                <a:latin typeface="Arial" charset="0"/>
                <a:cs typeface="Arial" charset="0"/>
              </a:rPr>
              <a:t>resulta</a:t>
            </a:r>
            <a:r>
              <a:rPr lang="en-US" altLang="es-PR" sz="3700" b="1" dirty="0">
                <a:latin typeface="Arial" charset="0"/>
                <a:cs typeface="Arial" charset="0"/>
              </a:rPr>
              <a:t> </a:t>
            </a:r>
            <a:r>
              <a:rPr lang="en-US" altLang="es-PR" sz="37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3700" b="1" dirty="0">
                <a:latin typeface="Arial" charset="0"/>
                <a:cs typeface="Arial" charset="0"/>
              </a:rPr>
              <a:t> </a:t>
            </a:r>
            <a:r>
              <a:rPr lang="en-US" altLang="es-PR" sz="3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gasto</a:t>
            </a:r>
            <a:endParaRPr lang="en-US" altLang="es-PR" sz="3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energético</a:t>
            </a:r>
            <a:endParaRPr lang="en-US" altLang="es-PR" sz="3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FB0E9-EE6C-404E-A475-FF209902A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764704"/>
            <a:ext cx="3749139" cy="5881004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686288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CD19669-A1EF-4401-A186-7F6F1B1C3A53}"/>
              </a:ext>
            </a:extLst>
          </p:cNvPr>
          <p:cNvSpPr>
            <a:spLocks/>
          </p:cNvSpPr>
          <p:nvPr/>
        </p:nvSpPr>
        <p:spPr bwMode="auto">
          <a:xfrm>
            <a:off x="251520" y="908720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7E95D03C-7ADB-4208-832A-D828A0CB1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068960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http://www.saludmed.com/</a:t>
            </a:r>
            <a:b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R" altLang="es-PR" sz="40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entrenadeportesindividuales</a:t>
            </a:r>
            <a: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>
              <a:lnSpc>
                <a:spcPct val="90000"/>
              </a:lnSpc>
            </a:pPr>
            <a: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presentaciones/</a:t>
            </a:r>
          </a:p>
          <a:p>
            <a:pPr algn="ctr">
              <a:lnSpc>
                <a:spcPct val="90000"/>
              </a:lnSpc>
            </a:pPr>
            <a: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Aplicaciones_Cs-Mov-Hum_Deportes-Indv.pdf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6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7" name="Picture 5" descr="GT13_Actividad_Fisica_DEF_P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09613"/>
            <a:ext cx="6624637" cy="51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</a:rPr>
              <a:t>Adaptado de: "Physical Activity, Exercise, and Physical Fitness: Definitions and Distinctions for Health-Related Research", por: C. J. Caspersen, K. E. Powell, y G. M. Christensen, 1985, </a:t>
            </a:r>
            <a:r>
              <a:rPr lang="en-US" altLang="es-PR" sz="1200" b="1" i="1">
                <a:latin typeface="Times New Roman" pitchFamily="18" charset="0"/>
              </a:rPr>
              <a:t>Public Health Reports, 100</a:t>
            </a:r>
            <a:r>
              <a:rPr lang="en-US" altLang="es-PR" sz="1200">
                <a:latin typeface="Times New Roman" pitchFamily="18" charset="0"/>
              </a:rPr>
              <a:t>(2), p. 126. Recuperado de </a:t>
            </a:r>
            <a:r>
              <a:rPr lang="en-US" altLang="es-PR" sz="1200" b="1" i="1">
                <a:latin typeface="Times New Roman" pitchFamily="18" charset="0"/>
                <a:hlinkClick r:id="rId6"/>
              </a:rPr>
              <a:t>http://pubmedcentralcanada.ca/pmcc/articles/PMC1424733/pdf/pubhealthrep00100-0016.pdf</a:t>
            </a:r>
            <a:endParaRPr lang="en-US" altLang="es-PR" sz="1200" b="1" i="1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3347739" y="908720"/>
            <a:ext cx="576076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3394864" y="1772816"/>
            <a:ext cx="5544295" cy="403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La </a:t>
            </a: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energía</a:t>
            </a:r>
            <a:r>
              <a:rPr lang="es-ES" altLang="es-PR" sz="3400" b="1" dirty="0">
                <a:latin typeface="Arial" charset="0"/>
                <a:cs typeface="Arial" charset="0"/>
              </a:rPr>
              <a:t> requerida para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ejecutar cualquier tipo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s-ES" altLang="es-PR" sz="3400" b="1" dirty="0">
                <a:latin typeface="Arial" charset="0"/>
                <a:cs typeface="Arial" charset="0"/>
              </a:rPr>
              <a:t> físico,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específicamente cuando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el organismo human no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se encuentra sentado 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o recostado</a:t>
            </a:r>
            <a:endParaRPr lang="en-US" altLang="es-PR" sz="34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71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17F6D0-C093-46F7-BA65-62DD1D98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5" y="692696"/>
            <a:ext cx="3441447" cy="5328692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4434400"/>
      </p:ext>
    </p:extLst>
  </p:cSld>
  <p:clrMapOvr>
    <a:masterClrMapping/>
  </p:clrMapOvr>
  <p:transition spd="slow">
    <p:checker dir="vert"/>
    <p:sndAc>
      <p:stSnd>
        <p:snd r:embed="rId4" name="chimes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3203723" y="908720"/>
            <a:ext cx="576076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3250848" y="1772816"/>
            <a:ext cx="5544295" cy="403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La </a:t>
            </a: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energía</a:t>
            </a:r>
            <a:r>
              <a:rPr lang="es-ES" altLang="es-PR" sz="3400" b="1" dirty="0">
                <a:latin typeface="Arial" charset="0"/>
                <a:cs typeface="Arial" charset="0"/>
              </a:rPr>
              <a:t> requerida para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ejecutar cualquier tipo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s-ES" altLang="es-PR" sz="3400" b="1" dirty="0">
                <a:latin typeface="Arial" charset="0"/>
                <a:cs typeface="Arial" charset="0"/>
              </a:rPr>
              <a:t> físico,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específicamente cuando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el organismo human no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se encuentra sentado 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o recostado</a:t>
            </a:r>
            <a:endParaRPr lang="en-US" altLang="es-PR" sz="34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71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E7197-C272-421C-97CF-C70435530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764704"/>
            <a:ext cx="2952006" cy="5096989"/>
          </a:xfrm>
          <a:prstGeom prst="rect">
            <a:avLst/>
          </a:prstGeom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618969"/>
      </p:ext>
    </p:extLst>
  </p:cSld>
  <p:clrMapOvr>
    <a:masterClrMapping/>
  </p:clrMapOvr>
  <p:transition spd="slow">
    <p:checker dir="vert"/>
    <p:sndAc>
      <p:stSnd>
        <p:snd r:embed="rId4" name="chimes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861050" y="881871"/>
            <a:ext cx="359938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</a:t>
            </a:r>
          </a:p>
          <a:p>
            <a:pPr algn="ctr"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FÍSICA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716017" y="2133600"/>
            <a:ext cx="4248471" cy="381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Movimientos</a:t>
            </a:r>
            <a:endParaRPr lang="en-US" altLang="es-P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voluntarios</a:t>
            </a:r>
            <a:endParaRPr lang="en-US" altLang="es-P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intencionales</a:t>
            </a:r>
            <a:r>
              <a:rPr lang="en-US" altLang="es-PR" sz="3600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dirigidos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hacia</a:t>
            </a:r>
            <a:r>
              <a:rPr lang="en-US" altLang="es-PR" sz="3600" b="1" dirty="0">
                <a:latin typeface="Arial" charset="0"/>
                <a:cs typeface="Arial" charset="0"/>
              </a:rPr>
              <a:t> el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logro</a:t>
            </a:r>
            <a:r>
              <a:rPr lang="en-US" altLang="es-PR" sz="3600" b="1" dirty="0">
                <a:latin typeface="Arial" charset="0"/>
                <a:cs typeface="Arial" charset="0"/>
              </a:rPr>
              <a:t> de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una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identificable</a:t>
            </a:r>
            <a:endParaRPr lang="en-US" altLang="es-PR" sz="36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7742" y="6237560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200" b="1" i="1" dirty="0">
                <a:latin typeface="Times New Roman" pitchFamily="18" charset="0"/>
              </a:rPr>
              <a:t>NOTA</a:t>
            </a:r>
            <a:r>
              <a:rPr lang="en-US" altLang="es-PR" sz="1200" dirty="0">
                <a:latin typeface="Times New Roman" pitchFamily="18" charset="0"/>
              </a:rPr>
              <a:t>. 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 Newell, K.M. (1990a). Physical activity, knowledge types, and degree programs. </a:t>
            </a:r>
            <a:r>
              <a:rPr lang="en-US" altLang="es-PR" sz="1200" i="1" dirty="0">
                <a:latin typeface="Times New Roman" pitchFamily="18" charset="0"/>
              </a:rPr>
              <a:t>Quest, 42</a:t>
            </a:r>
            <a:r>
              <a:rPr lang="en-US" altLang="es-PR" sz="1200" dirty="0">
                <a:latin typeface="Times New Roman" pitchFamily="18" charset="0"/>
              </a:rPr>
              <a:t>, 243-268.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B993B-C721-4686-A01B-6A77255BE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92696"/>
            <a:ext cx="4392488" cy="5356145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E43C1560-F887-463A-9149-5A0D16997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08" y="5949081"/>
            <a:ext cx="885609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de: “Introduction to Kinesiology",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C. J. Caspersen, K. E. Powell &amp; J. C. Harris, 2013. </a:t>
            </a:r>
            <a:r>
              <a:rPr lang="en-US" altLang="es-PR" sz="1200" dirty="0" err="1">
                <a:latin typeface="Times New Roman" pitchFamily="18" charset="0"/>
              </a:rPr>
              <a:t>En</a:t>
            </a:r>
            <a:r>
              <a:rPr lang="en-US" altLang="es-PR" sz="1200" dirty="0">
                <a:latin typeface="Times New Roman" pitchFamily="18" charset="0"/>
              </a:rPr>
              <a:t> S. J. Hoffman (Ed.),  </a:t>
            </a:r>
            <a:r>
              <a:rPr lang="en-US" altLang="es-PR" sz="1200" b="1" i="1" dirty="0">
                <a:latin typeface="Times New Roman" pitchFamily="18" charset="0"/>
              </a:rPr>
              <a:t>Introduction to Kinesiology: Studying Physical Activity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4ta. ed., (p. 7). Champaign, IL: Human Kinetics. Copyright 2013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Human Kinetics</a:t>
            </a:r>
            <a:endParaRPr lang="en-US" altLang="es-PR" sz="1200" b="1" i="1" dirty="0">
              <a:latin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24DC04-FCCD-4FAA-BA7F-EBE94E1D0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548680"/>
            <a:ext cx="3357365" cy="53717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9DA066A4-0CB6-482C-B7F0-E25C75782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425" y="733098"/>
            <a:ext cx="5363071" cy="7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3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1DF0EE7-59EC-4A9A-B2C9-12AF47539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425" y="1556792"/>
            <a:ext cx="500303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Todo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aquel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caracterizado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por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ser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intencional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dirty="0" err="1">
                <a:latin typeface="Arial" charset="0"/>
                <a:cs typeface="Arial" charset="0"/>
              </a:rPr>
              <a:t>voluntario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y </a:t>
            </a:r>
            <a:r>
              <a:rPr lang="en-US" altLang="es-PR" b="1" dirty="0" err="1">
                <a:latin typeface="Arial" charset="0"/>
                <a:cs typeface="Arial" charset="0"/>
              </a:rPr>
              <a:t>dirigido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hacia</a:t>
            </a:r>
            <a:r>
              <a:rPr lang="en-US" altLang="es-PR" b="1" dirty="0">
                <a:latin typeface="Arial" charset="0"/>
                <a:cs typeface="Arial" charset="0"/>
              </a:rPr>
              <a:t> un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propósito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definido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es </a:t>
            </a:r>
            <a:r>
              <a:rPr lang="en-US" altLang="es-PR" b="1" dirty="0" err="1">
                <a:latin typeface="Arial" charset="0"/>
                <a:cs typeface="Arial" charset="0"/>
              </a:rPr>
              <a:t>decir</a:t>
            </a:r>
            <a:r>
              <a:rPr lang="en-US" altLang="es-PR" b="1" dirty="0">
                <a:latin typeface="Arial" charset="0"/>
                <a:cs typeface="Arial" charset="0"/>
              </a:rPr>
              <a:t>, el </a:t>
            </a:r>
            <a:r>
              <a:rPr lang="en-US" altLang="es-PR" b="1" dirty="0" err="1">
                <a:latin typeface="Arial" charset="0"/>
                <a:cs typeface="Arial" charset="0"/>
              </a:rPr>
              <a:t>logro</a:t>
            </a:r>
            <a:r>
              <a:rPr lang="en-US" altLang="es-PR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una 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identificable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7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2796966" y="692696"/>
            <a:ext cx="5795119" cy="96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2868974" y="1628800"/>
            <a:ext cx="6023506" cy="395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voluntario</a:t>
            </a:r>
            <a:r>
              <a:rPr lang="en-US" altLang="es-PR" b="1" dirty="0">
                <a:latin typeface="Arial" charset="0"/>
                <a:cs typeface="Arial" charset="0"/>
              </a:rPr>
              <a:t>, el </a:t>
            </a:r>
            <a:r>
              <a:rPr lang="en-US" altLang="es-PR" b="1" dirty="0" err="1">
                <a:latin typeface="Arial" charset="0"/>
                <a:cs typeface="Arial" charset="0"/>
              </a:rPr>
              <a:t>cual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se </a:t>
            </a:r>
            <a:r>
              <a:rPr lang="en-US" altLang="es-PR" b="1" dirty="0" err="1">
                <a:latin typeface="Arial" charset="0"/>
                <a:cs typeface="Arial" charset="0"/>
              </a:rPr>
              <a:t>realiza</a:t>
            </a:r>
            <a:r>
              <a:rPr lang="en-US" altLang="es-PR" b="1" dirty="0">
                <a:latin typeface="Arial" charset="0"/>
                <a:cs typeface="Arial" charset="0"/>
              </a:rPr>
              <a:t> de for forma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intencional</a:t>
            </a:r>
            <a:r>
              <a:rPr lang="en-US" altLang="es-PR" b="1" dirty="0">
                <a:latin typeface="Arial" charset="0"/>
                <a:cs typeface="Arial" charset="0"/>
              </a:rPr>
              <a:t>, con el fin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alcanzar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una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específica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en</a:t>
            </a:r>
            <a:r>
              <a:rPr lang="en-US" altLang="es-PR" b="1" dirty="0">
                <a:latin typeface="Arial" charset="0"/>
                <a:cs typeface="Arial" charset="0"/>
              </a:rPr>
              <a:t> el </a:t>
            </a:r>
            <a:r>
              <a:rPr lang="en-US" altLang="es-PR" b="1" dirty="0" err="1">
                <a:latin typeface="Arial" charset="0"/>
                <a:cs typeface="Arial" charset="0"/>
              </a:rPr>
              <a:t>deporte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dirty="0" err="1">
                <a:latin typeface="Arial" charset="0"/>
                <a:cs typeface="Arial" charset="0"/>
              </a:rPr>
              <a:t>ejercicio</a:t>
            </a:r>
            <a:r>
              <a:rPr lang="en-US" altLang="es-PR" b="1" dirty="0">
                <a:latin typeface="Arial" charset="0"/>
                <a:cs typeface="Arial" charset="0"/>
              </a:rPr>
              <a:t>, o </a:t>
            </a:r>
            <a:r>
              <a:rPr lang="en-US" altLang="es-PR" b="1" dirty="0" err="1">
                <a:latin typeface="Arial" charset="0"/>
                <a:cs typeface="Arial" charset="0"/>
              </a:rPr>
              <a:t>en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cualquiel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otro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escenario</a:t>
            </a:r>
            <a:r>
              <a:rPr lang="en-US" altLang="es-PR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experiencia</a:t>
            </a:r>
            <a:endParaRPr lang="en-US" altLang="es-PR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D8591ED-1C51-4AA4-9549-3B1606C8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08" y="6021089"/>
            <a:ext cx="885609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de: “Introduction to Kinesiology",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C. J. Caspersen, K. E. Powell &amp; J. C. Harris, 2013. </a:t>
            </a:r>
            <a:r>
              <a:rPr lang="en-US" altLang="es-PR" sz="1200" dirty="0" err="1">
                <a:latin typeface="Times New Roman" pitchFamily="18" charset="0"/>
              </a:rPr>
              <a:t>En</a:t>
            </a:r>
            <a:r>
              <a:rPr lang="en-US" altLang="es-PR" sz="1200" dirty="0">
                <a:latin typeface="Times New Roman" pitchFamily="18" charset="0"/>
              </a:rPr>
              <a:t> S. J. Hoffman (Ed.),  </a:t>
            </a:r>
            <a:r>
              <a:rPr lang="en-US" altLang="es-PR" sz="1200" b="1" i="1" dirty="0">
                <a:latin typeface="Times New Roman" pitchFamily="18" charset="0"/>
              </a:rPr>
              <a:t>Introduction to Kinesiology: Studying Physical Activity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4ta. ed., (p. 8). Champaign, IL: Human Kinetics. Copyright 2013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Human Kinetics</a:t>
            </a:r>
            <a:endParaRPr lang="en-US" altLang="es-PR" sz="1200" b="1" i="1" dirty="0"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F96FF-80E1-449B-8306-A414AF245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6" y="715550"/>
            <a:ext cx="2696041" cy="5176399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50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483768" y="764704"/>
            <a:ext cx="6480720" cy="99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600"/>
              </a:lnSpc>
            </a:pPr>
            <a:r>
              <a:rPr lang="en-US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ACTIVIDAD FÍSICA OCURRE BAJO</a:t>
            </a:r>
          </a:p>
          <a:p>
            <a:pPr eaLnBrk="0" hangingPunct="0">
              <a:lnSpc>
                <a:spcPts val="4600"/>
              </a:lnSpc>
            </a:pPr>
            <a:r>
              <a:rPr lang="en-US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LOS SIGUIENTES CONTEXTOS: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44728" y="2123234"/>
            <a:ext cx="7615704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Tareas regulares en el hogar: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Lavando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piso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jardinería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cuidando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208504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44728" y="3044008"/>
            <a:ext cx="79754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Movimientos realizados en el trabajo: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Caminar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escritorio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elevador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mozo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un restaurant,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endParaRPr lang="es-PR" altLang="es-PR" sz="28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300581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4728" y="4159416"/>
            <a:ext cx="775972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recreativas: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Bailar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caminando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jugando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tenis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campo</a:t>
            </a:r>
            <a:endParaRPr lang="es-PR" altLang="es-PR" sz="26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12122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44728" y="5095520"/>
            <a:ext cx="7615704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Ejecutorias basadas en destrezas: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Entrenamiento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físico-deportivo</a:t>
            </a:r>
            <a:endParaRPr lang="es-PR" altLang="es-PR" sz="28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505733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843705-7287-405B-A42F-052A0E432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62" y="282952"/>
            <a:ext cx="2995970" cy="1997313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-4426389" y="-1261856"/>
            <a:ext cx="8449944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ACTIVIDAD FÍSICA OCURRE BAJO LOS SIGUIENTES CONTEXTOS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9" y="687388"/>
            <a:ext cx="7886700" cy="533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039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2349919" y="908720"/>
            <a:ext cx="675858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300"/>
              </a:lnSpc>
            </a:pPr>
            <a:r>
              <a:rPr lang="en-US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ACTIVIDAD FÍSICA SE PUEDE MEDIR EN TÉRMINOS DE: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(pp. 152, 574),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4728" y="2279774"/>
            <a:ext cx="76157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Calorías usadas por minuto: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caloría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proveer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hasta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pasos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caminata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224158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44728" y="3535966"/>
            <a:ext cx="797542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Equivalencias metabólicas (</a:t>
            </a:r>
            <a:r>
              <a:rPr lang="es-PR" altLang="es-PR" sz="2800" b="1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METs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1 MET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equivale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a 1.2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calorías</a:t>
            </a:r>
            <a:endParaRPr lang="es-PR" altLang="es-PR" sz="28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34977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44728" y="4479966"/>
            <a:ext cx="7759720" cy="139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de actividad física (PAL) 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cantidad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gastada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aquella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requerida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metabolismo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basal o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reposo</a:t>
            </a:r>
            <a:endParaRPr lang="es-PR" altLang="es-PR" sz="26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4417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D40311-1100-4637-A19E-65F4EAF0C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4" y="692696"/>
            <a:ext cx="2191991" cy="1465398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744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31670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600" i="1" dirty="0">
                <a:latin typeface="Times New Roman" panose="02020603050405020304" pitchFamily="18" charset="0"/>
              </a:rPr>
              <a:t>NOTA</a:t>
            </a:r>
            <a:r>
              <a:rPr lang="es-ES" altLang="es-PR" sz="1600" dirty="0">
                <a:latin typeface="Times New Roman" panose="02020603050405020304" pitchFamily="18" charset="0"/>
              </a:rPr>
              <a:t>.</a:t>
            </a:r>
            <a:r>
              <a:rPr lang="es-ES" altLang="es-PR" sz="16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Exercise Physiology Integrating Theory and Application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(p. 54),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J. Kraemer, S. J. Fleck, y M. R.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Deschenes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2012, Philadelphia: Lippincott Williams &amp; Wilkins. Copyright 2012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: Lippincott Williams &amp; Wilkins, a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Wolte</a:t>
            </a:r>
            <a:r>
              <a:rPr lang="en-US" altLang="es-PR" sz="1600" b="0" dirty="0">
                <a:latin typeface="Times New Roman" panose="02020603050405020304" pitchFamily="18" charset="0"/>
              </a:rPr>
              <a:t> Kluwer business.</a:t>
            </a:r>
            <a:r>
              <a:rPr lang="es-ES" altLang="es-PR" sz="1600" b="0" dirty="0">
                <a:latin typeface="Times New Roman" panose="02020603050405020304" pitchFamily="18" charset="0"/>
              </a:rPr>
              <a:t>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4ta.. ed.; (p. 184),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6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(p. 116,),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6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6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Caloria_DEF_FlujoD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833438"/>
            <a:ext cx="3724275" cy="55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D0EEE7-729B-496A-8776-09C4B5A0A1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1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oria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703263"/>
            <a:ext cx="4276725" cy="58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31670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600" i="1" dirty="0">
                <a:latin typeface="Times New Roman" panose="02020603050405020304" pitchFamily="18" charset="0"/>
              </a:rPr>
              <a:t>NOTA</a:t>
            </a:r>
            <a:r>
              <a:rPr lang="es-ES" altLang="es-PR" sz="1600" dirty="0">
                <a:latin typeface="Times New Roman" panose="02020603050405020304" pitchFamily="18" charset="0"/>
              </a:rPr>
              <a:t>.</a:t>
            </a:r>
            <a:r>
              <a:rPr lang="es-ES" altLang="es-PR" sz="16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600" i="1" dirty="0">
                <a:latin typeface="Times New Roman" panose="02020603050405020304" pitchFamily="18" charset="0"/>
              </a:rPr>
              <a:t>Exercise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Physiology Integrating Theory and Application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(p. 54),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J. Kraemer, S. J. Fleck, y M. R.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Deschenes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2012, Philadelphia: Lippincott Williams &amp; Wilkins. Copyright 2012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: Lippincott Williams &amp; Wilkins, a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Wolte</a:t>
            </a:r>
            <a:r>
              <a:rPr lang="en-US" altLang="es-PR" sz="1600" b="0" dirty="0">
                <a:latin typeface="Times New Roman" panose="02020603050405020304" pitchFamily="18" charset="0"/>
              </a:rPr>
              <a:t> Kluwer business.</a:t>
            </a:r>
            <a:r>
              <a:rPr lang="es-ES" altLang="es-PR" sz="1600" b="0" dirty="0">
                <a:latin typeface="Times New Roman" panose="02020603050405020304" pitchFamily="18" charset="0"/>
              </a:rPr>
              <a:t>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4ta.. ed.; (p. 184),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6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(p. 116,),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6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6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8" name="Picture 2" descr="GN5_MET_PPT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848600" cy="58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87332"/>
      </p:ext>
    </p:extLst>
  </p:cSld>
  <p:clrMapOvr>
    <a:masterClrMapping/>
  </p:clrMapOvr>
  <p:transition spd="slow">
    <p:comb dir="vert"/>
    <p:sndAc>
      <p:stSnd>
        <p:snd r:embed="rId4" name="breeze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2987824" y="764704"/>
            <a:ext cx="583232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NIVEL DE</a:t>
            </a:r>
          </a:p>
          <a:p>
            <a:pPr eaLnBrk="0" hangingPunct="0"/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 (PAL)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2987824" y="1701751"/>
            <a:ext cx="5904655" cy="424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Representa la cantidad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expendio energético por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día, sobre aquella energía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requerida para mantener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la actividad de la </a:t>
            </a:r>
            <a:r>
              <a:rPr lang="es-E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tasa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metabólica basal</a:t>
            </a:r>
            <a:r>
              <a:rPr lang="es-ES" altLang="es-PR" sz="3600" b="1" dirty="0">
                <a:latin typeface="Arial" charset="0"/>
                <a:cs typeface="Arial" charset="0"/>
              </a:rPr>
              <a:t> (en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reposo)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(pp. 152, 574),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95579-01BA-42EF-AB65-17D928CE6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8" y="601746"/>
            <a:ext cx="2851134" cy="5387970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0698293"/>
      </p:ext>
    </p:extLst>
  </p:cSld>
  <p:clrMapOvr>
    <a:masterClrMapping/>
  </p:clrMapOvr>
  <p:transition spd="slow">
    <p:checker dir="vert"/>
    <p:sndAc>
      <p:stSnd>
        <p:snd r:embed="rId4" name="breeze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asa_Metabolica_Basal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692150"/>
            <a:ext cx="5976938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5" y="838200"/>
            <a:ext cx="2447925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400" i="1" dirty="0">
                <a:latin typeface="Times New Roman" panose="02020603050405020304" pitchFamily="18" charset="0"/>
              </a:rPr>
              <a:t>NOTA</a:t>
            </a:r>
            <a:r>
              <a:rPr lang="es-ES" altLang="es-PR" sz="1400" dirty="0">
                <a:latin typeface="Times New Roman" panose="02020603050405020304" pitchFamily="18" charset="0"/>
              </a:rPr>
              <a:t>.</a:t>
            </a:r>
            <a:r>
              <a:rPr lang="es-ES" altLang="es-PR" sz="14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Exercise Physiology Integrating Theory and Application</a:t>
            </a:r>
            <a:r>
              <a:rPr lang="en-US" altLang="es-PR" sz="1400" b="0" dirty="0">
                <a:latin typeface="Times New Roman" panose="02020603050405020304" pitchFamily="18" charset="0"/>
              </a:rPr>
              <a:t>. (pp. 56, 341),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W. J. Kraemer, S. J. Fleck, y M. R.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Deschenes</a:t>
            </a:r>
            <a:r>
              <a:rPr lang="en-US" altLang="es-PR" sz="1400" b="0" dirty="0">
                <a:latin typeface="Times New Roman" panose="02020603050405020304" pitchFamily="18" charset="0"/>
              </a:rPr>
              <a:t>, 2012, Philadelphia: Lippincott Williams &amp; Wilkins. Copyright 2012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: Lippincott Williams &amp; Wilkins, a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Wolte</a:t>
            </a:r>
            <a:r>
              <a:rPr lang="en-US" altLang="es-PR" sz="1400" b="0" dirty="0">
                <a:latin typeface="Times New Roman" panose="02020603050405020304" pitchFamily="18" charset="0"/>
              </a:rPr>
              <a:t> Kluwer business.</a:t>
            </a:r>
            <a:r>
              <a:rPr lang="es-ES" altLang="es-PR" sz="1400" b="0" dirty="0">
                <a:latin typeface="Times New Roman" panose="02020603050405020304" pitchFamily="18" charset="0"/>
              </a:rPr>
              <a:t> 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400" b="0" dirty="0">
                <a:latin typeface="Times New Roman" panose="02020603050405020304" pitchFamily="18" charset="0"/>
              </a:rPr>
              <a:t>. 4ta.. ed.; (pp. 199-201),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4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4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4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4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4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4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400" b="0" dirty="0">
                <a:latin typeface="Times New Roman" panose="02020603050405020304" pitchFamily="18" charset="0"/>
              </a:rPr>
              <a:t>. 5ta. ed.; (p. 138,),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4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4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4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400" b="0" dirty="0"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8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ChangeArrowheads="1"/>
          </p:cNvSpPr>
          <p:nvPr/>
        </p:nvSpPr>
        <p:spPr bwMode="auto">
          <a:xfrm>
            <a:off x="3961830" y="692150"/>
            <a:ext cx="496468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NEAT</a:t>
            </a:r>
          </a:p>
        </p:txBody>
      </p:sp>
      <p:sp>
        <p:nvSpPr>
          <p:cNvPr id="1335299" name="Rectangle 3"/>
          <p:cNvSpPr>
            <a:spLocks noChangeArrowheads="1"/>
          </p:cNvSpPr>
          <p:nvPr/>
        </p:nvSpPr>
        <p:spPr bwMode="auto">
          <a:xfrm>
            <a:off x="3924300" y="1341438"/>
            <a:ext cx="5002213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dirty="0">
                <a:latin typeface="Arial" charset="0"/>
                <a:cs typeface="Arial" charset="0"/>
              </a:rPr>
              <a:t>Las </a:t>
            </a:r>
            <a:r>
              <a:rPr lang="en-US" altLang="es-PR" sz="3400" b="1" dirty="0" err="1">
                <a:latin typeface="Arial" charset="0"/>
                <a:cs typeface="Arial" charset="0"/>
              </a:rPr>
              <a:t>siglas</a:t>
            </a:r>
            <a:r>
              <a:rPr lang="en-US" altLang="es-PR" sz="3400" b="1" dirty="0">
                <a:latin typeface="Arial" charset="0"/>
                <a:cs typeface="Arial" charset="0"/>
              </a:rPr>
              <a:t>, del ingles,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dirty="0" err="1">
                <a:latin typeface="Arial" charset="0"/>
                <a:cs typeface="Arial" charset="0"/>
              </a:rPr>
              <a:t>significan</a:t>
            </a:r>
            <a:r>
              <a:rPr lang="en-US" altLang="es-PR" sz="3400" b="1" dirty="0">
                <a:latin typeface="Arial" charset="0"/>
                <a:cs typeface="Arial" charset="0"/>
              </a:rPr>
              <a:t>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Nonexercise</a:t>
            </a: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Activity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Thermogenesis</a:t>
            </a:r>
            <a:r>
              <a:rPr lang="en-US" altLang="es-PR" sz="3400" b="1" dirty="0">
                <a:latin typeface="Arial" charset="0"/>
                <a:cs typeface="Arial" charset="0"/>
              </a:rPr>
              <a:t>, que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3400" b="1" dirty="0">
                <a:latin typeface="Arial" charset="0"/>
                <a:cs typeface="Arial" charset="0"/>
              </a:rPr>
              <a:t> </a:t>
            </a:r>
            <a:r>
              <a:rPr lang="en-US" altLang="es-PR" sz="3400" b="1" dirty="0" err="1">
                <a:latin typeface="Arial" charset="0"/>
                <a:cs typeface="Arial" charset="0"/>
              </a:rPr>
              <a:t>español</a:t>
            </a:r>
            <a:r>
              <a:rPr lang="en-US" altLang="es-PR" sz="3400" b="1" dirty="0">
                <a:latin typeface="Arial" charset="0"/>
                <a:cs typeface="Arial" charset="0"/>
              </a:rPr>
              <a:t> </a:t>
            </a:r>
            <a:r>
              <a:rPr lang="en-US" altLang="es-PR" sz="3400" b="1" dirty="0" err="1">
                <a:latin typeface="Arial" charset="0"/>
                <a:cs typeface="Arial" charset="0"/>
              </a:rPr>
              <a:t>sería</a:t>
            </a:r>
            <a:r>
              <a:rPr lang="en-US" altLang="es-PR" sz="3400" b="1" dirty="0">
                <a:latin typeface="Arial" charset="0"/>
                <a:cs typeface="Arial" charset="0"/>
              </a:rPr>
              <a:t>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Termogénesis</a:t>
            </a: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de las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Actividades</a:t>
            </a: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No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Asociadas</a:t>
            </a: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al </a:t>
            </a: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Ejercicio</a:t>
            </a:r>
            <a:endParaRPr lang="en-US" altLang="es-PR" sz="34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949081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  <a:cs typeface="Times New Roman" pitchFamily="18" charset="0"/>
              </a:rPr>
              <a:t>Información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 de: "NEAT – non-exercise activity thermogenesis – egocentric &amp; geocentric environmental factors vs. biological regulation", por: </a:t>
            </a:r>
            <a:r>
              <a:rPr lang="fi-FI" altLang="es-PR" sz="1200" dirty="0">
                <a:latin typeface="Times New Roman" pitchFamily="18" charset="0"/>
                <a:cs typeface="Times New Roman" pitchFamily="18" charset="0"/>
              </a:rPr>
              <a:t>J. A. Levine, &amp; C. M. Kotz,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 2005, </a:t>
            </a:r>
            <a:r>
              <a:rPr lang="es-ES" altLang="es-PR" sz="1200" b="1" i="1" dirty="0">
                <a:latin typeface="Times New Roman" pitchFamily="18" charset="0"/>
                <a:cs typeface="Times New Roman" pitchFamily="18" charset="0"/>
              </a:rPr>
              <a:t>Acta </a:t>
            </a:r>
            <a:r>
              <a:rPr lang="es-ES" altLang="es-PR" sz="1200" b="1" i="1" dirty="0" err="1">
                <a:latin typeface="Times New Roman" pitchFamily="18" charset="0"/>
                <a:cs typeface="Times New Roman" pitchFamily="18" charset="0"/>
              </a:rPr>
              <a:t>Physiologica</a:t>
            </a:r>
            <a:r>
              <a:rPr lang="es-ES" altLang="es-PR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altLang="es-PR" sz="1200" b="1" i="1" dirty="0" err="1">
                <a:latin typeface="Times New Roman" pitchFamily="18" charset="0"/>
                <a:cs typeface="Times New Roman" pitchFamily="18" charset="0"/>
              </a:rPr>
              <a:t>Scandinavica</a:t>
            </a:r>
            <a:r>
              <a:rPr lang="es-ES" altLang="es-PR" sz="1200" b="1" i="1" dirty="0">
                <a:latin typeface="Times New Roman" pitchFamily="18" charset="0"/>
                <a:cs typeface="Times New Roman" pitchFamily="18" charset="0"/>
              </a:rPr>
              <a:t>, 184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(4), 309-318. Recuperado de la base de datos de </a:t>
            </a:r>
            <a:r>
              <a:rPr lang="es-ES" altLang="es-PR" sz="1200" dirty="0" err="1">
                <a:latin typeface="Times New Roman" pitchFamily="18" charset="0"/>
                <a:cs typeface="Times New Roman" pitchFamily="18" charset="0"/>
              </a:rPr>
              <a:t>EBSCOhost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altLang="es-PR" sz="1200" dirty="0" err="1">
                <a:latin typeface="Times New Roman" pitchFamily="18" charset="0"/>
                <a:cs typeface="Times New Roman" pitchFamily="18" charset="0"/>
              </a:rPr>
              <a:t>Academic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altLang="es-PR" sz="1200" dirty="0" err="1"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 Premier)</a:t>
            </a:r>
            <a:endParaRPr lang="en-US" altLang="es-PR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D74E4-4395-4D19-B306-6BCEFC0F7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8" y="543874"/>
            <a:ext cx="4046454" cy="5549422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ChangeArrowheads="1"/>
          </p:cNvSpPr>
          <p:nvPr/>
        </p:nvSpPr>
        <p:spPr bwMode="auto">
          <a:xfrm>
            <a:off x="3852292" y="765175"/>
            <a:ext cx="51466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NEAT</a:t>
            </a:r>
          </a:p>
        </p:txBody>
      </p:sp>
      <p:sp>
        <p:nvSpPr>
          <p:cNvPr id="1337347" name="Rectangle 3"/>
          <p:cNvSpPr>
            <a:spLocks noChangeArrowheads="1"/>
          </p:cNvSpPr>
          <p:nvPr/>
        </p:nvSpPr>
        <p:spPr bwMode="auto">
          <a:xfrm>
            <a:off x="3852292" y="1485900"/>
            <a:ext cx="5111305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 err="1">
                <a:latin typeface="Arial" charset="0"/>
                <a:cs typeface="Arial" charset="0"/>
              </a:rPr>
              <a:t>Aquellas</a:t>
            </a:r>
            <a:endParaRPr lang="en-US" altLang="es-PR" sz="4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 err="1">
                <a:latin typeface="Arial" charset="0"/>
                <a:cs typeface="Arial" charset="0"/>
              </a:rPr>
              <a:t>actividades</a:t>
            </a:r>
            <a:endParaRPr lang="en-US" altLang="es-PR" sz="4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>
                <a:latin typeface="Arial" charset="0"/>
                <a:cs typeface="Arial" charset="0"/>
              </a:rPr>
              <a:t>que no </a:t>
            </a:r>
            <a:r>
              <a:rPr lang="en-US" altLang="es-PR" sz="4200" b="1" dirty="0" err="1">
                <a:latin typeface="Arial" charset="0"/>
                <a:cs typeface="Arial" charset="0"/>
              </a:rPr>
              <a:t>pertenecen</a:t>
            </a:r>
            <a:endParaRPr lang="en-US" altLang="es-PR" sz="4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>
                <a:latin typeface="Arial" charset="0"/>
                <a:cs typeface="Arial" charset="0"/>
              </a:rPr>
              <a:t>al </a:t>
            </a:r>
            <a:r>
              <a:rPr lang="en-US" altLang="es-PR" sz="4200" b="1" dirty="0" err="1">
                <a:latin typeface="Arial" charset="0"/>
                <a:cs typeface="Arial" charset="0"/>
              </a:rPr>
              <a:t>grupo</a:t>
            </a:r>
            <a:r>
              <a:rPr lang="en-US" altLang="es-PR" sz="42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 err="1">
                <a:latin typeface="Arial" charset="0"/>
                <a:cs typeface="Arial" charset="0"/>
              </a:rPr>
              <a:t>ejercicios</a:t>
            </a:r>
            <a:r>
              <a:rPr lang="en-US" altLang="es-PR" sz="4200" b="1" dirty="0">
                <a:latin typeface="Arial" charset="0"/>
                <a:cs typeface="Arial" charset="0"/>
              </a:rPr>
              <a:t> o </a:t>
            </a:r>
            <a:r>
              <a:rPr lang="en-US" altLang="es-PR" sz="4200" b="1" dirty="0" err="1">
                <a:latin typeface="Arial" charset="0"/>
                <a:cs typeface="Arial" charset="0"/>
              </a:rPr>
              <a:t>físicos</a:t>
            </a:r>
            <a:endParaRPr lang="en-US" altLang="es-PR" sz="4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>
                <a:latin typeface="Arial" charset="0"/>
                <a:cs typeface="Arial" charset="0"/>
              </a:rPr>
              <a:t>o </a:t>
            </a:r>
            <a:r>
              <a:rPr lang="en-US" altLang="es-PR" sz="4200" b="1" dirty="0" err="1">
                <a:latin typeface="Arial" charset="0"/>
                <a:cs typeface="Arial" charset="0"/>
              </a:rPr>
              <a:t>deportes</a:t>
            </a:r>
            <a:endParaRPr lang="en-US" altLang="es-PR" sz="42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  <a:cs typeface="Times New Roman" pitchFamily="18" charset="0"/>
              </a:rPr>
              <a:t>Información de: "NEAT – non-exercise activity thermogenesis – egocentric &amp; geocentric environmental factors vs. biological regulation", por: </a:t>
            </a:r>
            <a:r>
              <a:rPr lang="fi-FI" altLang="es-PR" sz="1200">
                <a:latin typeface="Times New Roman" pitchFamily="18" charset="0"/>
                <a:cs typeface="Times New Roman" pitchFamily="18" charset="0"/>
              </a:rPr>
              <a:t>J. A. Levine, &amp; C. M. Kotz,</a:t>
            </a:r>
            <a:r>
              <a:rPr lang="en-US" altLang="es-PR" sz="1200">
                <a:latin typeface="Times New Roman" pitchFamily="18" charset="0"/>
                <a:cs typeface="Times New Roman" pitchFamily="18" charset="0"/>
              </a:rPr>
              <a:t> 2005, </a:t>
            </a:r>
            <a:r>
              <a:rPr lang="es-ES" altLang="es-PR" sz="1200" b="1" i="1">
                <a:latin typeface="Times New Roman" pitchFamily="18" charset="0"/>
                <a:cs typeface="Times New Roman" pitchFamily="18" charset="0"/>
              </a:rPr>
              <a:t>Acta Physiologica Scandinavica, 184</a:t>
            </a:r>
            <a:r>
              <a:rPr lang="es-ES" altLang="es-PR" sz="1200">
                <a:latin typeface="Times New Roman" pitchFamily="18" charset="0"/>
                <a:cs typeface="Times New Roman" pitchFamily="18" charset="0"/>
              </a:rPr>
              <a:t>(4), 309-318. Recuperado de la base de datos de EBSCOhost (Academic Search Premier)</a:t>
            </a:r>
            <a:endParaRPr lang="en-US" altLang="es-PR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B627D-D85F-49AD-9F3C-B43EBF509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" y="620688"/>
            <a:ext cx="3752216" cy="5328591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052067" y="1052513"/>
            <a:ext cx="7056437" cy="117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5200"/>
              </a:lnSpc>
            </a:pPr>
            <a:r>
              <a:rPr lang="es-PR" altLang="es-PR" sz="26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Nonexercise</a:t>
            </a:r>
            <a:r>
              <a:rPr lang="es-PR" altLang="es-PR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6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Activity</a:t>
            </a:r>
            <a:r>
              <a:rPr lang="es-PR" altLang="es-PR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6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Thermogenesis</a:t>
            </a:r>
            <a:r>
              <a:rPr lang="es-PR" altLang="es-PR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:</a:t>
            </a:r>
            <a:r>
              <a:rPr lang="es-PR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3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NEAT</a:t>
            </a:r>
          </a:p>
        </p:txBody>
      </p:sp>
      <p:sp>
        <p:nvSpPr>
          <p:cNvPr id="1339399" name="Text Box 7"/>
          <p:cNvSpPr txBox="1">
            <a:spLocks noChangeArrowheads="1"/>
          </p:cNvSpPr>
          <p:nvPr/>
        </p:nvSpPr>
        <p:spPr bwMode="auto">
          <a:xfrm>
            <a:off x="646113" y="2865438"/>
            <a:ext cx="83185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Termogénesis de las Actividades no Asociadas con el Ejercicio Físico:</a:t>
            </a:r>
            <a:endParaRPr lang="en-US" altLang="es-PR" sz="2500" i="1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39400" name="Picture 8" descr="Bullets_Arrow_Blue1_Right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936875"/>
            <a:ext cx="271462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401" name="Text Box 9"/>
          <p:cNvSpPr txBox="1">
            <a:spLocks noChangeArrowheads="1"/>
          </p:cNvSpPr>
          <p:nvPr/>
        </p:nvSpPr>
        <p:spPr bwMode="auto">
          <a:xfrm>
            <a:off x="1006475" y="3775075"/>
            <a:ext cx="79930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s-PR" sz="2100" b="1">
                <a:effectLst>
                  <a:outerShdw blurRad="38100" dist="38100" dir="2700000" algn="tl">
                    <a:srgbClr val="C0C0C0"/>
                  </a:outerShdw>
                </a:effectLst>
              </a:rPr>
              <a:t>Importancia</a:t>
            </a:r>
            <a:r>
              <a:rPr lang="en-US" altLang="es-PR" sz="2100" b="1"/>
              <a:t>: </a:t>
            </a:r>
            <a:endParaRPr lang="en-US" altLang="es-PR" sz="210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339402" name="Picture 10" descr="Bullet_Round_Diamond_Maggenta_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846513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403" name="Text Box 11"/>
          <p:cNvSpPr txBox="1">
            <a:spLocks noChangeArrowheads="1"/>
          </p:cNvSpPr>
          <p:nvPr/>
        </p:nvSpPr>
        <p:spPr bwMode="auto">
          <a:xfrm>
            <a:off x="1406525" y="4318000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>
                <a:solidFill>
                  <a:srgbClr val="000000"/>
                </a:solidFill>
                <a:latin typeface="Arial" charset="0"/>
              </a:rPr>
              <a:t>Costo metabólico de algunas actividades NEAT:</a:t>
            </a:r>
            <a:endParaRPr lang="en-US" altLang="es-PR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339404" name="Picture 12" descr="Bullets_Arrow-Thin_Green_Right_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51338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405" name="Text Box 13"/>
          <p:cNvSpPr txBox="1">
            <a:spLocks noChangeArrowheads="1"/>
          </p:cNvSpPr>
          <p:nvPr/>
        </p:nvSpPr>
        <p:spPr bwMode="auto">
          <a:xfrm>
            <a:off x="1403350" y="4724400"/>
            <a:ext cx="7270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i="1">
                <a:solidFill>
                  <a:srgbClr val="000000"/>
                </a:solidFill>
                <a:latin typeface="Calibri" pitchFamily="34" charset="0"/>
              </a:rPr>
              <a:t>Son suficientes para asistir en las medidas preventivas, y terapéuticas, para el problema de la obesidad:</a:t>
            </a:r>
            <a:endParaRPr lang="en-US" altLang="es-PR" sz="220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732463"/>
            <a:ext cx="8820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</a:rPr>
              <a:t>Información de: " Compendium of physical activities: an update of activity codes and MET intensities ", por: B. E. Ainsworth,, W. L.Haskell,, M. C.Whitt,, M. L. Irwin,, A. M. Swartz,, S. J.,  Strath, W. L.,  O'Brien, D. R. Jr,  Bassett, K. H. Schmitz,, P. O. Emplaincourt,, D. R. Jr, Jacobs, &amp; A. S. Leon, 2000, </a:t>
            </a:r>
            <a:r>
              <a:rPr lang="en-US" altLang="es-PR" sz="1200" b="1" i="1">
                <a:latin typeface="Times New Roman" pitchFamily="18" charset="0"/>
              </a:rPr>
              <a:t>Medicine &amp; Science in Sports &amp; Exercise, 32</a:t>
            </a:r>
            <a:r>
              <a:rPr lang="en-US" altLang="es-PR" sz="1200">
                <a:latin typeface="Times New Roman" pitchFamily="18" charset="0"/>
              </a:rPr>
              <a:t>(9 Suppl), S498-S504. Recuperado de </a:t>
            </a:r>
            <a:r>
              <a:rPr lang="en-US" altLang="es-PR" sz="1200" b="1" i="1">
                <a:latin typeface="Times New Roman" pitchFamily="18" charset="0"/>
                <a:hlinkClick r:id="rId8"/>
              </a:rPr>
              <a:t>http://ocw.um.es/cc.-de-la-salud/alimentacion-y-nutricion-actuales/otros-recursos-1/or-f-003.pdf</a:t>
            </a:r>
            <a:endParaRPr lang="en-US" altLang="es-PR" sz="1200" b="1" i="1"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0A779-13C8-4C63-B1B2-FFF0A59876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0" y="851034"/>
            <a:ext cx="2049099" cy="1884229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slow">
    <p:wedge/>
    <p:sndAc>
      <p:stSnd>
        <p:snd r:embed="rId4" name="breeze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2924998" y="991527"/>
            <a:ext cx="5823144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7800"/>
              </a:lnSpc>
            </a:pPr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NIVELES DE</a:t>
            </a:r>
          </a:p>
          <a:p>
            <a:pPr eaLnBrk="0" hangingPunct="0">
              <a:lnSpc>
                <a:spcPts val="7800"/>
              </a:lnSpc>
            </a:pPr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152),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4728" y="3238137"/>
            <a:ext cx="7615704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Sedentario –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 menor que 1.4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cantidad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diaria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forma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movimiento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1.4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veces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el metabolism basal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319994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44728" y="5008181"/>
            <a:ext cx="7975422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Moderado –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 entre 1.4 y 1.7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2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96999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44728" y="5584245"/>
            <a:ext cx="775972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Vigoroso –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 mayor que 1.7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554605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1418ED-D45D-45E9-8CCB-FEBEFD17C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1"/>
            <a:ext cx="2745486" cy="2689456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937089"/>
      </p:ext>
    </p:extLst>
  </p:cSld>
  <p:clrMapOvr>
    <a:masterClrMapping/>
  </p:clrMapOvr>
  <p:transition spd="slow">
    <p:checker dir="vert"/>
    <p:sndAc>
      <p:stSnd>
        <p:snd r:embed="rId4" name="breeze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388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(pp. 152, 574),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21" y="754161"/>
            <a:ext cx="5671567" cy="5267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980965"/>
      </p:ext>
    </p:extLst>
  </p:cSld>
  <p:clrMapOvr>
    <a:masterClrMapping/>
  </p:clrMapOvr>
  <p:transition spd="slow">
    <p:checker dir="vert"/>
    <p:sndAc>
      <p:stSnd>
        <p:snd r:embed="rId4" name="chimes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3889821" y="692150"/>
            <a:ext cx="51466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EJERCICIO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3995166" y="1412875"/>
            <a:ext cx="5041330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Cualquier </a:t>
            </a:r>
            <a:r>
              <a:rPr lang="es-E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movimiento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humano</a:t>
            </a:r>
            <a:r>
              <a:rPr lang="es-ES" altLang="es-PR" sz="3100" b="1" dirty="0">
                <a:latin typeface="Arial" charset="0"/>
                <a:cs typeface="Arial" charset="0"/>
              </a:rPr>
              <a:t> previamente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organizado y </a:t>
            </a:r>
            <a:r>
              <a:rPr lang="es-E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planificado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que involucre grandes 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pequeños grupos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musculares, e impliquen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un </a:t>
            </a:r>
            <a:r>
              <a:rPr lang="es-E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gasto energético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dirigido hacia unos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propósitos especiales</a:t>
            </a:r>
            <a:endParaRPr lang="en-US" altLang="es-PR" sz="31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6237288"/>
            <a:ext cx="89646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</a:rPr>
              <a:t>Adaptado de: ACSM, 2006, p. 3; Caspersen, Powel &amp; Christensen, 1985; Kent, 1998, pp. 176-177.</a:t>
            </a:r>
            <a:endParaRPr lang="en-US" altLang="es-PR" sz="1200" b="1" i="1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9C85D-24B0-4885-A542-E3A958431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2" y="626257"/>
            <a:ext cx="3740688" cy="5611031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166106"/>
      </p:ext>
    </p:extLst>
  </p:cSld>
  <p:clrMapOvr>
    <a:masterClrMapping/>
  </p:clrMapOvr>
  <p:transition spd="slow">
    <p:checker dir="vert"/>
    <p:sndAc>
      <p:stSnd>
        <p:snd r:embed="rId4" name="breez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64837B9A-265C-4FF1-8ADE-3F988750EE31}"/>
              </a:ext>
            </a:extLst>
          </p:cNvPr>
          <p:cNvSpPr>
            <a:spLocks/>
          </p:cNvSpPr>
          <p:nvPr/>
        </p:nvSpPr>
        <p:spPr bwMode="auto">
          <a:xfrm>
            <a:off x="0" y="622201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s-PR" altLang="es-PR" sz="23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APLICACIONES</a:t>
            </a:r>
            <a:r>
              <a:rPr lang="es-PR" altLang="es-PR" sz="23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DEPORTES INDIVIDUALES</a:t>
            </a:r>
            <a:br>
              <a:rPr lang="es-PR" altLang="es-PR" sz="1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19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Vínculo de la Temática de </a:t>
            </a:r>
            <a:r>
              <a:rPr lang="es-PR" altLang="es-PR" sz="19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otros </a:t>
            </a:r>
            <a:r>
              <a:rPr lang="es-PR" altLang="es-PR" sz="19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Cursos Previos con la de Hoy *</a:t>
            </a:r>
          </a:p>
        </p:txBody>
      </p:sp>
      <p:sp>
        <p:nvSpPr>
          <p:cNvPr id="63" name="Text Box 9">
            <a:extLst>
              <a:ext uri="{FF2B5EF4-FFF2-40B4-BE49-F238E27FC236}">
                <a16:creationId xmlns:a16="http://schemas.microsoft.com/office/drawing/2014/main" id="{417E46B8-0EB3-402C-9CC4-52D236FE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5102994"/>
            <a:ext cx="6065471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Las </a:t>
            </a:r>
            <a:r>
              <a:rPr lang="en-US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bolas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medicinales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sirven</a:t>
            </a:r>
            <a:r>
              <a:rPr lang="en-US" altLang="es-PR" sz="2600" b="1" dirty="0">
                <a:latin typeface="Arial" charset="0"/>
              </a:rPr>
              <a:t> para …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64" name="Picture 10" descr="PntBlue1">
            <a:extLst>
              <a:ext uri="{FF2B5EF4-FFF2-40B4-BE49-F238E27FC236}">
                <a16:creationId xmlns:a16="http://schemas.microsoft.com/office/drawing/2014/main" id="{B32EED0E-46E8-4B56-A8D7-563DD018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 Box 2">
            <a:extLst>
              <a:ext uri="{FF2B5EF4-FFF2-40B4-BE49-F238E27FC236}">
                <a16:creationId xmlns:a16="http://schemas.microsoft.com/office/drawing/2014/main" id="{2C1B3B93-6863-4AC5-BA4F-4F8DB088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5589240"/>
            <a:ext cx="63279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>
                <a:latin typeface="Arial" charset="0"/>
              </a:rPr>
              <a:t>El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análisis</a:t>
            </a:r>
            <a:r>
              <a:rPr lang="en-US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necesidades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pretende</a:t>
            </a:r>
            <a:r>
              <a:rPr lang="en-US" altLang="es-PR" sz="2600" b="1" dirty="0">
                <a:latin typeface="Arial" charset="0"/>
              </a:rPr>
              <a:t> …</a:t>
            </a:r>
          </a:p>
        </p:txBody>
      </p:sp>
      <p:pic>
        <p:nvPicPr>
          <p:cNvPr id="66" name="Picture 3" descr="PntBlue1">
            <a:extLst>
              <a:ext uri="{FF2B5EF4-FFF2-40B4-BE49-F238E27FC236}">
                <a16:creationId xmlns:a16="http://schemas.microsoft.com/office/drawing/2014/main" id="{3B8A7F88-2713-47B8-B073-AABE3591E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Box 9">
            <a:extLst>
              <a:ext uri="{FF2B5EF4-FFF2-40B4-BE49-F238E27FC236}">
                <a16:creationId xmlns:a16="http://schemas.microsoft.com/office/drawing/2014/main" id="{953F0F83-67E3-456B-8484-B8CA2182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6111106"/>
            <a:ext cx="5751881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Los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relevos</a:t>
            </a:r>
            <a:r>
              <a:rPr lang="en-US" altLang="es-PR" sz="2600" b="1" dirty="0">
                <a:latin typeface="Arial" charset="0"/>
              </a:rPr>
              <a:t> se </a:t>
            </a:r>
            <a:r>
              <a:rPr lang="en-US" altLang="es-PR" sz="2600" b="1" dirty="0" err="1">
                <a:latin typeface="Arial" charset="0"/>
              </a:rPr>
              <a:t>caracterizan</a:t>
            </a:r>
            <a:r>
              <a:rPr lang="en-US" altLang="es-PR" sz="2600" b="1" dirty="0">
                <a:latin typeface="Arial" charset="0"/>
              </a:rPr>
              <a:t> por …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10" descr="PntBlue1">
            <a:extLst>
              <a:ext uri="{FF2B5EF4-FFF2-40B4-BE49-F238E27FC236}">
                <a16:creationId xmlns:a16="http://schemas.microsoft.com/office/drawing/2014/main" id="{9C26690C-C1CE-4FD7-8061-6E80DE67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 Box 4">
            <a:extLst>
              <a:ext uri="{FF2B5EF4-FFF2-40B4-BE49-F238E27FC236}">
                <a16:creationId xmlns:a16="http://schemas.microsoft.com/office/drawing/2014/main" id="{CA27AB95-7407-4BEF-941D-C3031B165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6" y="4624312"/>
            <a:ext cx="60654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El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análisis</a:t>
            </a:r>
            <a:r>
              <a:rPr lang="en-US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muscular</a:t>
            </a:r>
            <a:r>
              <a:rPr lang="en-US" altLang="es-PR" sz="2600" b="1" dirty="0">
                <a:latin typeface="Arial" charset="0"/>
              </a:rPr>
              <a:t> se </a:t>
            </a:r>
            <a:r>
              <a:rPr lang="en-US" altLang="es-PR" sz="2600" b="1" dirty="0" err="1">
                <a:latin typeface="Arial" charset="0"/>
              </a:rPr>
              <a:t>considera</a:t>
            </a:r>
            <a:r>
              <a:rPr lang="en-US" altLang="es-PR" sz="2600" b="1" dirty="0">
                <a:latin typeface="Arial" charset="0"/>
              </a:rPr>
              <a:t> ...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70" name="Picture 5" descr="PntBlue1">
            <a:extLst>
              <a:ext uri="{FF2B5EF4-FFF2-40B4-BE49-F238E27FC236}">
                <a16:creationId xmlns:a16="http://schemas.microsoft.com/office/drawing/2014/main" id="{BD64684C-7055-4530-BC67-5EE985CC0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Box 9">
            <a:extLst>
              <a:ext uri="{FF2B5EF4-FFF2-40B4-BE49-F238E27FC236}">
                <a16:creationId xmlns:a16="http://schemas.microsoft.com/office/drawing/2014/main" id="{0C4AD7DB-F520-4758-B1B2-44D61BD0E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2006650"/>
            <a:ext cx="459975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Se </a:t>
            </a:r>
            <a:r>
              <a:rPr lang="en-US" altLang="es-PR" sz="2600" b="1" dirty="0" err="1">
                <a:latin typeface="Arial" charset="0"/>
              </a:rPr>
              <a:t>entrena</a:t>
            </a:r>
            <a:r>
              <a:rPr lang="en-US" altLang="es-PR" sz="2600" b="1" dirty="0">
                <a:latin typeface="Arial" charset="0"/>
              </a:rPr>
              <a:t> la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agilidad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en</a:t>
            </a:r>
            <a:r>
              <a:rPr lang="en-US" altLang="es-PR" sz="2600" b="1" dirty="0">
                <a:latin typeface="Arial" charset="0"/>
              </a:rPr>
              <a:t> …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72" name="Picture 10" descr="PntBlue1">
            <a:extLst>
              <a:ext uri="{FF2B5EF4-FFF2-40B4-BE49-F238E27FC236}">
                <a16:creationId xmlns:a16="http://schemas.microsoft.com/office/drawing/2014/main" id="{841C9921-3A1A-4D55-8A61-7449877B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 Box 2">
            <a:extLst>
              <a:ext uri="{FF2B5EF4-FFF2-40B4-BE49-F238E27FC236}">
                <a16:creationId xmlns:a16="http://schemas.microsoft.com/office/drawing/2014/main" id="{B68330D0-8D3F-4E5F-BB75-5B26E3FA7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2492896"/>
            <a:ext cx="6065471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>
                <a:latin typeface="Arial" charset="0"/>
              </a:rPr>
              <a:t>La </a:t>
            </a:r>
            <a:r>
              <a:rPr lang="en-US" altLang="es-PR" sz="2600" b="1" dirty="0" err="1">
                <a:latin typeface="Arial" charset="0"/>
              </a:rPr>
              <a:t>recepción</a:t>
            </a:r>
            <a:r>
              <a:rPr lang="en-US" altLang="es-PR" sz="2600" b="1" dirty="0">
                <a:latin typeface="Arial" charset="0"/>
              </a:rPr>
              <a:t> del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servicio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requiere</a:t>
            </a:r>
            <a:r>
              <a:rPr lang="en-US" altLang="es-PR" sz="2600" b="1" dirty="0">
                <a:latin typeface="Arial" charset="0"/>
              </a:rPr>
              <a:t>…</a:t>
            </a:r>
          </a:p>
        </p:txBody>
      </p:sp>
      <p:pic>
        <p:nvPicPr>
          <p:cNvPr id="74" name="Picture 3" descr="PntBlue1">
            <a:extLst>
              <a:ext uri="{FF2B5EF4-FFF2-40B4-BE49-F238E27FC236}">
                <a16:creationId xmlns:a16="http://schemas.microsoft.com/office/drawing/2014/main" id="{D1B51E51-A254-45BA-A52B-CD08EE33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 Box 4">
            <a:extLst>
              <a:ext uri="{FF2B5EF4-FFF2-40B4-BE49-F238E27FC236}">
                <a16:creationId xmlns:a16="http://schemas.microsoft.com/office/drawing/2014/main" id="{0A3DE8ED-3868-49D5-B1E6-4F2CD88E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6" y="3616200"/>
            <a:ext cx="5535856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biomecánica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forma parte de …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5" descr="PntBlue1">
            <a:extLst>
              <a:ext uri="{FF2B5EF4-FFF2-40B4-BE49-F238E27FC236}">
                <a16:creationId xmlns:a16="http://schemas.microsoft.com/office/drawing/2014/main" id="{4D131644-25C5-4246-B494-1F6CF269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 Box 9">
            <a:extLst>
              <a:ext uri="{FF2B5EF4-FFF2-40B4-BE49-F238E27FC236}">
                <a16:creationId xmlns:a16="http://schemas.microsoft.com/office/drawing/2014/main" id="{8696E8D6-E121-41EB-8C21-B81FF7632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4094882"/>
            <a:ext cx="531983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fondista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requiere entrenar…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Picture 10" descr="PntBlue1">
            <a:extLst>
              <a:ext uri="{FF2B5EF4-FFF2-40B4-BE49-F238E27FC236}">
                <a16:creationId xmlns:a16="http://schemas.microsoft.com/office/drawing/2014/main" id="{786A32DA-E82E-437E-8965-751188C1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9">
            <a:extLst>
              <a:ext uri="{FF2B5EF4-FFF2-40B4-BE49-F238E27FC236}">
                <a16:creationId xmlns:a16="http://schemas.microsoft.com/office/drawing/2014/main" id="{D821A9C6-D9F4-4C22-A87F-5ECD1854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3086770"/>
            <a:ext cx="668798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El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lanzamiento</a:t>
            </a:r>
            <a:r>
              <a:rPr lang="en-US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la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jabalina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demanda</a:t>
            </a:r>
            <a:r>
              <a:rPr lang="en-US" altLang="es-PR" sz="2600" b="1" dirty="0">
                <a:latin typeface="Arial" charset="0"/>
              </a:rPr>
              <a:t> …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10" descr="PntBlue1">
            <a:extLst>
              <a:ext uri="{FF2B5EF4-FFF2-40B4-BE49-F238E27FC236}">
                <a16:creationId xmlns:a16="http://schemas.microsoft.com/office/drawing/2014/main" id="{EC3FDCFF-4DBD-4EBC-9A96-CAF7640F9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 Box 4">
            <a:extLst>
              <a:ext uri="{FF2B5EF4-FFF2-40B4-BE49-F238E27FC236}">
                <a16:creationId xmlns:a16="http://schemas.microsoft.com/office/drawing/2014/main" id="{B05A6E27-341B-40BB-A5BD-ECF19A13D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6" y="1527968"/>
            <a:ext cx="459975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La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potencia</a:t>
            </a:r>
            <a:r>
              <a:rPr lang="en-US" altLang="es-PR" sz="2600" b="1" dirty="0">
                <a:latin typeface="Arial" charset="0"/>
              </a:rPr>
              <a:t> es vital para …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82" name="Picture 5" descr="PntBlue1">
            <a:extLst>
              <a:ext uri="{FF2B5EF4-FFF2-40B4-BE49-F238E27FC236}">
                <a16:creationId xmlns:a16="http://schemas.microsoft.com/office/drawing/2014/main" id="{64BA307E-63D6-47A7-A390-C359DFED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6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</a:rPr>
              <a:t>Adaptado</a:t>
            </a:r>
            <a:r>
              <a:rPr lang="en-US" altLang="es-PR" sz="1200" dirty="0">
                <a:latin typeface="Times New Roman" pitchFamily="18" charset="0"/>
              </a:rPr>
              <a:t> de: "Physical Activity, Exercise, and Physical Fitness: Definitions and Distinctions for Health-Related Research",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C. J. Caspersen, K. E. Powell, y G. M. Christensen, 1985, </a:t>
            </a:r>
            <a:r>
              <a:rPr lang="en-US" altLang="es-PR" sz="1200" b="1" i="1" dirty="0">
                <a:latin typeface="Times New Roman" pitchFamily="18" charset="0"/>
              </a:rPr>
              <a:t>Public Health Reports, 100</a:t>
            </a:r>
            <a:r>
              <a:rPr lang="en-US" altLang="es-PR" sz="1200" dirty="0">
                <a:latin typeface="Times New Roman" pitchFamily="18" charset="0"/>
              </a:rPr>
              <a:t>(2), p. 128.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</a:t>
            </a:r>
            <a:r>
              <a:rPr lang="en-US" altLang="es-PR" sz="1200" b="1" i="1" dirty="0">
                <a:latin typeface="Times New Roman" pitchFamily="18" charset="0"/>
                <a:hlinkClick r:id="rId5"/>
              </a:rPr>
              <a:t>http://pubmedcentralcanada.ca/pmcc/articles/PMC1424733/pdf/pubhealthrep00100-0016.pdf</a:t>
            </a:r>
            <a:endParaRPr lang="en-US" altLang="es-PR" sz="1200" b="1" i="1" dirty="0">
              <a:latin typeface="Times New Roman" pitchFamily="18" charset="0"/>
            </a:endParaRPr>
          </a:p>
        </p:txBody>
      </p:sp>
      <p:pic>
        <p:nvPicPr>
          <p:cNvPr id="445445" name="Picture 5" descr="GT14_Ejercicio_DEF_PP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42938"/>
            <a:ext cx="6192837" cy="52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754" name="Picture 2" descr="Tabla_6_Comparacion_Act-Fis_Ejercic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6337300" cy="58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ChangeArrowheads="1"/>
          </p:cNvSpPr>
          <p:nvPr/>
        </p:nvSpPr>
        <p:spPr bwMode="auto">
          <a:xfrm>
            <a:off x="4644008" y="692696"/>
            <a:ext cx="4103218" cy="208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8900"/>
              </a:lnSpc>
            </a:pPr>
            <a:r>
              <a:rPr lang="en-US" altLang="es-PR" sz="3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EJERCICIO</a:t>
            </a:r>
          </a:p>
          <a:p>
            <a:pPr eaLnBrk="0" hangingPunct="0">
              <a:lnSpc>
                <a:spcPts val="8900"/>
              </a:lnSpc>
            </a:pPr>
            <a:r>
              <a:rPr lang="en-US" altLang="es-PR" sz="3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TERAPÉUTICO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950" y="6094561"/>
            <a:ext cx="90360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s-PR" sz="1200" b="1" i="1" dirty="0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n-US" altLang="es-PR" sz="1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  <a:cs typeface="Times New Roman" pitchFamily="18" charset="0"/>
              </a:rPr>
              <a:t>Adaptado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 de: </a:t>
            </a:r>
            <a:r>
              <a:rPr lang="en-US" altLang="es-PR" sz="1200" b="1" i="1" dirty="0">
                <a:latin typeface="Times New Roman" pitchFamily="18" charset="0"/>
                <a:cs typeface="Times New Roman" pitchFamily="18" charset="0"/>
              </a:rPr>
              <a:t>Therapeutic Exercise: Foundations and Techniques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. 6ta. ed.; (p. 2), por C. </a:t>
            </a:r>
            <a:r>
              <a:rPr lang="en-US" altLang="es-PR" sz="1200" dirty="0" err="1">
                <a:latin typeface="Times New Roman" pitchFamily="18" charset="0"/>
                <a:cs typeface="Times New Roman" pitchFamily="18" charset="0"/>
              </a:rPr>
              <a:t>Kisner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, &amp; L. A. Colby, 2012, Philadelphia, PA: F. A. Davis Company. Copyright 2012 por F. A. Company.</a:t>
            </a:r>
          </a:p>
          <a:p>
            <a:r>
              <a:rPr lang="en-US" altLang="es-PR" sz="1200" dirty="0">
                <a:latin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720BB-CFB6-4380-8CE8-53CD2CFAE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2" y="620688"/>
            <a:ext cx="4326256" cy="252028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7BB2F0D-619D-4A78-A0EE-27D3791D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80" y="3284984"/>
            <a:ext cx="8497639" cy="259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dirty="0">
                <a:latin typeface="Arial" charset="0"/>
                <a:cs typeface="Arial" charset="0"/>
              </a:rPr>
              <a:t>La </a:t>
            </a:r>
            <a:r>
              <a:rPr lang="en-US" altLang="es-PR" sz="3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planificación</a:t>
            </a:r>
            <a:r>
              <a:rPr lang="en-US" altLang="es-PR" sz="3300" b="1" dirty="0">
                <a:latin typeface="Arial" charset="0"/>
                <a:cs typeface="Arial" charset="0"/>
              </a:rPr>
              <a:t> e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implementación</a:t>
            </a:r>
            <a:r>
              <a:rPr lang="en-US" altLang="es-PR" sz="3300" b="1" dirty="0">
                <a:latin typeface="Arial" charset="0"/>
                <a:cs typeface="Arial" charset="0"/>
              </a:rPr>
              <a:t> de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movimientos</a:t>
            </a:r>
            <a:r>
              <a:rPr lang="en-US" altLang="es-PR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sz="3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corporales</a:t>
            </a:r>
            <a:r>
              <a:rPr lang="en-US" altLang="es-PR" sz="3300" b="1" dirty="0">
                <a:latin typeface="Arial" charset="0"/>
                <a:cs typeface="Arial" charset="0"/>
              </a:rPr>
              <a:t>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dirigidos</a:t>
            </a:r>
            <a:r>
              <a:rPr lang="en-US" altLang="es-PR" sz="3300" b="1" dirty="0">
                <a:latin typeface="Arial" charset="0"/>
                <a:cs typeface="Arial" charset="0"/>
              </a:rPr>
              <a:t> al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dirty="0">
                <a:latin typeface="Arial" charset="0"/>
                <a:cs typeface="Arial" charset="0"/>
              </a:rPr>
              <a:t>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tratamiento</a:t>
            </a:r>
            <a:r>
              <a:rPr lang="en-US" altLang="es-PR" sz="3300" b="1" dirty="0">
                <a:latin typeface="Arial" charset="0"/>
                <a:cs typeface="Arial" charset="0"/>
              </a:rPr>
              <a:t>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crónico</a:t>
            </a:r>
            <a:r>
              <a:rPr lang="en-US" altLang="es-PR" sz="3300" b="1" dirty="0">
                <a:latin typeface="Arial" charset="0"/>
                <a:cs typeface="Arial" charset="0"/>
              </a:rPr>
              <a:t> (</a:t>
            </a:r>
            <a:r>
              <a:rPr lang="en-US" altLang="es-PR" sz="3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rehabilitación</a:t>
            </a:r>
            <a:r>
              <a:rPr lang="en-US" altLang="es-PR" sz="3300" b="1" dirty="0">
                <a:latin typeface="Arial" charset="0"/>
                <a:cs typeface="Arial" charset="0"/>
              </a:rPr>
              <a:t>)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dirty="0">
                <a:latin typeface="Arial" charset="0"/>
                <a:cs typeface="Arial" charset="0"/>
              </a:rPr>
              <a:t>de traumas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oseo-musculares</a:t>
            </a:r>
            <a:r>
              <a:rPr lang="en-US" altLang="es-PR" sz="3300" b="1" dirty="0">
                <a:latin typeface="Arial" charset="0"/>
                <a:cs typeface="Arial" charset="0"/>
              </a:rPr>
              <a:t> o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dirty="0" err="1">
                <a:latin typeface="Arial" charset="0"/>
                <a:cs typeface="Arial" charset="0"/>
              </a:rPr>
              <a:t>incapacidades</a:t>
            </a:r>
            <a:r>
              <a:rPr lang="en-US" altLang="es-PR" sz="3300" b="1" dirty="0">
                <a:latin typeface="Arial" charset="0"/>
                <a:cs typeface="Arial" charset="0"/>
              </a:rPr>
              <a:t>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físicas</a:t>
            </a:r>
            <a:endParaRPr lang="en-US" altLang="es-PR" sz="33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4" name="breeze.wav"/>
          </p:stSnd>
        </p:sndAc>
      </p:transition>
    </mc:Choice>
    <mc:Fallback xmlns="">
      <p:transition spd="slow">
        <p:split orient="vert"/>
        <p:sndAc>
          <p:stSnd>
            <p:snd r:embed="rId6" name="breeze.wav"/>
          </p:stSnd>
        </p:sndAc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7A126B5C-48D2-47F7-9C24-03CDAABA2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40" y="3702948"/>
            <a:ext cx="5591595" cy="5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conductas de riesgo</a:t>
            </a:r>
          </a:p>
        </p:txBody>
      </p:sp>
      <p:pic>
        <p:nvPicPr>
          <p:cNvPr id="8" name="Picture 4" descr="PntBlue1">
            <a:extLst>
              <a:ext uri="{FF2B5EF4-FFF2-40B4-BE49-F238E27FC236}">
                <a16:creationId xmlns:a16="http://schemas.microsoft.com/office/drawing/2014/main" id="{8632C135-8AED-41F8-A020-E92FE39FF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7" y="3775973"/>
            <a:ext cx="4572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60AB9D4-4B74-4143-B077-A13E2A5F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40" y="4468353"/>
            <a:ext cx="7834932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Ejercicios y actividad física</a:t>
            </a:r>
          </a:p>
        </p:txBody>
      </p:sp>
      <p:pic>
        <p:nvPicPr>
          <p:cNvPr id="10" name="Picture 6" descr="PntBlue1">
            <a:extLst>
              <a:ext uri="{FF2B5EF4-FFF2-40B4-BE49-F238E27FC236}">
                <a16:creationId xmlns:a16="http://schemas.microsoft.com/office/drawing/2014/main" id="{080155E9-5FB0-4201-9123-C7F4E4EB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7" y="4501691"/>
            <a:ext cx="4572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C059E6AA-2D1C-4F59-B957-F6A885140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40" y="5188433"/>
            <a:ext cx="7567588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33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R" altLang="es-PR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revención de enfermedades y muerte prematura</a:t>
            </a:r>
          </a:p>
        </p:txBody>
      </p:sp>
      <p:pic>
        <p:nvPicPr>
          <p:cNvPr id="12" name="Picture 8" descr="PntBlue1">
            <a:extLst>
              <a:ext uri="{FF2B5EF4-FFF2-40B4-BE49-F238E27FC236}">
                <a16:creationId xmlns:a16="http://schemas.microsoft.com/office/drawing/2014/main" id="{31B5609B-7A6E-45C5-97F4-2AE38DEE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7" y="5190530"/>
            <a:ext cx="4572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F80383-8FF2-447E-9EE3-E8BB5F187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5" y="618108"/>
            <a:ext cx="3441700" cy="2882900"/>
          </a:xfrm>
          <a:prstGeom prst="rect">
            <a:avLst/>
          </a:prstGeom>
        </p:spPr>
      </p:pic>
      <p:sp>
        <p:nvSpPr>
          <p:cNvPr id="20" name="WordArt 2">
            <a:extLst>
              <a:ext uri="{FF2B5EF4-FFF2-40B4-BE49-F238E27FC236}">
                <a16:creationId xmlns:a16="http://schemas.microsoft.com/office/drawing/2014/main" id="{D47C58EC-A313-4BAC-B06C-0077C8F3CB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6362" y="2260869"/>
            <a:ext cx="3205782" cy="3760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Activos</a:t>
            </a:r>
          </a:p>
        </p:txBody>
      </p:sp>
      <p:sp>
        <p:nvSpPr>
          <p:cNvPr id="21" name="WordArt 9">
            <a:extLst>
              <a:ext uri="{FF2B5EF4-FFF2-40B4-BE49-F238E27FC236}">
                <a16:creationId xmlns:a16="http://schemas.microsoft.com/office/drawing/2014/main" id="{0D074047-2FCD-4F0B-AF10-EB7FA79C00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6362" y="1271045"/>
            <a:ext cx="4832102" cy="4297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ESTILOS DE VIDA: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>
            <a:extLst>
              <a:ext uri="{FF2B5EF4-FFF2-40B4-BE49-F238E27FC236}">
                <a16:creationId xmlns:a16="http://schemas.microsoft.com/office/drawing/2014/main" id="{C30D5894-33DE-4BF3-934C-718680627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00" y="6025357"/>
            <a:ext cx="8565880" cy="57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Biomechanics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(pp. 3, 519),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J. Hall, 2012, New York: The McGraw-Hill Companies, Inc. Copyright 2012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McGraw-Hill Companies, Inc.</a:t>
            </a:r>
          </a:p>
          <a:p>
            <a:pPr algn="l" eaLnBrk="1" hangingPunct="1">
              <a:spcBef>
                <a:spcPct val="50000"/>
              </a:spcBef>
            </a:pPr>
            <a:endParaRPr lang="es-E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AA35EC-9C3E-4831-9ABD-E594C0083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" y="617838"/>
            <a:ext cx="3605012" cy="54075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56E95F-DA2A-45B0-80C9-ABCEF0FE7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313" y="1520983"/>
            <a:ext cx="5345175" cy="412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El </a:t>
            </a:r>
            <a:r>
              <a:rPr lang="en-US" altLang="es-PR" b="1" dirty="0" err="1">
                <a:latin typeface="Arial" charset="0"/>
                <a:cs typeface="Arial" charset="0"/>
              </a:rPr>
              <a:t>estudio</a:t>
            </a:r>
            <a:r>
              <a:rPr lang="en-US" altLang="es-PR" b="1" dirty="0">
                <a:latin typeface="Arial" charset="0"/>
                <a:cs typeface="Arial" charset="0"/>
              </a:rPr>
              <a:t> de las </a:t>
            </a:r>
            <a:r>
              <a:rPr lang="en-US" altLang="es-PR" b="1" dirty="0" err="1">
                <a:latin typeface="Arial" charset="0"/>
                <a:cs typeface="Arial" charset="0"/>
              </a:rPr>
              <a:t>acciones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generadas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por</a:t>
            </a:r>
            <a:r>
              <a:rPr lang="en-US" altLang="es-PR" b="1" dirty="0">
                <a:latin typeface="Arial" charset="0"/>
                <a:cs typeface="Arial" charset="0"/>
              </a:rPr>
              <a:t> las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fuerzas</a:t>
            </a:r>
            <a:endParaRPr lang="en-US" altLang="es-P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que se </a:t>
            </a:r>
            <a:r>
              <a:rPr lang="en-US" altLang="es-PR" b="1" dirty="0" err="1">
                <a:latin typeface="Arial" charset="0"/>
                <a:cs typeface="Arial" charset="0"/>
              </a:rPr>
              <a:t>encuentran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vinculadas</a:t>
            </a:r>
            <a:r>
              <a:rPr lang="en-US" altLang="es-PR" b="1" dirty="0">
                <a:latin typeface="Arial" charset="0"/>
                <a:cs typeface="Arial" charset="0"/>
              </a:rPr>
              <a:t> con el</a:t>
            </a:r>
          </a:p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el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humano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934AAA-84DA-43A7-9A61-0C391B246CBE}"/>
              </a:ext>
            </a:extLst>
          </p:cNvPr>
          <p:cNvSpPr>
            <a:spLocks/>
          </p:cNvSpPr>
          <p:nvPr/>
        </p:nvSpPr>
        <p:spPr bwMode="auto">
          <a:xfrm>
            <a:off x="3563888" y="980728"/>
            <a:ext cx="3744414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4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CINÉTICA</a:t>
            </a:r>
            <a:endParaRPr lang="es-PR" altLang="es-PR" sz="4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1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78F05C02-907D-431D-8111-ABB15F6DD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00" y="6118731"/>
            <a:ext cx="8565880" cy="47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obtenida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Biomechanics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(pp. 63, 518),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J. Hall, 2012, New York: The McGraw-Hill Companies, Inc. Copyright 2012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McGraw-Hill Companies, Inc.</a:t>
            </a:r>
          </a:p>
          <a:p>
            <a:pPr algn="l" eaLnBrk="1" hangingPunct="1">
              <a:spcBef>
                <a:spcPct val="50000"/>
              </a:spcBef>
            </a:pPr>
            <a:endParaRPr lang="es-E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1A67DF-84D9-45F4-A3AC-7E66B83ED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76" y="1684737"/>
            <a:ext cx="4473288" cy="336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7300"/>
              </a:lnSpc>
              <a:spcBef>
                <a:spcPct val="20000"/>
              </a:spcBef>
            </a:pPr>
            <a:r>
              <a:rPr lang="en-US" altLang="es-PR" sz="4400" b="1" dirty="0">
                <a:latin typeface="Arial" charset="0"/>
                <a:cs typeface="Arial" charset="0"/>
              </a:rPr>
              <a:t>La </a:t>
            </a:r>
            <a:r>
              <a:rPr lang="en-US" altLang="es-PR" sz="4400" b="1" dirty="0" err="1">
                <a:latin typeface="Arial" charset="0"/>
                <a:cs typeface="Arial" charset="0"/>
              </a:rPr>
              <a:t>acción</a:t>
            </a:r>
            <a:r>
              <a:rPr lang="en-US" altLang="es-PR" sz="44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lnSpc>
                <a:spcPts val="7300"/>
              </a:lnSpc>
              <a:spcBef>
                <a:spcPct val="20000"/>
              </a:spcBef>
            </a:pPr>
            <a:r>
              <a:rPr lang="en-US" altLang="es-PR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empujar</a:t>
            </a:r>
            <a:r>
              <a:rPr lang="en-US" altLang="es-PR" sz="4400" b="1" dirty="0">
                <a:latin typeface="Arial" charset="0"/>
                <a:cs typeface="Arial" charset="0"/>
              </a:rPr>
              <a:t> o </a:t>
            </a:r>
            <a:r>
              <a:rPr lang="en-US" altLang="es-PR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halar</a:t>
            </a:r>
            <a:endParaRPr lang="en-US" altLang="es-PR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lnSpc>
                <a:spcPts val="7300"/>
              </a:lnSpc>
              <a:spcBef>
                <a:spcPct val="20000"/>
              </a:spcBef>
            </a:pPr>
            <a:r>
              <a:rPr lang="en-US" altLang="es-PR" sz="4400" b="1" dirty="0" err="1">
                <a:latin typeface="Arial" charset="0"/>
                <a:cs typeface="Arial" charset="0"/>
              </a:rPr>
              <a:t>sobre</a:t>
            </a:r>
            <a:r>
              <a:rPr lang="en-US" altLang="es-PR" sz="4400" b="1" dirty="0">
                <a:latin typeface="Arial" charset="0"/>
                <a:cs typeface="Arial" charset="0"/>
              </a:rPr>
              <a:t> el</a:t>
            </a:r>
          </a:p>
          <a:p>
            <a:pPr eaLnBrk="0" hangingPunct="0">
              <a:lnSpc>
                <a:spcPts val="7300"/>
              </a:lnSpc>
              <a:spcBef>
                <a:spcPct val="20000"/>
              </a:spcBef>
            </a:pPr>
            <a:r>
              <a:rPr lang="en-US" altLang="es-PR" sz="4400" b="1" dirty="0" err="1">
                <a:latin typeface="Arial" charset="0"/>
                <a:cs typeface="Arial" charset="0"/>
              </a:rPr>
              <a:t>cuerpo</a:t>
            </a:r>
            <a:r>
              <a:rPr lang="en-US" altLang="es-PR" sz="4400" b="1" dirty="0">
                <a:latin typeface="Arial" charset="0"/>
                <a:cs typeface="Arial" charset="0"/>
              </a:rPr>
              <a:t> </a:t>
            </a:r>
            <a:r>
              <a:rPr lang="en-US" altLang="es-PR" sz="4400" b="1" dirty="0" err="1">
                <a:latin typeface="Arial" charset="0"/>
                <a:cs typeface="Arial" charset="0"/>
              </a:rPr>
              <a:t>humano</a:t>
            </a:r>
            <a:endParaRPr lang="en-US" altLang="es-PR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BA39819-5C6A-4ACF-97D5-0BF49D26FA82}"/>
              </a:ext>
            </a:extLst>
          </p:cNvPr>
          <p:cNvSpPr>
            <a:spLocks/>
          </p:cNvSpPr>
          <p:nvPr/>
        </p:nvSpPr>
        <p:spPr bwMode="auto">
          <a:xfrm>
            <a:off x="4242279" y="871417"/>
            <a:ext cx="38868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5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FUERZA</a:t>
            </a:r>
            <a:endParaRPr lang="es-PR" altLang="es-PR" sz="5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88F7AD-FAF6-49FA-AFB7-AFDB18850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519270"/>
            <a:ext cx="3908039" cy="586205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42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735B9D-4668-4647-815A-5E2D340CD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917" y="1497917"/>
            <a:ext cx="6623199" cy="351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 err="1">
                <a:latin typeface="Arial" charset="0"/>
                <a:cs typeface="Arial" charset="0"/>
              </a:rPr>
              <a:t>Sistemas</a:t>
            </a:r>
            <a:r>
              <a:rPr lang="en-US" altLang="es-PR" sz="3200" b="1" dirty="0">
                <a:latin typeface="Arial" charset="0"/>
                <a:cs typeface="Arial" charset="0"/>
              </a:rPr>
              <a:t>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orgánicos</a:t>
            </a:r>
            <a:r>
              <a:rPr lang="en-US" altLang="es-PR" sz="3200" b="1" dirty="0">
                <a:latin typeface="Arial" charset="0"/>
                <a:cs typeface="Arial" charset="0"/>
              </a:rPr>
              <a:t>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funcionales</a:t>
            </a:r>
            <a:endParaRPr lang="en-US" altLang="es-PR" sz="3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>
                <a:latin typeface="Arial" charset="0"/>
                <a:cs typeface="Arial" charset="0"/>
              </a:rPr>
              <a:t>(</a:t>
            </a:r>
            <a:r>
              <a:rPr lang="en-US" altLang="es-P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muscular/</a:t>
            </a:r>
            <a:r>
              <a:rPr lang="en-US" altLang="es-PR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miofascial</a:t>
            </a:r>
            <a:r>
              <a:rPr lang="en-US" altLang="es-PR" sz="3200" b="1" dirty="0">
                <a:latin typeface="Arial" charset="0"/>
                <a:cs typeface="Arial" charset="0"/>
              </a:rPr>
              <a:t>, </a:t>
            </a:r>
            <a:r>
              <a:rPr lang="en-US" altLang="es-P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articular</a:t>
            </a:r>
            <a:r>
              <a:rPr lang="en-US" altLang="es-PR" sz="3200" b="1" dirty="0">
                <a:latin typeface="Arial" charset="0"/>
                <a:cs typeface="Arial" charset="0"/>
              </a:rPr>
              <a:t> y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nervioso</a:t>
            </a:r>
            <a:r>
              <a:rPr lang="en-US" altLang="es-PR" sz="3200" b="1" dirty="0">
                <a:latin typeface="Arial" charset="0"/>
                <a:cs typeface="Arial" charset="0"/>
              </a:rPr>
              <a:t>) que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operan</a:t>
            </a:r>
            <a:endParaRPr lang="en-US" altLang="es-PR" sz="3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 err="1">
                <a:latin typeface="Arial" charset="0"/>
                <a:cs typeface="Arial" charset="0"/>
              </a:rPr>
              <a:t>simultáneamente</a:t>
            </a:r>
            <a:r>
              <a:rPr lang="en-US" altLang="es-PR" sz="3200" b="1" dirty="0">
                <a:latin typeface="Arial" charset="0"/>
                <a:cs typeface="Arial" charset="0"/>
              </a:rPr>
              <a:t> (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unidad</a:t>
            </a:r>
            <a:endParaRPr lang="en-US" altLang="es-PR" sz="3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>
                <a:latin typeface="Arial" charset="0"/>
                <a:cs typeface="Arial" charset="0"/>
              </a:rPr>
              <a:t>functional </a:t>
            </a:r>
            <a:r>
              <a:rPr lang="en-US" altLang="es-PR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integrado</a:t>
            </a:r>
            <a:r>
              <a:rPr lang="en-US" altLang="es-PR" sz="3200" b="1" dirty="0">
                <a:latin typeface="Arial" charset="0"/>
                <a:cs typeface="Arial" charset="0"/>
              </a:rPr>
              <a:t>), con el fin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>
                <a:latin typeface="Arial" charset="0"/>
                <a:cs typeface="Arial" charset="0"/>
              </a:rPr>
              <a:t>de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establecer</a:t>
            </a:r>
            <a:r>
              <a:rPr lang="en-US" altLang="es-PR" sz="3200" b="1" dirty="0">
                <a:latin typeface="Arial" charset="0"/>
                <a:cs typeface="Arial" charset="0"/>
              </a:rPr>
              <a:t>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una</a:t>
            </a:r>
            <a:r>
              <a:rPr lang="en-US" altLang="es-PR" sz="3200" b="1" dirty="0">
                <a:latin typeface="Arial" charset="0"/>
                <a:cs typeface="Arial" charset="0"/>
              </a:rPr>
              <a:t>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eficiencia</a:t>
            </a:r>
            <a:endParaRPr lang="en-US" altLang="es-PR" sz="3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 err="1">
                <a:latin typeface="Arial" charset="0"/>
                <a:cs typeface="Arial" charset="0"/>
              </a:rPr>
              <a:t>estructural</a:t>
            </a:r>
            <a:r>
              <a:rPr lang="en-US" altLang="es-PR" sz="3200" b="1" dirty="0">
                <a:latin typeface="Arial" charset="0"/>
                <a:cs typeface="Arial" charset="0"/>
              </a:rPr>
              <a:t> y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funciona</a:t>
            </a:r>
            <a:r>
              <a:rPr lang="en-US" altLang="es-PR" sz="3200" dirty="0" err="1">
                <a:latin typeface="Arial" charset="0"/>
                <a:cs typeface="Arial" charset="0"/>
              </a:rPr>
              <a:t>l</a:t>
            </a:r>
            <a:endParaRPr lang="en-US" altLang="es-PR" sz="32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2C226E-BD25-4CC9-B9F9-7164A51B1FDF}"/>
              </a:ext>
            </a:extLst>
          </p:cNvPr>
          <p:cNvSpPr>
            <a:spLocks/>
          </p:cNvSpPr>
          <p:nvPr/>
        </p:nvSpPr>
        <p:spPr bwMode="auto">
          <a:xfrm>
            <a:off x="2448917" y="931973"/>
            <a:ext cx="455128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3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CADENA CINÉTICA</a:t>
            </a:r>
            <a:endParaRPr lang="es-PR" altLang="es-PR" sz="32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F6605A3-9722-4791-9527-6CBC2B665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903913"/>
            <a:ext cx="8964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Adaptado de: “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por W. E. Prentice.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and Athletic Training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(p. 7), por W. E. Prentice (Ed.), 2015,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Thorofare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NJ: SLACK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 William E. Prentice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640B2-E333-4C9B-9A03-2F6D15ED6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19150"/>
            <a:ext cx="1944216" cy="4573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7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087A98-0E30-4E85-9230-6937E70CE3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9" y="764703"/>
            <a:ext cx="8489199" cy="5040561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DE85382C-9EAA-4BC9-A8A6-D67180EAC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877272"/>
            <a:ext cx="8964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Adaptado de: “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por W. E. Prentice.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and Athletic Training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(p. 7), por W. E. Prentice (Ed.), 2015,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Thorofare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NJ: SLACK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 William E. Prentice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9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884EC4BA-2653-4E09-9C76-331912E53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903913"/>
            <a:ext cx="8964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Adaptado de: “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por W. E. Prentice.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and Athletic Training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(pp. 312, 333), por W. E. Prentice (Ed.), 2015,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Thorofare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NJ: SLACK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 William E. Prentice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554FC-DA1D-45A5-8901-34592BCECB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8" y="737178"/>
            <a:ext cx="8226598" cy="5081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4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DD29BC-573F-4EDA-8319-AD54DEF39F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7831012" cy="5040560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99391416-57BB-433A-9641-FD1B95801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903913"/>
            <a:ext cx="8964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Adaptado de: “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por W. E. Prentice.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and Athletic Training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(pp. 312, 333), por W. E. Prentice (Ed.), 2015,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Thorofare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NJ: SLACK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 William E. Prentice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0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0EB012-A79F-4F24-9A88-0C4F35B58E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961224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6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020DB47-28D0-4DC2-B3C5-6EEC65B84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813" y="765175"/>
            <a:ext cx="511333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8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SALUD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959DA8-E4EA-4FE7-A2AE-84794189A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226" y="1803400"/>
            <a:ext cx="540226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Conjunto de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acciones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dirigidas</a:t>
            </a:r>
            <a:r>
              <a:rPr lang="en-US" altLang="es-PR" b="1" dirty="0">
                <a:latin typeface="Arial" charset="0"/>
                <a:cs typeface="Arial" charset="0"/>
              </a:rPr>
              <a:t> a </a:t>
            </a:r>
            <a:r>
              <a:rPr lang="en-US" altLang="es-PR" b="1" dirty="0" err="1">
                <a:latin typeface="Arial" charset="0"/>
                <a:cs typeface="Arial" charset="0"/>
              </a:rPr>
              <a:t>establecer</a:t>
            </a:r>
            <a:r>
              <a:rPr lang="en-US" altLang="es-PR" b="1" dirty="0">
                <a:latin typeface="Arial" charset="0"/>
                <a:cs typeface="Arial" charset="0"/>
              </a:rPr>
              <a:t> un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estado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óptimo</a:t>
            </a:r>
            <a:r>
              <a:rPr lang="en-US" altLang="es-PR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bienestar</a:t>
            </a:r>
            <a:r>
              <a:rPr lang="en-US" altLang="es-PR" b="1" dirty="0">
                <a:latin typeface="Arial" charset="0"/>
                <a:cs typeface="Arial" charset="0"/>
              </a:rPr>
              <a:t> a </a:t>
            </a:r>
            <a:r>
              <a:rPr lang="en-US" altLang="es-PR" b="1" dirty="0" err="1">
                <a:latin typeface="Arial" charset="0"/>
                <a:cs typeface="Arial" charset="0"/>
              </a:rPr>
              <a:t>nivel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físico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mental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emocional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social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espiritual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ecológico</a:t>
            </a:r>
            <a:r>
              <a:rPr lang="en-US" altLang="es-P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ocupacional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y</a:t>
            </a:r>
            <a:r>
              <a:rPr lang="en-US" altLang="es-PR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económica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33D3A0-5947-45A5-9C00-EAC82ED15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6" y="692696"/>
            <a:ext cx="3299400" cy="5822471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46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08EBC-5F08-458E-A917-6C6BE2C987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1" y="1"/>
            <a:ext cx="10544099" cy="7029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634CD7-272E-41C1-8194-63A61EE7C3DA}"/>
              </a:ext>
            </a:extLst>
          </p:cNvPr>
          <p:cNvSpPr>
            <a:spLocks/>
          </p:cNvSpPr>
          <p:nvPr/>
        </p:nvSpPr>
        <p:spPr bwMode="auto">
          <a:xfrm>
            <a:off x="1691680" y="2564904"/>
            <a:ext cx="5760641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s-PR" sz="81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  <a:endParaRPr lang="es-PR" altLang="es-PR" sz="8100" i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268" y="-171400"/>
            <a:ext cx="11107452" cy="7035370"/>
          </a:xfrm>
          <a:prstGeom prst="rect">
            <a:avLst/>
          </a:prstGeom>
        </p:spPr>
      </p:pic>
      <p:sp>
        <p:nvSpPr>
          <p:cNvPr id="7" name="Title 1"/>
          <p:cNvSpPr>
            <a:spLocks/>
          </p:cNvSpPr>
          <p:nvPr/>
        </p:nvSpPr>
        <p:spPr bwMode="auto">
          <a:xfrm>
            <a:off x="-91225" y="2636912"/>
            <a:ext cx="9540551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s-PR" sz="81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¿PREGUNTAS?</a:t>
            </a:r>
            <a:endParaRPr lang="es-PR" altLang="es-PR" sz="8100" i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6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8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b="1" i="1" dirty="0">
                <a:latin typeface="Calibri" panose="020F0502020204030204" pitchFamily="34" charset="0"/>
              </a:rPr>
              <a:t>Universidad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5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A906-D352-41B5-9518-A56DEEEA3A68}"/>
              </a:ext>
            </a:extLst>
          </p:cNvPr>
          <p:cNvSpPr>
            <a:spLocks/>
          </p:cNvSpPr>
          <p:nvPr/>
        </p:nvSpPr>
        <p:spPr bwMode="auto">
          <a:xfrm>
            <a:off x="2051720" y="836712"/>
            <a:ext cx="6874719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DEFINICIONES – </a:t>
            </a:r>
            <a:r>
              <a:rPr lang="es-PR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CONCEPTOS BÁSICOS</a:t>
            </a:r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:</a:t>
            </a:r>
            <a:b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TERMINOLOGÍA FUNDAMENTAL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B699E4-B671-44B1-BFCF-4727D41792D6}"/>
              </a:ext>
            </a:extLst>
          </p:cNvPr>
          <p:cNvSpPr>
            <a:spLocks/>
          </p:cNvSpPr>
          <p:nvPr/>
        </p:nvSpPr>
        <p:spPr bwMode="auto">
          <a:xfrm>
            <a:off x="2051721" y="2002532"/>
            <a:ext cx="547107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3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EXPECTATIVA</a:t>
            </a:r>
            <a:endParaRPr lang="es-PR" altLang="es-PR" sz="32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4" name="Picture 59" descr="CURVHEAD">
            <a:extLst>
              <a:ext uri="{FF2B5EF4-FFF2-40B4-BE49-F238E27FC236}">
                <a16:creationId xmlns:a16="http://schemas.microsoft.com/office/drawing/2014/main" id="{38E4CAD8-71D8-4EB8-B886-D478F6F0F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7848872" cy="79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8E0113C-BFB1-46A6-8093-A45D84395C0B}"/>
              </a:ext>
            </a:extLst>
          </p:cNvPr>
          <p:cNvSpPr>
            <a:spLocks/>
          </p:cNvSpPr>
          <p:nvPr/>
        </p:nvSpPr>
        <p:spPr bwMode="auto">
          <a:xfrm>
            <a:off x="827584" y="2924373"/>
            <a:ext cx="7200800" cy="57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8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PROPÓSITO DE LA PRESENTACIÓN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448CC75-23E5-4B5E-B1D6-370CD9AD0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861048"/>
            <a:ext cx="856964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s-PR" altLang="es-PR" sz="3400" b="1" dirty="0" err="1">
                <a:latin typeface="Arial" charset="0"/>
                <a:cs typeface="Arial" charset="0"/>
              </a:rPr>
              <a:t>Dexplorar</a:t>
            </a:r>
            <a:r>
              <a:rPr lang="es-PR" altLang="es-PR" sz="3400" b="1" dirty="0">
                <a:latin typeface="Arial" charset="0"/>
                <a:cs typeface="Arial" charset="0"/>
              </a:rPr>
              <a:t> </a:t>
            </a:r>
            <a:r>
              <a:rPr lang="es-PR" altLang="es-PR" sz="3400" b="1" dirty="0" err="1">
                <a:latin typeface="Arial" charset="0"/>
                <a:cs typeface="Arial" charset="0"/>
              </a:rPr>
              <a:t>iscutir</a:t>
            </a:r>
            <a:r>
              <a:rPr lang="es-PR" altLang="es-PR" sz="3400" b="1" dirty="0">
                <a:latin typeface="Arial" charset="0"/>
                <a:cs typeface="Arial" charset="0"/>
              </a:rPr>
              <a:t> las diversas terminologías</a:t>
            </a:r>
          </a:p>
          <a:p>
            <a:pPr algn="ctr" eaLnBrk="0" hangingPunct="0">
              <a:spcBef>
                <a:spcPct val="20000"/>
              </a:spcBef>
            </a:pPr>
            <a:r>
              <a:rPr lang="es-PR" altLang="es-PR" sz="3400" b="1" dirty="0">
                <a:latin typeface="Arial" charset="0"/>
                <a:cs typeface="Arial" charset="0"/>
              </a:rPr>
              <a:t> asociadas al campo de las ciencias del</a:t>
            </a:r>
          </a:p>
          <a:p>
            <a:pPr algn="ctr" eaLnBrk="0" hangingPunct="0">
              <a:spcBef>
                <a:spcPct val="20000"/>
              </a:spcBef>
            </a:pPr>
            <a:r>
              <a:rPr lang="es-PR" altLang="es-PR" sz="3400" b="1" dirty="0">
                <a:latin typeface="Arial" charset="0"/>
                <a:cs typeface="Arial" charset="0"/>
              </a:rPr>
              <a:t> movimiento humano y</a:t>
            </a:r>
          </a:p>
          <a:p>
            <a:pPr algn="ctr" eaLnBrk="0" hangingPunct="0">
              <a:spcBef>
                <a:spcPct val="20000"/>
              </a:spcBef>
            </a:pPr>
            <a:r>
              <a:rPr lang="es-PR" altLang="es-PR" sz="3400" b="1" dirty="0">
                <a:latin typeface="Arial" charset="0"/>
                <a:cs typeface="Arial" charset="0"/>
              </a:rPr>
              <a:t>medicina del deporte</a:t>
            </a:r>
            <a:endParaRPr lang="en-US" altLang="es-PR" sz="3400" dirty="0">
              <a:latin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413E37-8B03-4EB9-9816-706AF5316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640480"/>
            <a:ext cx="2051720" cy="2068961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49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00958-5C07-4781-A3E3-8D17949969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28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34430</TotalTime>
  <Words>4591</Words>
  <Application>Microsoft Office PowerPoint</Application>
  <PresentationFormat>On-screen Show (4:3)</PresentationFormat>
  <Paragraphs>482</Paragraphs>
  <Slides>73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Arial Black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Laboratorio: Potencia Vertical</dc:title>
  <dc:creator>Valued Acer Customer</dc:creator>
  <cp:lastModifiedBy>Edgar Lopategui Corsino</cp:lastModifiedBy>
  <cp:revision>3649</cp:revision>
  <cp:lastPrinted>2016-10-09T22:16:41Z</cp:lastPrinted>
  <dcterms:created xsi:type="dcterms:W3CDTF">2012-03-25T21:01:47Z</dcterms:created>
  <dcterms:modified xsi:type="dcterms:W3CDTF">2018-09-27T18:50:27Z</dcterms:modified>
</cp:coreProperties>
</file>