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865" r:id="rId3"/>
    <p:sldId id="1302" r:id="rId4"/>
    <p:sldId id="1005" r:id="rId5"/>
    <p:sldId id="1150" r:id="rId6"/>
    <p:sldId id="842" r:id="rId7"/>
    <p:sldId id="880" r:id="rId8"/>
    <p:sldId id="853" r:id="rId9"/>
    <p:sldId id="993" r:id="rId10"/>
    <p:sldId id="1398" r:id="rId11"/>
    <p:sldId id="1276" r:id="rId12"/>
    <p:sldId id="1210" r:id="rId13"/>
    <p:sldId id="1211" r:id="rId14"/>
    <p:sldId id="1212" r:id="rId15"/>
    <p:sldId id="1213" r:id="rId16"/>
    <p:sldId id="1214" r:id="rId17"/>
    <p:sldId id="1215" r:id="rId18"/>
    <p:sldId id="1216" r:id="rId19"/>
    <p:sldId id="1163" r:id="rId20"/>
    <p:sldId id="1426" r:id="rId21"/>
    <p:sldId id="604" r:id="rId22"/>
    <p:sldId id="978" r:id="rId23"/>
    <p:sldId id="1148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 dirty="0"/>
          </a:p>
        </p:txBody>
      </p:sp>
    </p:spTree>
    <p:extLst>
      <p:ext uri="{BB962C8B-B14F-4D97-AF65-F5344CB8AC3E}">
        <p14:creationId xmlns:p14="http://schemas.microsoft.com/office/powerpoint/2010/main" val="2738731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15762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00970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3300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042085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18716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851470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11310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567854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7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0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39936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376F464-75AD-4A0F-A5E4-4BB0D718817A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7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7718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1453332-767D-4A0A-BE80-C55000255043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21892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8DB1DC67-67C8-441E-ABD4-F75779E77A31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pic>
        <p:nvPicPr>
          <p:cNvPr id="2" name="Picture 1" descr="A person running on a track&#10;&#10;Description automatically generated">
            <a:extLst>
              <a:ext uri="{FF2B5EF4-FFF2-40B4-BE49-F238E27FC236}">
                <a16:creationId xmlns:a16="http://schemas.microsoft.com/office/drawing/2014/main" id="{FF880CED-173B-841F-C93B-99E88B044A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54" y="3985077"/>
            <a:ext cx="4185929" cy="27906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Rectangle 43">
            <a:extLst>
              <a:ext uri="{FF2B5EF4-FFF2-40B4-BE49-F238E27FC236}">
                <a16:creationId xmlns:a16="http://schemas.microsoft.com/office/drawing/2014/main" id="{E6567F99-26EE-D366-B56D-6E1A7B786E2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25978F19-9832-BFF4-F501-6A5F242FB8A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3" name="Rectangle 45">
            <a:extLst>
              <a:ext uri="{FF2B5EF4-FFF2-40B4-BE49-F238E27FC236}">
                <a16:creationId xmlns:a16="http://schemas.microsoft.com/office/drawing/2014/main" id="{C5D71EB6-7DC4-241C-7936-5BB024ADB23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4" name="Rectangle 46">
            <a:extLst>
              <a:ext uri="{FF2B5EF4-FFF2-40B4-BE49-F238E27FC236}">
                <a16:creationId xmlns:a16="http://schemas.microsoft.com/office/drawing/2014/main" id="{56711F4C-CBE8-D67D-27A1-AB82CE19378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DF7CC999-F5C4-68C3-7424-3125074338B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701E88E0-3989-F72E-7114-25640B42AB7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8" name="Rounded Rectangle 20">
            <a:extLst>
              <a:ext uri="{FF2B5EF4-FFF2-40B4-BE49-F238E27FC236}">
                <a16:creationId xmlns:a16="http://schemas.microsoft.com/office/drawing/2014/main" id="{5677252C-07F1-C586-6254-48E16C356D4C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9" name="Rounded Rectangle 21">
            <a:extLst>
              <a:ext uri="{FF2B5EF4-FFF2-40B4-BE49-F238E27FC236}">
                <a16:creationId xmlns:a16="http://schemas.microsoft.com/office/drawing/2014/main" id="{4818F6E9-BEF6-7D4E-1078-14DFC94A7C2A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0" name="Date Placeholder 27">
            <a:extLst>
              <a:ext uri="{FF2B5EF4-FFF2-40B4-BE49-F238E27FC236}">
                <a16:creationId xmlns:a16="http://schemas.microsoft.com/office/drawing/2014/main" id="{50EE67D6-E2D3-79C4-4198-F7D4D10D64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1" name="Footer Placeholder 16">
            <a:extLst>
              <a:ext uri="{FF2B5EF4-FFF2-40B4-BE49-F238E27FC236}">
                <a16:creationId xmlns:a16="http://schemas.microsoft.com/office/drawing/2014/main" id="{FBAFADA5-1C02-F6CB-E97C-FE90438404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03/09/2023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jp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21.w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22.jp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295077"/>
            <a:ext cx="9144000" cy="9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Componentes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A90B228-EC58-4CAA-3BEB-844CB5872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91" y="1203421"/>
            <a:ext cx="3897869" cy="259857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A person jumping over a hurdle&#10;&#10;Description automatically generated with medium confidence">
            <a:extLst>
              <a:ext uri="{FF2B5EF4-FFF2-40B4-BE49-F238E27FC236}">
                <a16:creationId xmlns:a16="http://schemas.microsoft.com/office/drawing/2014/main" id="{3C6B49A4-D35C-FC2E-B022-6E041ED0D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81542"/>
            <a:ext cx="4818791" cy="321252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83668" y="976519"/>
            <a:ext cx="673325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183667" y="2275533"/>
            <a:ext cx="625167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COMPONENTES: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36344" y="2942754"/>
            <a:ext cx="784011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integrado de la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flexibilidad </a:t>
            </a:r>
            <a:r>
              <a:rPr lang="es-PR" altLang="es-PR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inetrada</a:t>
            </a:r>
            <a:r>
              <a:rPr lang="es-PR" altLang="es-PR" sz="2600" b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36344" y="3556954"/>
            <a:ext cx="7584127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integrado del balance: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Postura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estabilización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propiocepción</a:t>
            </a:r>
          </a:p>
        </p:txBody>
      </p:sp>
      <p:pic>
        <p:nvPicPr>
          <p:cNvPr id="39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91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42132" y="4491241"/>
            <a:ext cx="7933582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integrado de la zona media del</a:t>
            </a:r>
          </a:p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uerpo: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Complejo </a:t>
            </a:r>
            <a:r>
              <a:rPr lang="es-PR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lumbo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-abdominal</a:t>
            </a:r>
            <a:r>
              <a:rPr lang="es-PR" altLang="es-PR" sz="26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músculos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estabilizadores del tronco y la pelvis - CORE</a:t>
            </a:r>
            <a:endParaRPr lang="es-PR" altLang="es-PR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47343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42132" y="5715377"/>
            <a:ext cx="81067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ntrenamiento de la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tolerancia cardiorrespiratoria</a:t>
            </a:r>
          </a:p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aeróbica</a:t>
            </a:r>
            <a:endParaRPr lang="es-PR" altLang="es-PR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69756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3" y="565204"/>
            <a:ext cx="1401725" cy="2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504055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131841" y="1932471"/>
            <a:ext cx="4536504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FORTALEZA MUSCULAR</a:t>
            </a:r>
          </a:p>
        </p:txBody>
      </p:sp>
    </p:spTree>
    <p:extLst>
      <p:ext uri="{BB962C8B-B14F-4D97-AF65-F5344CB8AC3E}">
        <p14:creationId xmlns:p14="http://schemas.microsoft.com/office/powerpoint/2010/main" val="40194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518457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131840" y="1932471"/>
            <a:ext cx="475252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TOLERANCIA MUSCULAR</a:t>
            </a:r>
          </a:p>
        </p:txBody>
      </p:sp>
    </p:spTree>
    <p:extLst>
      <p:ext uri="{BB962C8B-B14F-4D97-AF65-F5344CB8AC3E}">
        <p14:creationId xmlns:p14="http://schemas.microsoft.com/office/powerpoint/2010/main" val="982548077"/>
      </p:ext>
    </p:extLst>
  </p:cSld>
  <p:clrMapOvr>
    <a:masterClrMapping/>
  </p:clrMapOvr>
  <p:transition spd="slow">
    <p:diamond/>
    <p:sndAc>
      <p:stSnd>
        <p:snd r:embed="rId3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47525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131840" y="1932471"/>
            <a:ext cx="424976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POTENCIA MUSCULAR</a:t>
            </a:r>
          </a:p>
        </p:txBody>
      </p:sp>
    </p:spTree>
    <p:extLst>
      <p:ext uri="{BB962C8B-B14F-4D97-AF65-F5344CB8AC3E}">
        <p14:creationId xmlns:p14="http://schemas.microsoft.com/office/powerpoint/2010/main" val="7736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68971"/>
            <a:ext cx="698452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547664" y="1932471"/>
            <a:ext cx="626598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VELOCIDAD, AGILIDAD Y RAPIDEZ</a:t>
            </a:r>
          </a:p>
        </p:txBody>
      </p:sp>
    </p:spTree>
    <p:extLst>
      <p:ext uri="{BB962C8B-B14F-4D97-AF65-F5344CB8AC3E}">
        <p14:creationId xmlns:p14="http://schemas.microsoft.com/office/powerpoint/2010/main" val="1781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309634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2987824" y="1932471"/>
            <a:ext cx="280960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FLEXIBILIDAD</a:t>
            </a:r>
          </a:p>
        </p:txBody>
      </p:sp>
    </p:spTree>
    <p:extLst>
      <p:ext uri="{BB962C8B-B14F-4D97-AF65-F5344CB8AC3E}">
        <p14:creationId xmlns:p14="http://schemas.microsoft.com/office/powerpoint/2010/main" val="234389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131840" y="1932471"/>
            <a:ext cx="396172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BALANCE DINÁMICO</a:t>
            </a:r>
          </a:p>
        </p:txBody>
      </p:sp>
    </p:spTree>
    <p:extLst>
      <p:ext uri="{BB962C8B-B14F-4D97-AF65-F5344CB8AC3E}">
        <p14:creationId xmlns:p14="http://schemas.microsoft.com/office/powerpoint/2010/main" val="36575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489654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75856" y="1932471"/>
            <a:ext cx="432176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ZONA MEDIA – “CORE”</a:t>
            </a:r>
          </a:p>
        </p:txBody>
      </p:sp>
    </p:spTree>
    <p:extLst>
      <p:ext uri="{BB962C8B-B14F-4D97-AF65-F5344CB8AC3E}">
        <p14:creationId xmlns:p14="http://schemas.microsoft.com/office/powerpoint/2010/main" val="412935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23" descr="CURV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489654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275856" y="1932471"/>
            <a:ext cx="4321769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CAPACIDAD AERÓBICA</a:t>
            </a:r>
          </a:p>
        </p:txBody>
      </p:sp>
    </p:spTree>
    <p:extLst>
      <p:ext uri="{BB962C8B-B14F-4D97-AF65-F5344CB8AC3E}">
        <p14:creationId xmlns:p14="http://schemas.microsoft.com/office/powerpoint/2010/main" val="40629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2592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987824" y="1932471"/>
            <a:ext cx="237755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EJEMPLOS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664FC2B-CA58-6AD4-3F1B-594BB2A7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663256"/>
            <a:ext cx="9144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http://saludmed.com/pptx/</a:t>
            </a:r>
          </a:p>
          <a:p>
            <a:pPr algn="ctr">
              <a:lnSpc>
                <a:spcPct val="90000"/>
              </a:lnSpc>
            </a:pPr>
            <a:r>
              <a:rPr lang="es-PR" altLang="es-PR" sz="48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ft/14ftelements.pdf</a:t>
            </a:r>
            <a:endParaRPr lang="es-PR" altLang="es-PR" sz="48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639573"/>
            <a:ext cx="836972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omponentes: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6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9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4825" y="692150"/>
            <a:ext cx="22669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8346" name="Picture 10" descr="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65175"/>
            <a:ext cx="41021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4825" y="620713"/>
            <a:ext cx="33464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(pp. 4, 7), por M. A. Clark &amp; S. C. Lucett, (Eds.), 2015, Burlington, MA: Jones &amp; Bartlett Learning. Copyright 2015 por: National Academy of Sports Medicine, an Ascend Learning Company. </a:t>
            </a:r>
            <a:endParaRPr lang="en-US" altLang="es-PR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6166" name="Picture 6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92150"/>
            <a:ext cx="4481513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78" name="Text Box 14"/>
          <p:cNvSpPr txBox="1">
            <a:spLocks noChangeArrowheads="1"/>
          </p:cNvSpPr>
          <p:nvPr/>
        </p:nvSpPr>
        <p:spPr bwMode="auto">
          <a:xfrm>
            <a:off x="466725" y="328612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Entrenamiento</a:t>
            </a:r>
            <a:r>
              <a:rPr lang="en-US" altLang="es-PR" sz="28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s-PR" sz="2800" i="1" dirty="0" err="1">
                <a:solidFill>
                  <a:srgbClr val="484876"/>
                </a:solidFill>
                <a:latin typeface="Calibri" panose="020F0502020204030204" pitchFamily="34" charset="0"/>
              </a:rPr>
              <a:t>Complejo</a:t>
            </a:r>
            <a:r>
              <a:rPr lang="en-US" altLang="es-PR" sz="2800" i="1" dirty="0">
                <a:solidFill>
                  <a:srgbClr val="484876"/>
                </a:solidFill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latin typeface="Calibri" panose="020F0502020204030204" pitchFamily="34" charset="0"/>
              </a:rPr>
              <a:t>lumbo-pélvico-cadera</a:t>
            </a:r>
            <a:r>
              <a:rPr lang="en-US" altLang="es-PR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s-PR" sz="2800" i="1" dirty="0">
                <a:solidFill>
                  <a:srgbClr val="484876"/>
                </a:solidFill>
                <a:latin typeface="Calibri" panose="020F0502020204030204" pitchFamily="34" charset="0"/>
              </a:rPr>
              <a:t>core</a:t>
            </a:r>
            <a:r>
              <a:rPr lang="en-US" altLang="es-PR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s-PR" sz="2500" b="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79" name="Picture 15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466725" y="37623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Entrenamiento del: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Balance/Estabilidad Dinámico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81" name="Picture 17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338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466725" y="42672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Entrenamiento: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Pliométrico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83" name="Picture 19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386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4" name="Text Box 20"/>
          <p:cNvSpPr txBox="1">
            <a:spLocks noChangeArrowheads="1"/>
          </p:cNvSpPr>
          <p:nvPr/>
        </p:nvSpPr>
        <p:spPr bwMode="auto">
          <a:xfrm>
            <a:off x="466725" y="47704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Entrenamiento de la: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Velocidad</a:t>
            </a: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Agilidad</a:t>
            </a: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Rapidez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85" name="Picture 21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418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466725" y="278288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Entrenamiento: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Cardiorrespiratorio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87" name="Picture 23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43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466725" y="5275263"/>
            <a:ext cx="8677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Entrenamiento con resistencias: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Integrado</a:t>
            </a: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Multiplanar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89" name="Picture 25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467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90" name="Text Box 26"/>
          <p:cNvSpPr txBox="1">
            <a:spLocks noChangeArrowheads="1"/>
          </p:cNvSpPr>
          <p:nvPr/>
        </p:nvSpPr>
        <p:spPr bwMode="auto">
          <a:xfrm>
            <a:off x="466725" y="57340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solidFill>
                  <a:srgbClr val="000000"/>
                </a:solidFill>
                <a:latin typeface="Calibri" panose="020F0502020204030204" pitchFamily="34" charset="0"/>
              </a:rPr>
              <a:t>Acondicionamiento: </a:t>
            </a:r>
            <a:r>
              <a:rPr lang="en-US" altLang="es-PR" sz="2800" i="1">
                <a:solidFill>
                  <a:srgbClr val="484876"/>
                </a:solidFill>
                <a:latin typeface="Calibri" panose="020F0502020204030204" pitchFamily="34" charset="0"/>
              </a:rPr>
              <a:t>Específico al Deporte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20891" name="Picture 27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98" name="Rectangle 34"/>
          <p:cNvSpPr>
            <a:spLocks noChangeArrowheads="1"/>
          </p:cNvSpPr>
          <p:nvPr/>
        </p:nvSpPr>
        <p:spPr bwMode="auto">
          <a:xfrm>
            <a:off x="0" y="655320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PR" altLang="es-PR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6210300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(pp. 7-8),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0900" name="Picture 36" descr="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604963"/>
            <a:ext cx="1409700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901" name="Picture 37" descr="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44525"/>
            <a:ext cx="2484437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2844800" y="549275"/>
            <a:ext cx="6227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s-PR" altLang="es-PR" sz="2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22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22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b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</a:t>
            </a:r>
            <a:endParaRPr lang="es-PR" altLang="es-PR" sz="3400" b="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20903" name="Picture 39" descr="CURVHEA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240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2989263" y="1655763"/>
            <a:ext cx="30241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3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COMPONENTES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66725" y="2349500"/>
            <a:ext cx="69135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Entrenamiento</a:t>
            </a:r>
            <a:r>
              <a:rPr lang="en-US" altLang="es-PR" sz="2800" dirty="0">
                <a:solidFill>
                  <a:srgbClr val="000000"/>
                </a:solidFill>
                <a:latin typeface="Calibri" panose="020F0502020204030204" pitchFamily="34" charset="0"/>
              </a:rPr>
              <a:t> de la: </a:t>
            </a:r>
            <a:r>
              <a:rPr lang="en-US" altLang="es-PR" sz="2800" i="1" dirty="0" err="1">
                <a:solidFill>
                  <a:srgbClr val="484876"/>
                </a:solidFill>
                <a:latin typeface="Calibri" panose="020F0502020204030204" pitchFamily="34" charset="0"/>
              </a:rPr>
              <a:t>Flexibilidad</a:t>
            </a:r>
            <a:r>
              <a:rPr lang="en-US" altLang="es-PR" sz="2800" i="1" dirty="0">
                <a:solidFill>
                  <a:srgbClr val="484876"/>
                </a:solidFill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latin typeface="Calibri" panose="020F0502020204030204" pitchFamily="34" charset="0"/>
              </a:rPr>
              <a:t>Integrado</a:t>
            </a:r>
            <a:endParaRPr lang="en-US" altLang="es-PR" sz="2500" b="0" i="1" dirty="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26" name="Picture 29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83668" y="976519"/>
            <a:ext cx="6733256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2183667" y="2275533"/>
            <a:ext cx="625167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COMPONENTES: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36344" y="3236237"/>
            <a:ext cx="730841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la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fortaleza muscular</a:t>
            </a: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funcional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84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836344" y="3850437"/>
            <a:ext cx="6620723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funcional de la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tolerancia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muscular</a:t>
            </a:r>
          </a:p>
        </p:txBody>
      </p:sp>
      <p:pic>
        <p:nvPicPr>
          <p:cNvPr id="39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26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842132" y="4784724"/>
            <a:ext cx="6452407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integrado de la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potencia</a:t>
            </a:r>
          </a:p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neuromuscular máxima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476691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42132" y="5648820"/>
            <a:ext cx="7473521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un programa para el 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velocidad</a:t>
            </a:r>
            <a:endParaRPr lang="es-PR" altLang="es-PR" sz="2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10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" y="563101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1814165" cy="2466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46007</TotalTime>
  <Words>771</Words>
  <Application>Microsoft Office PowerPoint</Application>
  <PresentationFormat>On-screen Show (4:3)</PresentationFormat>
  <Paragraphs>117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del Entrenamiento Funcional</dc:title>
  <dc:creator>Valued Acer Customer</dc:creator>
  <cp:lastModifiedBy>Edgar Lopategui Corsino</cp:lastModifiedBy>
  <cp:revision>5022</cp:revision>
  <cp:lastPrinted>2016-09-29T16:33:06Z</cp:lastPrinted>
  <dcterms:created xsi:type="dcterms:W3CDTF">2012-03-25T21:01:47Z</dcterms:created>
  <dcterms:modified xsi:type="dcterms:W3CDTF">2023-03-09T23:54:50Z</dcterms:modified>
</cp:coreProperties>
</file>