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865" r:id="rId3"/>
    <p:sldId id="1302" r:id="rId4"/>
    <p:sldId id="1005" r:id="rId5"/>
    <p:sldId id="1157" r:id="rId6"/>
    <p:sldId id="1164" r:id="rId7"/>
    <p:sldId id="1432" r:id="rId8"/>
    <p:sldId id="1162" r:id="rId9"/>
    <p:sldId id="1227" r:id="rId10"/>
    <p:sldId id="1228" r:id="rId11"/>
    <p:sldId id="1229" r:id="rId12"/>
    <p:sldId id="1230" r:id="rId13"/>
    <p:sldId id="1431" r:id="rId14"/>
    <p:sldId id="1430" r:id="rId15"/>
    <p:sldId id="1433" r:id="rId16"/>
    <p:sldId id="1434" r:id="rId17"/>
    <p:sldId id="1435" r:id="rId18"/>
    <p:sldId id="1436" r:id="rId19"/>
    <p:sldId id="1441" r:id="rId20"/>
    <p:sldId id="1440" r:id="rId21"/>
    <p:sldId id="1438" r:id="rId22"/>
    <p:sldId id="1439" r:id="rId23"/>
    <p:sldId id="1437" r:id="rId24"/>
    <p:sldId id="1446" r:id="rId25"/>
    <p:sldId id="1445" r:id="rId26"/>
    <p:sldId id="1444" r:id="rId27"/>
    <p:sldId id="1443" r:id="rId28"/>
    <p:sldId id="1442" r:id="rId29"/>
    <p:sldId id="1450" r:id="rId30"/>
    <p:sldId id="1426" r:id="rId31"/>
    <p:sldId id="604" r:id="rId32"/>
    <p:sldId id="978" r:id="rId33"/>
    <p:sldId id="1148" r:id="rId34"/>
  </p:sldIdLst>
  <p:sldSz cx="9144000" cy="6858000" type="screen4x3"/>
  <p:notesSz cx="7010400" cy="9296400"/>
  <p:custDataLst>
    <p:tags r:id="rId3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182" autoAdjust="0"/>
  </p:normalViewPr>
  <p:slideViewPr>
    <p:cSldViewPr>
      <p:cViewPr varScale="1">
        <p:scale>
          <a:sx n="65" d="100"/>
          <a:sy n="65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3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38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69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83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24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58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28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28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17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56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52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63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07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34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13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10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87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79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7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4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4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1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1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5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2023,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sp>
        <p:nvSpPr>
          <p:cNvPr id="15" name="Rectangle 43"/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6" name="Rectangle 44"/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7" name="Rectangle 45"/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8" name="Rectangle 46"/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9" name="Rectangle 47"/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0" name="Rectangle 48"/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21" name="Rounded Rectangle 20"/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22" name="Rounded Rectangle 21"/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24" name="Date Placeholder 27"/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2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2" name="Picture 1" descr="A picture containing outdoor, wave&#10;&#10;Description automatically generated">
            <a:extLst>
              <a:ext uri="{FF2B5EF4-FFF2-40B4-BE49-F238E27FC236}">
                <a16:creationId xmlns:a16="http://schemas.microsoft.com/office/drawing/2014/main" id="{5A17B530-77FB-16B8-BD2E-586433A3F1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01" y="4019682"/>
            <a:ext cx="3883124" cy="23240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 descr="A picture containing sky, outdoor, colorful&#10;&#10;Description automatically generated">
            <a:extLst>
              <a:ext uri="{FF2B5EF4-FFF2-40B4-BE49-F238E27FC236}">
                <a16:creationId xmlns:a16="http://schemas.microsoft.com/office/drawing/2014/main" id="{78BC2C9B-C9DF-DC49-82DF-1ECADEAB13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2" y="4234077"/>
            <a:ext cx="3455951" cy="228492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2023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8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7.wmf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9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0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7.wmf"/><Relationship Id="rId5" Type="http://schemas.openxmlformats.org/officeDocument/2006/relationships/image" Target="../media/image21.jp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2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3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4.jpg"/><Relationship Id="rId5" Type="http://schemas.openxmlformats.org/officeDocument/2006/relationships/image" Target="../media/image17.wm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5.jpg"/><Relationship Id="rId5" Type="http://schemas.openxmlformats.org/officeDocument/2006/relationships/image" Target="../media/image17.wm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6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7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8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9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30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31.jpg"/><Relationship Id="rId5" Type="http://schemas.openxmlformats.org/officeDocument/2006/relationships/image" Target="../media/image17.wmf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32.jpg"/><Relationship Id="rId5" Type="http://schemas.openxmlformats.org/officeDocument/2006/relationships/image" Target="../media/image17.wmf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33.jpg"/><Relationship Id="rId5" Type="http://schemas.openxmlformats.org/officeDocument/2006/relationships/image" Target="../media/image17.wmf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4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5.jpg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wmf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audio" Target="../media/audio1.wav"/><Relationship Id="rId5" Type="http://schemas.openxmlformats.org/officeDocument/2006/relationships/hyperlink" Target="https://stock.adobe.com/" TargetMode="Externa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jpg"/><Relationship Id="rId5" Type="http://schemas.openxmlformats.org/officeDocument/2006/relationships/image" Target="../media/image11.wm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jpg"/><Relationship Id="rId5" Type="http://schemas.openxmlformats.org/officeDocument/2006/relationships/image" Target="../media/image11.wm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24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26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28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>
                <a:solidFill>
                  <a:srgbClr val="484876"/>
                </a:solidFill>
              </a:rPr>
              <a:t>Artículo: 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i="1" dirty="0" err="1"/>
              <a:t>articulos</a:t>
            </a:r>
            <a:r>
              <a:rPr lang="es-PR" altLang="es-PR" sz="1700" i="1" dirty="0"/>
              <a:t>/</a:t>
            </a:r>
            <a:r>
              <a:rPr lang="es-PR" altLang="es-PR" sz="1700" i="1" dirty="0" err="1"/>
              <a:t>Fisiologia_del_Ejercicio</a:t>
            </a:r>
            <a:r>
              <a:rPr lang="es-PR" altLang="es-PR" sz="1700" i="1" dirty="0"/>
              <a:t>/Entrena-Funcional_Poblacion-Atletas.html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476250"/>
            <a:ext cx="9144000" cy="10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METODOLOGÍA DEL ENTRENAMIENTO FUNCIONAL: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Calentamiento y Estiramiento</a:t>
            </a:r>
          </a:p>
          <a:p>
            <a:pPr algn="ctr">
              <a:lnSpc>
                <a:spcPct val="90000"/>
              </a:lnSpc>
            </a:pP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Dinámico/Activo</a:t>
            </a:r>
          </a:p>
        </p:txBody>
      </p:sp>
      <p:pic>
        <p:nvPicPr>
          <p:cNvPr id="5" name="Picture 4" descr="A person jumping in the air&#10;&#10;Description automatically generated with medium confidence">
            <a:extLst>
              <a:ext uri="{FF2B5EF4-FFF2-40B4-BE49-F238E27FC236}">
                <a16:creationId xmlns:a16="http://schemas.microsoft.com/office/drawing/2014/main" id="{599DC99E-2F31-0B01-1E85-CE8B0DD41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42" y="1220590"/>
            <a:ext cx="3811116" cy="2540744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843808" y="787140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843809" y="1579228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27" y="2084995"/>
            <a:ext cx="468052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058544" y="2148495"/>
            <a:ext cx="424847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TIPOS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571"/>
            <a:ext cx="2987823" cy="198636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8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6913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48344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9212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0" y="2052712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MEDIDAS PREPARATORIAS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9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6913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48344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9212"/>
            <a:ext cx="301178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059832" y="2052712"/>
            <a:ext cx="273630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ESTRUCTURA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2068509"/>
      </p:ext>
    </p:extLst>
  </p:cSld>
  <p:clrMapOvr>
    <a:masterClrMapping/>
  </p:clrMapOvr>
  <p:transition spd="slow">
    <p:comb/>
    <p:sndAc>
      <p:stSnd>
        <p:snd r:embed="rId4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771800" y="763365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771801" y="1627461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205236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2986535" y="2268736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61878"/>
            <a:ext cx="8524875" cy="321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0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3236701" y="548680"/>
            <a:ext cx="522373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1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1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8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3236702" y="1196752"/>
            <a:ext cx="439119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20" y="1664840"/>
            <a:ext cx="4391448" cy="4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307420" y="1736849"/>
            <a:ext cx="4175422" cy="2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EJEMPLOS DE EJERCICIOS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56234"/>
            <a:ext cx="7817308" cy="4125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570859"/>
      </p:ext>
    </p:extLst>
  </p:cSld>
  <p:clrMapOvr>
    <a:masterClrMapping/>
  </p:clrMapOvr>
  <p:transition spd="slow">
    <p:wheel spokes="1"/>
    <p:sndAc>
      <p:stSnd>
        <p:snd r:embed="rId4" name="breez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6993925" cy="3576439"/>
          </a:xfrm>
          <a:prstGeom prst="rect">
            <a:avLst/>
          </a:prstGeom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2771800" y="61934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41143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1917204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1980704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 xmlns="">
      <p:transition spd="slow">
        <p:blinds dir="vert"/>
        <p:sndAc>
          <p:stSnd>
            <p:snd r:embed="rId7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917105" y="6913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917106" y="155545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3228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3131840" y="2196728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7" y="2996304"/>
            <a:ext cx="8440737" cy="3457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7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83537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77147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421260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2484760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13671"/>
            <a:ext cx="8317705" cy="2723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6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763365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699469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277244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2340744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19611"/>
            <a:ext cx="7048500" cy="313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9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83537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77147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421260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2484760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0" y="3466678"/>
            <a:ext cx="7781925" cy="2914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6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himes.wav"/>
          </p:stSnd>
        </p:sndAc>
      </p:transition>
    </mc:Choice>
    <mc:Fallback xmlns="">
      <p:transition spd="slow">
        <p:checker/>
        <p:sndAc>
          <p:stSnd>
            <p:snd r:embed="rId7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496" y="335699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http://www.saludmed.com/articulos/Fisiologia_del_Ejercicio/Entrena-Funcional_Poblacion-Atletas.pdf</a:t>
            </a:r>
            <a:endParaRPr lang="es-PR" altLang="es-PR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627461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349252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2412752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2" y="3307634"/>
            <a:ext cx="8820224" cy="3001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47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83537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84348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637284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2700784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" y="3713819"/>
            <a:ext cx="8495928" cy="2451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38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6913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77147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565276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2628776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18405"/>
            <a:ext cx="8193880" cy="2690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127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83537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91549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709292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2772792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30259"/>
            <a:ext cx="8609856" cy="2579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12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763365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699469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349252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2412752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8048625" cy="321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449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83537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91549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781300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2844800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005064"/>
            <a:ext cx="8587145" cy="2160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75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61934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41143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1917204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1980704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9" y="2652045"/>
            <a:ext cx="8245205" cy="3866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7031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699792" y="83537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699793" y="184348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11" y="2565276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14527" y="2628776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9" y="3732418"/>
            <a:ext cx="8679548" cy="2504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693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907381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91549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709292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2772792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7" y="3802685"/>
            <a:ext cx="8441107" cy="2434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0652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771800" y="836712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771801" y="1916832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782639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2986535" y="2846139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58841"/>
            <a:ext cx="8820472" cy="2378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657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339753" y="1124744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764704"/>
            <a:ext cx="2134594" cy="2072336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92228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22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2469523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3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94820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3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468151"/>
            <a:ext cx="49536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5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938507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Trasfondo histórico: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y desarrollo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50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485747"/>
            <a:ext cx="677140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Escenarios: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ontextos donde se aplica el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5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516264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Conceptos fundamentales: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26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709883"/>
            <a:ext cx="77668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arco conceptual: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69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84931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aracterísticas y Principios: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Funcional</a:t>
            </a: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1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870"/>
            <a:ext cx="1778961" cy="139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3528" y="692696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CRÉDITOS DE ILUSTRACIONES: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38158" y="1484784"/>
            <a:ext cx="848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Stock 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https://stock.adobe.com/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San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CA: 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Mega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Ontario,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Lemaire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S. B. (2003).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®: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Quebec,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(1997).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Cleveland, OH: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TechPool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>
              <a:lnSpc>
                <a:spcPts val="2500"/>
              </a:lnSpc>
            </a:pPr>
            <a:endParaRPr lang="en-US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Development and its licensors (1995-2006). </a:t>
            </a:r>
            <a:r>
              <a:rPr lang="en-US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Explosion 800,000 Premium-Quality Graphics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Calabasas, CA: Nova Development</a:t>
            </a:r>
          </a:p>
          <a:p>
            <a:pPr>
              <a:lnSpc>
                <a:spcPts val="2500"/>
              </a:lnSpc>
            </a:pPr>
            <a:endParaRPr lang="en-US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“Google images”</a:t>
            </a:r>
          </a:p>
          <a:p>
            <a:pPr>
              <a:lnSpc>
                <a:spcPts val="2500"/>
              </a:lnSpc>
            </a:pP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3926" y="764704"/>
            <a:ext cx="443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169217"/>
            <a:ext cx="539602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Calentamiento dinámico o activo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551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69898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579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74029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62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497"/>
            <a:ext cx="2352166" cy="66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5" y="703146"/>
            <a:ext cx="1440557" cy="75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6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2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627461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17085" y="2698553"/>
            <a:ext cx="8454907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Conceptos</a:t>
            </a:r>
            <a:r>
              <a:rPr lang="en-US" altLang="es-PR" sz="29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fundamentales</a:t>
            </a:r>
            <a:endParaRPr lang="en-US" altLang="es-PR" sz="2300" b="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0561"/>
            <a:ext cx="366954" cy="3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17085" y="3274617"/>
            <a:ext cx="8203139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Justificación</a:t>
            </a:r>
            <a:r>
              <a:rPr lang="en-US" altLang="es-PR" sz="29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n-US" altLang="es-PR" sz="2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Beneficios</a:t>
            </a:r>
            <a:r>
              <a:rPr lang="en-US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del </a:t>
            </a:r>
            <a:r>
              <a:rPr lang="en-US" altLang="es-PR" sz="2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Calentamiento</a:t>
            </a:r>
            <a:r>
              <a:rPr lang="en-US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Funcional</a:t>
            </a:r>
            <a:endParaRPr lang="en-US" altLang="es-PR" sz="2800" b="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6625"/>
            <a:ext cx="366954" cy="3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17085" y="3778673"/>
            <a:ext cx="8454907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Tipos</a:t>
            </a:r>
            <a:r>
              <a:rPr lang="en-US" altLang="es-PR" sz="29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de </a:t>
            </a: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ejercicios</a:t>
            </a:r>
            <a:r>
              <a:rPr lang="en-US" altLang="es-PR" sz="29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n-US" altLang="es-PR" sz="2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Incorporados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en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el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calentamiento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activo</a:t>
            </a:r>
            <a:endParaRPr lang="en-US" altLang="es-PR" sz="2300" b="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50681"/>
            <a:ext cx="366954" cy="3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17085" y="4354737"/>
            <a:ext cx="8454907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Medidas</a:t>
            </a:r>
            <a:r>
              <a:rPr lang="en-US" altLang="es-PR" sz="29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preparatorias</a:t>
            </a:r>
            <a:endParaRPr lang="en-US" altLang="es-PR" sz="2300" b="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7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26745"/>
            <a:ext cx="366954" cy="3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17085" y="4848718"/>
            <a:ext cx="8454907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Planificación</a:t>
            </a:r>
            <a:r>
              <a:rPr lang="en-US" altLang="es-PR" sz="29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n-US" altLang="es-PR" sz="2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Diseño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e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implementación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de la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sesiones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de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calentamiento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dinámico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y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ejercicio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de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flexibilidad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activa</a:t>
            </a:r>
            <a:endParaRPr lang="en-US" altLang="es-PR" sz="2300" b="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20726"/>
            <a:ext cx="366954" cy="3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17085" y="5640806"/>
            <a:ext cx="8454907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Ejemplos</a:t>
            </a:r>
            <a:r>
              <a:rPr lang="en-US" altLang="es-PR" sz="29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de </a:t>
            </a: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ejecicios</a:t>
            </a:r>
            <a:r>
              <a:rPr lang="en-US" altLang="es-PR" sz="29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n-US" altLang="es-PR" sz="2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que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pueden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ser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parte del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calentamiuento</a:t>
            </a:r>
            <a:r>
              <a:rPr lang="en-US" altLang="es-PR" sz="23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3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dinámico</a:t>
            </a:r>
            <a:endParaRPr lang="en-US" altLang="es-PR" sz="2300" b="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12814"/>
            <a:ext cx="366954" cy="3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17085" y="2195836"/>
            <a:ext cx="8454907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Introducción</a:t>
            </a:r>
            <a:r>
              <a:rPr lang="en-US" altLang="es-PR" sz="29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y </a:t>
            </a:r>
            <a:r>
              <a:rPr lang="en-US" altLang="es-PR" sz="29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marco</a:t>
            </a:r>
            <a:r>
              <a:rPr lang="en-US" altLang="es-PR" sz="29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conceptual</a:t>
            </a:r>
            <a:endParaRPr lang="en-US" altLang="es-PR" sz="2300" b="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3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7844"/>
            <a:ext cx="366954" cy="3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" y="475454"/>
            <a:ext cx="2878960" cy="1930029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3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6913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48344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12879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259632" y="2124348"/>
            <a:ext cx="655401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CONSIDERACIONES PRELIMINARES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7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7210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657161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2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9252"/>
            <a:ext cx="612068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/>
          </p:cNvSpPr>
          <p:nvPr/>
        </p:nvSpPr>
        <p:spPr bwMode="auto">
          <a:xfrm>
            <a:off x="1619672" y="2412752"/>
            <a:ext cx="59046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CONCEPTOS FUNDAMENTALES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7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CALENTAMIENTO DINÁMICO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360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1" y="1932471"/>
            <a:ext cx="3096344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JUSTIFICACIÓN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45947</TotalTime>
  <Words>640</Words>
  <Application>Microsoft Office PowerPoint</Application>
  <PresentationFormat>On-screen Show (4:3)</PresentationFormat>
  <Paragraphs>156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Georgia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Calentamiento Dinámico</dc:title>
  <dc:creator>Valued Acer Customer</dc:creator>
  <cp:lastModifiedBy>Edgar Lopategui Corsino</cp:lastModifiedBy>
  <cp:revision>5017</cp:revision>
  <cp:lastPrinted>2016-09-29T16:33:06Z</cp:lastPrinted>
  <dcterms:created xsi:type="dcterms:W3CDTF">2012-03-25T21:01:47Z</dcterms:created>
  <dcterms:modified xsi:type="dcterms:W3CDTF">2023-03-09T23:58:43Z</dcterms:modified>
</cp:coreProperties>
</file>