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56" r:id="rId3"/>
    <p:sldId id="457" r:id="rId4"/>
    <p:sldId id="458" r:id="rId5"/>
    <p:sldId id="459" r:id="rId6"/>
    <p:sldId id="460" r:id="rId7"/>
    <p:sldId id="461" r:id="rId8"/>
    <p:sldId id="368" r:id="rId9"/>
    <p:sldId id="369" r:id="rId10"/>
    <p:sldId id="371" r:id="rId11"/>
    <p:sldId id="370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380" r:id="rId20"/>
    <p:sldId id="379" r:id="rId21"/>
    <p:sldId id="381" r:id="rId22"/>
    <p:sldId id="383" r:id="rId23"/>
    <p:sldId id="382" r:id="rId24"/>
    <p:sldId id="385" r:id="rId25"/>
    <p:sldId id="386" r:id="rId26"/>
    <p:sldId id="384" r:id="rId27"/>
    <p:sldId id="387" r:id="rId28"/>
    <p:sldId id="390" r:id="rId29"/>
    <p:sldId id="388" r:id="rId30"/>
    <p:sldId id="389" r:id="rId31"/>
    <p:sldId id="391" r:id="rId32"/>
    <p:sldId id="392" r:id="rId33"/>
    <p:sldId id="393" r:id="rId34"/>
    <p:sldId id="394" r:id="rId35"/>
    <p:sldId id="395" r:id="rId36"/>
    <p:sldId id="396" r:id="rId37"/>
    <p:sldId id="400" r:id="rId38"/>
    <p:sldId id="397" r:id="rId39"/>
    <p:sldId id="399" r:id="rId40"/>
    <p:sldId id="401" r:id="rId41"/>
    <p:sldId id="398" r:id="rId42"/>
    <p:sldId id="402" r:id="rId43"/>
    <p:sldId id="403" r:id="rId44"/>
    <p:sldId id="404" r:id="rId45"/>
    <p:sldId id="409" r:id="rId46"/>
    <p:sldId id="405" r:id="rId47"/>
    <p:sldId id="406" r:id="rId48"/>
    <p:sldId id="407" r:id="rId49"/>
    <p:sldId id="408" r:id="rId50"/>
    <p:sldId id="410" r:id="rId51"/>
    <p:sldId id="411" r:id="rId52"/>
    <p:sldId id="419" r:id="rId53"/>
    <p:sldId id="420" r:id="rId54"/>
    <p:sldId id="422" r:id="rId55"/>
    <p:sldId id="423" r:id="rId56"/>
    <p:sldId id="424" r:id="rId57"/>
    <p:sldId id="425" r:id="rId58"/>
    <p:sldId id="426" r:id="rId59"/>
    <p:sldId id="427" r:id="rId60"/>
    <p:sldId id="428" r:id="rId61"/>
    <p:sldId id="413" r:id="rId62"/>
    <p:sldId id="414" r:id="rId63"/>
    <p:sldId id="415" r:id="rId64"/>
    <p:sldId id="416" r:id="rId65"/>
    <p:sldId id="417" r:id="rId66"/>
    <p:sldId id="418" r:id="rId67"/>
    <p:sldId id="421" r:id="rId68"/>
    <p:sldId id="429" r:id="rId69"/>
    <p:sldId id="430" r:id="rId70"/>
    <p:sldId id="431" r:id="rId71"/>
    <p:sldId id="432" r:id="rId72"/>
    <p:sldId id="438" r:id="rId73"/>
    <p:sldId id="439" r:id="rId74"/>
    <p:sldId id="440" r:id="rId75"/>
    <p:sldId id="442" r:id="rId76"/>
    <p:sldId id="433" r:id="rId77"/>
    <p:sldId id="434" r:id="rId78"/>
    <p:sldId id="435" r:id="rId79"/>
    <p:sldId id="436" r:id="rId80"/>
    <p:sldId id="437" r:id="rId81"/>
    <p:sldId id="441" r:id="rId82"/>
    <p:sldId id="444" r:id="rId83"/>
    <p:sldId id="443" r:id="rId84"/>
    <p:sldId id="445" r:id="rId85"/>
    <p:sldId id="446" r:id="rId86"/>
    <p:sldId id="447" r:id="rId87"/>
    <p:sldId id="448" r:id="rId88"/>
    <p:sldId id="452" r:id="rId89"/>
    <p:sldId id="453" r:id="rId90"/>
    <p:sldId id="454" r:id="rId91"/>
    <p:sldId id="455" r:id="rId92"/>
    <p:sldId id="450" r:id="rId93"/>
    <p:sldId id="449" r:id="rId94"/>
    <p:sldId id="451" r:id="rId95"/>
  </p:sldIdLst>
  <p:sldSz cx="9144000" cy="6858000" type="screen4x3"/>
  <p:notesSz cx="7315200" cy="9601200"/>
  <p:custDataLst>
    <p:tags r:id="rId9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99"/>
    <a:srgbClr val="660066"/>
    <a:srgbClr val="800080"/>
    <a:srgbClr val="FFFFCC"/>
    <a:srgbClr val="CC0000"/>
    <a:srgbClr val="0066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9" autoAdjust="0"/>
    <p:restoredTop sz="94649" autoAdjust="0"/>
  </p:normalViewPr>
  <p:slideViewPr>
    <p:cSldViewPr>
      <p:cViewPr varScale="1">
        <p:scale>
          <a:sx n="65" d="100"/>
          <a:sy n="65" d="100"/>
        </p:scale>
        <p:origin x="153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345238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 userDrawn="1"/>
        </p:nvSpPr>
        <p:spPr bwMode="auto">
          <a:xfrm>
            <a:off x="1651000" y="6218238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s-PR" sz="1200" dirty="0" err="1">
                <a:solidFill>
                  <a:schemeClr val="folHlink"/>
                </a:solidFill>
              </a:rPr>
              <a:t>Saludmed</a:t>
            </a:r>
            <a:r>
              <a:rPr lang="es-PR" altLang="es-PR" sz="1200" dirty="0">
                <a:solidFill>
                  <a:schemeClr val="folHlink"/>
                </a:solidFill>
              </a:rPr>
              <a:t> 2023, por </a:t>
            </a:r>
            <a:r>
              <a:rPr lang="es-PR" altLang="es-PR" sz="1200" b="1" i="1" dirty="0">
                <a:solidFill>
                  <a:schemeClr val="folHlink"/>
                </a:solidFill>
                <a:hlinkClick r:id="rId4"/>
              </a:rPr>
              <a:t>Edgar Lopategui Corsino</a:t>
            </a:r>
            <a:r>
              <a:rPr lang="es-PR" altLang="es-PR" sz="1200" dirty="0">
                <a:solidFill>
                  <a:schemeClr val="folHlink"/>
                </a:solidFill>
              </a:rPr>
              <a:t>, se encuentra bajo una licencia </a:t>
            </a:r>
            <a:r>
              <a:rPr lang="es-PR" altLang="es-PR" sz="1200" i="1" dirty="0">
                <a:solidFill>
                  <a:schemeClr val="folHlink"/>
                </a:solidFill>
                <a:hlinkClick r:id="rId5"/>
              </a:rPr>
              <a:t>"Creative </a:t>
            </a:r>
            <a:r>
              <a:rPr lang="es-PR" altLang="es-PR" sz="1200" i="1" dirty="0" err="1">
                <a:solidFill>
                  <a:schemeClr val="folHlink"/>
                </a:solidFill>
                <a:hlinkClick r:id="rId5"/>
              </a:rPr>
              <a:t>Commons</a:t>
            </a:r>
            <a:r>
              <a:rPr lang="es-PR" altLang="es-PR" sz="1200" i="1" dirty="0">
                <a:solidFill>
                  <a:schemeClr val="folHlink"/>
                </a:solidFill>
                <a:hlinkClick r:id="rId5"/>
              </a:rPr>
              <a:t>"</a:t>
            </a:r>
            <a:r>
              <a:rPr lang="es-PR" altLang="es-PR" sz="1200" dirty="0">
                <a:solidFill>
                  <a:schemeClr val="folHlink"/>
                </a:solidFill>
              </a:rPr>
              <a:t>, </a:t>
            </a:r>
          </a:p>
          <a:p>
            <a:pPr eaLnBrk="1" hangingPunct="1"/>
            <a:r>
              <a:rPr lang="es-PR" altLang="es-PR" sz="1200" dirty="0">
                <a:solidFill>
                  <a:schemeClr val="folHlink"/>
                </a:solidFill>
              </a:rPr>
              <a:t>de tipo: </a:t>
            </a:r>
            <a:r>
              <a:rPr lang="es-PR" altLang="es-PR" sz="1200" b="1" i="1" dirty="0">
                <a:solidFill>
                  <a:schemeClr val="folHlink"/>
                </a:solidFill>
                <a:hlinkClick r:id="rId5"/>
              </a:rPr>
              <a:t>Reconocimiento-</a:t>
            </a:r>
            <a:r>
              <a:rPr lang="es-PR" altLang="es-PR" sz="1200" b="1" i="1" dirty="0" err="1">
                <a:solidFill>
                  <a:schemeClr val="folHlink"/>
                </a:solidFill>
                <a:hlinkClick r:id="rId5"/>
              </a:rPr>
              <a:t>NoComercial</a:t>
            </a:r>
            <a:r>
              <a:rPr lang="es-PR" altLang="es-PR" sz="1200" b="1" i="1" dirty="0">
                <a:solidFill>
                  <a:schemeClr val="folHlink"/>
                </a:solidFill>
                <a:hlinkClick r:id="rId5"/>
              </a:rPr>
              <a:t>-Sin Obras Derivadas 3.0.  Licencia de Puerto Rico</a:t>
            </a:r>
            <a:r>
              <a:rPr lang="es-PR" altLang="es-PR" sz="1200" dirty="0">
                <a:solidFill>
                  <a:schemeClr val="folHlink"/>
                </a:solidFill>
              </a:rPr>
              <a:t>.  </a:t>
            </a:r>
          </a:p>
          <a:p>
            <a:pPr eaLnBrk="1" hangingPunct="1"/>
            <a:r>
              <a:rPr lang="es-PR" altLang="es-PR" sz="1200" dirty="0">
                <a:solidFill>
                  <a:schemeClr val="folHlink"/>
                </a:solidFill>
              </a:rPr>
              <a:t>Basado en las páginas publicadas para el sitio Web: </a:t>
            </a:r>
            <a:r>
              <a:rPr lang="es-PR" altLang="es-PR" sz="1200" b="1" i="1" dirty="0">
                <a:solidFill>
                  <a:schemeClr val="folHlink"/>
                </a:solidFill>
                <a:hlinkClick r:id="rId4"/>
              </a:rPr>
              <a:t>www.saludmed.com</a:t>
            </a:r>
            <a:r>
              <a:rPr lang="es-PR" altLang="es-PR" sz="1200" dirty="0">
                <a:solidFill>
                  <a:schemeClr val="folHlink"/>
                </a:solidFill>
              </a:rPr>
              <a:t>.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2132013"/>
            <a:ext cx="6248400" cy="1298575"/>
          </a:xfrm>
        </p:spPr>
        <p:txBody>
          <a:bodyPr/>
          <a:lstStyle>
            <a:lvl1pPr>
              <a:lnSpc>
                <a:spcPct val="90000"/>
              </a:lnSpc>
              <a:defRPr sz="4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5105400" cy="1066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5BDC9B8-1009-4E15-A61C-E8EB4254C15D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320429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C6A4C8-96D9-40AC-B9CA-0E156CFDE244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290705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219200"/>
            <a:ext cx="192405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19200"/>
            <a:ext cx="561975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3FB98E-5CEB-45A6-B4E0-079E9BF9B28D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2115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CC47F0-F965-4CCC-BC2C-B4E61B2526C7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218253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4EDED-B786-47D7-A928-53BA3B362F1D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1932844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86000"/>
            <a:ext cx="37719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86000"/>
            <a:ext cx="37719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7C958-B921-4B37-BAB0-05DB367BF4A3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312300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0C5123-DD51-4D07-987B-94B1ED4BE4D1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387779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801A4-D5FB-4C86-B389-2E40F71AF505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233012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01B644-7A51-4BAC-AE46-97A1C5BF1EA3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383245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66633-9A8E-422F-9137-FDBF885BE4C3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271579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C27E43-B422-4C3E-BC91-EA237972020F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1303294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696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86000"/>
            <a:ext cx="7696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908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25792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57925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B7A906A5-ABF3-4408-B4D7-5A22496806D7}" type="slidenum">
              <a:rPr lang="en-US" altLang="es-PR"/>
              <a:pPr/>
              <a:t>‹#›</a:t>
            </a:fld>
            <a:endParaRPr lang="en-US" alt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485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7485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7485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7485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7485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s-PR" sz="1000" dirty="0"/>
              <a:t>Copyright © 2023 Edgar Lopategui Corsino | </a:t>
            </a:r>
            <a:r>
              <a:rPr lang="en-US" altLang="es-PR" sz="1000" dirty="0" err="1"/>
              <a:t>Saludmed</a:t>
            </a:r>
            <a:r>
              <a:rPr lang="en-US" altLang="es-PR" sz="1000" dirty="0"/>
              <a:t> 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29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4" Type="http://schemas.openxmlformats.org/officeDocument/2006/relationships/image" Target="../media/image58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4" Type="http://schemas.openxmlformats.org/officeDocument/2006/relationships/image" Target="../media/image61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4" Type="http://schemas.openxmlformats.org/officeDocument/2006/relationships/image" Target="../media/image63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4" Type="http://schemas.openxmlformats.org/officeDocument/2006/relationships/image" Target="../media/image65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4" Type="http://schemas.openxmlformats.org/officeDocument/2006/relationships/image" Target="../media/image67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4" Type="http://schemas.openxmlformats.org/officeDocument/2006/relationships/image" Target="../media/image69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4" Type="http://schemas.openxmlformats.org/officeDocument/2006/relationships/image" Target="../media/image71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4" Type="http://schemas.openxmlformats.org/officeDocument/2006/relationships/image" Target="../media/image7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4" Type="http://schemas.openxmlformats.org/officeDocument/2006/relationships/image" Target="../media/image82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4" Type="http://schemas.openxmlformats.org/officeDocument/2006/relationships/image" Target="../media/image90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4" Type="http://schemas.openxmlformats.org/officeDocument/2006/relationships/image" Target="../media/image92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4" Type="http://schemas.openxmlformats.org/officeDocument/2006/relationships/image" Target="../media/image94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4" Type="http://schemas.openxmlformats.org/officeDocument/2006/relationships/image" Target="../media/image101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4" Type="http://schemas.openxmlformats.org/officeDocument/2006/relationships/image" Target="../media/image104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4" Type="http://schemas.openxmlformats.org/officeDocument/2006/relationships/image" Target="../media/image106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4" Type="http://schemas.openxmlformats.org/officeDocument/2006/relationships/image" Target="../media/image114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4" Type="http://schemas.openxmlformats.org/officeDocument/2006/relationships/image" Target="../media/image11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4" Type="http://schemas.openxmlformats.org/officeDocument/2006/relationships/image" Target="../media/image118.w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4" Type="http://schemas.openxmlformats.org/officeDocument/2006/relationships/image" Target="../media/image122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4" Type="http://schemas.openxmlformats.org/officeDocument/2006/relationships/image" Target="../media/image12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838200" y="2971800"/>
            <a:ext cx="5943600" cy="2286000"/>
          </a:xfrm>
        </p:spPr>
        <p:txBody>
          <a:bodyPr/>
          <a:lstStyle/>
          <a:p>
            <a:pPr eaLnBrk="1" hangingPunct="1">
              <a:defRPr/>
            </a:pPr>
            <a:r>
              <a:rPr lang="en-US" sz="43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ANÁLISIS DE LAS DEMANDAS ESPECÍFICAS DEL DEPORTE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71600" y="5334000"/>
            <a:ext cx="5867400" cy="762000"/>
          </a:xfrm>
        </p:spPr>
        <p:txBody>
          <a:bodyPr/>
          <a:lstStyle/>
          <a:p>
            <a:pPr algn="ctr" eaLnBrk="1" hangingPunct="1">
              <a:lnSpc>
                <a:spcPct val="70000"/>
              </a:lnSpc>
              <a:defRPr/>
            </a:pPr>
            <a:r>
              <a:rPr lang="en-US" sz="28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Prof. Edgar Lopategui Corsino</a:t>
            </a:r>
          </a:p>
          <a:p>
            <a:pPr algn="ctr" eaLnBrk="1" hangingPunct="1">
              <a:lnSpc>
                <a:spcPct val="70000"/>
              </a:lnSpc>
              <a:defRPr/>
            </a:pPr>
            <a:r>
              <a:rPr lang="en-US" sz="28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MA Fisiologia del Ejercicio</a:t>
            </a:r>
          </a:p>
        </p:txBody>
      </p:sp>
      <p:sp>
        <p:nvSpPr>
          <p:cNvPr id="3082" name="Title 1"/>
          <p:cNvSpPr>
            <a:spLocks/>
          </p:cNvSpPr>
          <p:nvPr/>
        </p:nvSpPr>
        <p:spPr bwMode="auto">
          <a:xfrm>
            <a:off x="838200" y="914400"/>
            <a:ext cx="6705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4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METODOLOGÍA DEL ENTRENAMIENTO FUNCIONAL:</a:t>
            </a:r>
            <a:endParaRPr lang="en-US" sz="4600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079" name="Picture 13" descr="Batter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838200"/>
            <a:ext cx="16462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4029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40292" name="Content Placeholder 2"/>
          <p:cNvSpPr>
            <a:spLocks/>
          </p:cNvSpPr>
          <p:nvPr/>
        </p:nvSpPr>
        <p:spPr bwMode="auto">
          <a:xfrm>
            <a:off x="228600" y="37338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Consideraciones importantes: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Clasificar el deporte en categorías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:</a:t>
            </a:r>
            <a:endParaRPr lang="es-PR" sz="22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La mayoría de los deportes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    se ubican bajo categorías que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    comparten características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    comunes</a:t>
            </a:r>
            <a:endParaRPr lang="es-PR" sz="20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22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40294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6151" name="Picture 8" descr="Gym_Rings_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29000"/>
            <a:ext cx="2760663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39267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AL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39268" name="Content Placeholder 2"/>
          <p:cNvSpPr>
            <a:spLocks/>
          </p:cNvSpPr>
          <p:nvPr/>
        </p:nvSpPr>
        <p:spPr bwMode="auto">
          <a:xfrm>
            <a:off x="228600" y="3352800"/>
            <a:ext cx="563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Categorías del deporte: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Deportes de velocidad</a:t>
            </a:r>
          </a:p>
          <a:p>
            <a:pPr marL="742950" lvl="1" indent="-285750">
              <a:lnSpc>
                <a:spcPct val="6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(sprint - anaeróbicos)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Deportes de velocidad</a:t>
            </a:r>
          </a:p>
          <a:p>
            <a:pPr marL="742950" lvl="1" indent="-285750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intermitente</a:t>
            </a:r>
            <a:endParaRPr lang="es-PR" sz="20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Deportes de juegos de transición</a:t>
            </a:r>
            <a:endParaRPr lang="es-PR" sz="20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Deportes de tolerancia (aeróbicos)</a:t>
            </a:r>
            <a:endParaRPr lang="en-US" sz="22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39270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7175" name="Picture 10" descr="SPORT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00400"/>
            <a:ext cx="372586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41315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41316" name="Content Placeholder 2"/>
          <p:cNvSpPr>
            <a:spLocks/>
          </p:cNvSpPr>
          <p:nvPr/>
        </p:nvSpPr>
        <p:spPr bwMode="auto">
          <a:xfrm>
            <a:off x="228600" y="3352800"/>
            <a:ext cx="5638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Categorías del deporte: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Deportes de velocidad</a:t>
            </a:r>
          </a:p>
          <a:p>
            <a:pPr marL="742950" lvl="1" indent="-285750">
              <a:lnSpc>
                <a:spcPct val="6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(sprint - anaeróbicos)</a:t>
            </a:r>
            <a:r>
              <a:rPr lang="es-PR" sz="24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Requieren esfuerzos máximos</a:t>
            </a:r>
            <a:endParaRPr lang="es-PR" sz="19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La meta es alcanzar lo más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   rápido posible la distancia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   pre-establecida (requerida)</a:t>
            </a:r>
            <a:endParaRPr lang="en-US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EJEMPLO: Eventos de velocidad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100" b="1">
                <a:solidFill>
                  <a:srgbClr val="000000"/>
                </a:solidFill>
                <a:latin typeface="Arial" charset="0"/>
                <a:cs typeface="Arial" charset="0"/>
              </a:rPr>
              <a:t>                        en Pista y Campo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41318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8199" name="Picture 8" descr="Spinting_Start_Male_FD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2636838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42339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42340" name="Content Placeholder 2"/>
          <p:cNvSpPr>
            <a:spLocks/>
          </p:cNvSpPr>
          <p:nvPr/>
        </p:nvSpPr>
        <p:spPr bwMode="auto">
          <a:xfrm>
            <a:off x="228600" y="3276600"/>
            <a:ext cx="5867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Categorías del deporte: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Deportes de velocidad intermitente</a:t>
            </a:r>
            <a:r>
              <a:rPr lang="es-PR" altLang="es-PR" sz="24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sz="2100" b="1" i="1">
                <a:solidFill>
                  <a:srgbClr val="000000"/>
                </a:solidFill>
              </a:rPr>
              <a:t>Requieren una serie esfuerzos</a:t>
            </a:r>
          </a:p>
          <a:p>
            <a:pPr lvl="2" eaLnBrk="1" hangingPunct="1"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 i="1">
                <a:solidFill>
                  <a:srgbClr val="000000"/>
                </a:solidFill>
              </a:rPr>
              <a:t>    máximos, donde se incluye un</a:t>
            </a:r>
          </a:p>
          <a:p>
            <a:pPr lvl="2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 i="1">
                <a:solidFill>
                  <a:srgbClr val="000000"/>
                </a:solidFill>
              </a:rPr>
              <a:t>    tiempo para una recuperación </a:t>
            </a:r>
          </a:p>
          <a:p>
            <a:pPr lvl="2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 i="1">
                <a:solidFill>
                  <a:srgbClr val="000000"/>
                </a:solidFill>
              </a:rPr>
              <a:t>    relativamente completa entre</a:t>
            </a:r>
          </a:p>
          <a:p>
            <a:pPr lvl="2" eaLnBrk="1" hangingPunct="1"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 i="1">
                <a:solidFill>
                  <a:srgbClr val="000000"/>
                </a:solidFill>
              </a:rPr>
              <a:t>    estos esfuerzos</a:t>
            </a:r>
            <a:r>
              <a:rPr lang="es-PR" altLang="es-PR" sz="2000" b="1">
                <a:solidFill>
                  <a:srgbClr val="000000"/>
                </a:solidFill>
              </a:rPr>
              <a:t>:</a:t>
            </a:r>
            <a:endParaRPr lang="es-PR" altLang="es-PR" sz="1900" b="1">
              <a:solidFill>
                <a:srgbClr val="000000"/>
              </a:solidFill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EJEMPLOS:</a:t>
            </a:r>
            <a:r>
              <a:rPr lang="es-PR" altLang="es-PR" sz="2100" b="1" i="1">
                <a:solidFill>
                  <a:srgbClr val="000000"/>
                </a:solidFill>
              </a:rPr>
              <a:t> Futbol Americano,</a:t>
            </a:r>
          </a:p>
          <a:p>
            <a:pPr lvl="2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 i="1">
                <a:solidFill>
                  <a:srgbClr val="000000"/>
                </a:solidFill>
              </a:rPr>
              <a:t>    rugby, hockey (sobre hielo),</a:t>
            </a:r>
          </a:p>
          <a:p>
            <a:pPr lvl="2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 i="1">
                <a:solidFill>
                  <a:srgbClr val="000000"/>
                </a:solidFill>
              </a:rPr>
              <a:t>    voleibol y otros</a:t>
            </a:r>
            <a:endParaRPr lang="en-US" altLang="es-PR" sz="2100" b="1">
              <a:solidFill>
                <a:srgbClr val="000000"/>
              </a:solidFill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42342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9227" name="Picture 11" descr="Jump_Flow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24200"/>
            <a:ext cx="216058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43363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43364" name="Content Placeholder 2"/>
          <p:cNvSpPr>
            <a:spLocks/>
          </p:cNvSpPr>
          <p:nvPr/>
        </p:nvSpPr>
        <p:spPr bwMode="auto">
          <a:xfrm>
            <a:off x="1295400" y="3581400"/>
            <a:ext cx="5715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Categorías del deporte: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Deportes de juego de transición</a:t>
            </a:r>
            <a:r>
              <a:rPr lang="es-PR" sz="24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Requieren una serie de esfuerzos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   de intensidad variada, los cuales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   se manifiestan en patrones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   aleatorios</a:t>
            </a: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500" b="1" i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43366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10247" name="Picture 9" descr="Player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3276600"/>
            <a:ext cx="246221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Kick_Soccer_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4267200"/>
            <a:ext cx="19875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44387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44388" name="Content Placeholder 2"/>
          <p:cNvSpPr>
            <a:spLocks/>
          </p:cNvSpPr>
          <p:nvPr/>
        </p:nvSpPr>
        <p:spPr bwMode="auto">
          <a:xfrm>
            <a:off x="457200" y="3200400"/>
            <a:ext cx="6477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Categorías del deporte: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Deportes de juego de transición</a:t>
            </a:r>
            <a:r>
              <a:rPr lang="es-PR" sz="24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La recuperación entre los</a:t>
            </a:r>
          </a:p>
          <a:p>
            <a:pPr marL="1143000" lvl="2" indent="-228600">
              <a:lnSpc>
                <a:spcPct val="6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   esfuerzos varían</a:t>
            </a:r>
            <a:r>
              <a:rPr lang="es-PR" sz="2400" b="1" i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DESDE: Ninguna recuperación</a:t>
            </a:r>
            <a:endParaRPr lang="es-PR" sz="19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HASTA: Una recuperación</a:t>
            </a:r>
          </a:p>
          <a:p>
            <a:pPr marL="1600200" lvl="3" indent="-228600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   casi completa</a:t>
            </a:r>
            <a:endParaRPr lang="es-PR" sz="17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EJEMPLOS: Futbol (soccer),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   hockey sobre césped, lacrosse y otros</a:t>
            </a:r>
            <a:endParaRPr lang="en-US" sz="2500" b="1" i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44390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11271" name="Picture 7" descr="CSOCC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343400"/>
            <a:ext cx="15398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Kick_Soccer_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00438"/>
            <a:ext cx="3317875" cy="305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4541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45412" name="Content Placeholder 2"/>
          <p:cNvSpPr>
            <a:spLocks/>
          </p:cNvSpPr>
          <p:nvPr/>
        </p:nvSpPr>
        <p:spPr bwMode="auto">
          <a:xfrm>
            <a:off x="228600" y="3581400"/>
            <a:ext cx="6477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Categorías del deporte: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Deportes de tolerancia (aeróbicos)</a:t>
            </a:r>
            <a:r>
              <a:rPr lang="es-PR" sz="24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Caractericas: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Esfuerzos submáximos continuos</a:t>
            </a:r>
            <a:endParaRPr lang="es-PR" sz="19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META: Cubrir una distancia dada</a:t>
            </a: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   durante el menor tiempo posible</a:t>
            </a:r>
            <a:endParaRPr lang="en-US" sz="2100" b="1" i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45414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12295" name="Picture 8" descr="Long_DIstance_Runner_Male_FD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76600"/>
            <a:ext cx="1487488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46435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46436" name="Content Placeholder 2"/>
          <p:cNvSpPr>
            <a:spLocks/>
          </p:cNvSpPr>
          <p:nvPr/>
        </p:nvSpPr>
        <p:spPr bwMode="auto">
          <a:xfrm>
            <a:off x="228600" y="3657600"/>
            <a:ext cx="6477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Categorías del deporte: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Deportes de tolerancia (aeróbicos)</a:t>
            </a:r>
            <a:r>
              <a:rPr lang="es-PR" sz="24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Sub-categorías: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TÉRMINO CORTO: 1-20 minutos</a:t>
            </a:r>
            <a:endParaRPr lang="es-PR" sz="19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TÉRMINO MEDIO: 20-60 minutos</a:t>
            </a:r>
            <a:endParaRPr lang="es-PR" sz="19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TÉRMINO LARGO: &gt; 60 minutos</a:t>
            </a:r>
            <a:endParaRPr lang="en-US" sz="2100" b="1" i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46438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13319" name="Picture 8" descr="Middle_Distanc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352800"/>
            <a:ext cx="24780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47459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47460" name="Content Placeholder 2"/>
          <p:cNvSpPr>
            <a:spLocks/>
          </p:cNvSpPr>
          <p:nvPr/>
        </p:nvSpPr>
        <p:spPr bwMode="auto">
          <a:xfrm>
            <a:off x="228600" y="3810000"/>
            <a:ext cx="5943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Categorías del deporte: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Deportes de tolerancia (aeróbicos)</a:t>
            </a:r>
            <a:r>
              <a:rPr lang="es-PR" sz="24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EJEMPLOS: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Maratones</a:t>
            </a:r>
            <a:endParaRPr lang="es-PR" sz="19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Tríalos</a:t>
            </a:r>
            <a:endParaRPr lang="en-US" sz="2100" b="1" i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47462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14343" name="Picture 7" descr="Cicling_Stand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19732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49507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AL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49508" name="Content Placeholder 2"/>
          <p:cNvSpPr>
            <a:spLocks/>
          </p:cNvSpPr>
          <p:nvPr/>
        </p:nvSpPr>
        <p:spPr bwMode="auto">
          <a:xfrm>
            <a:off x="228600" y="3352800"/>
            <a:ext cx="6934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Otras</a:t>
            </a:r>
            <a:r>
              <a:rPr lang="en-US" sz="2600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Clasificaciones</a:t>
            </a:r>
            <a:r>
              <a:rPr lang="en-US" sz="2600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del </a:t>
            </a:r>
            <a:r>
              <a:rPr lang="en-US" sz="2600" dirty="0" err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deporte</a:t>
            </a:r>
            <a:r>
              <a:rPr lang="en-US" sz="2600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: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Deportes de: </a:t>
            </a:r>
            <a:r>
              <a:rPr lang="es-PR" sz="2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No Contacto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Deportes de: </a:t>
            </a:r>
            <a:r>
              <a:rPr lang="es-PR" sz="2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Contacto</a:t>
            </a:r>
            <a:endParaRPr lang="es-PR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Deportes de: </a:t>
            </a:r>
            <a:r>
              <a:rPr lang="es-PR" sz="2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Colisión</a:t>
            </a:r>
            <a:endParaRPr lang="es-PR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Deportes de: </a:t>
            </a:r>
            <a:r>
              <a:rPr lang="es-PR" sz="2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Impacto</a:t>
            </a:r>
            <a:endParaRPr lang="en-US" sz="2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49510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15367" name="Picture 11" descr="TENNI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33800"/>
            <a:ext cx="25304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0228" name="Content Placeholder 2"/>
          <p:cNvSpPr>
            <a:spLocks/>
          </p:cNvSpPr>
          <p:nvPr/>
        </p:nvSpPr>
        <p:spPr bwMode="auto">
          <a:xfrm>
            <a:off x="228600" y="3505200"/>
            <a:ext cx="7162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Análisis del Deporte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Uso: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sz="2100" b="1" i="1">
                <a:solidFill>
                  <a:srgbClr val="000000"/>
                </a:solidFill>
              </a:rPr>
              <a:t>Importancia de un buen análisis del deporte</a:t>
            </a:r>
            <a:r>
              <a:rPr lang="es-PR" altLang="es-PR" sz="20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Permite: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s-PR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La planificación e implementación</a:t>
            </a: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   de un programa de entrenamiento</a:t>
            </a: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   más efectivo</a:t>
            </a:r>
          </a:p>
        </p:txBody>
      </p:sp>
      <p:sp>
        <p:nvSpPr>
          <p:cNvPr id="180234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900" b="1">
                <a:solidFill>
                  <a:srgbClr val="000000"/>
                </a:solidFill>
                <a:latin typeface="Calibri" panose="020F0502020204030204" pitchFamily="34" charset="0"/>
              </a:rPr>
              <a:t>ANÁLISIS DE LAS DEMANDAS:</a:t>
            </a:r>
            <a:br>
              <a:rPr lang="es-PR" altLang="es-PR" sz="2900" b="1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PR" altLang="es-PR" sz="2700" b="1" i="1">
                <a:solidFill>
                  <a:srgbClr val="000000"/>
                </a:solidFill>
                <a:latin typeface="Tahoma" panose="020B0604030504040204" pitchFamily="34" charset="0"/>
              </a:rPr>
              <a:t>ESPECÍFICAS DEL DEPORTE: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* JUSTIFICACIÓN PARA EL:   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VENTAJAS/IMPORTANCIA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</a:pP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s-PR" altLang="es-PR" sz="2800"/>
              <a:t> </a:t>
            </a: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ENFOQUE: Utilidad del Análisis Deportivo *</a:t>
            </a:r>
          </a:p>
        </p:txBody>
      </p:sp>
      <p:pic>
        <p:nvPicPr>
          <p:cNvPr id="106504" name="Picture 8" descr="Rings__Hand-Stand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276600"/>
            <a:ext cx="1509713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48483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48484" name="Content Placeholder 2"/>
          <p:cNvSpPr>
            <a:spLocks/>
          </p:cNvSpPr>
          <p:nvPr/>
        </p:nvSpPr>
        <p:spPr bwMode="auto">
          <a:xfrm>
            <a:off x="228600" y="3505200"/>
            <a:ext cx="7239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Diferenciación entre deportes de: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</a:t>
            </a:r>
            <a:r>
              <a:rPr lang="en-US" sz="22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1) No Contato, 2) Contacto y 3) Colisión 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2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    3)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2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Impacto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Importancia</a:t>
            </a:r>
            <a:r>
              <a:rPr lang="es-PR" sz="24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FACTOR: determinante para el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Énfasis en el</a:t>
            </a:r>
            <a:r>
              <a:rPr lang="en-US" sz="2400" b="1">
                <a:latin typeface="Arial" charset="0"/>
                <a:cs typeface="Arial" charset="0"/>
              </a:rPr>
              <a:t>:</a:t>
            </a:r>
            <a:endParaRPr lang="es-PR" sz="2400" b="1"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b="1">
                <a:latin typeface="Arial" charset="0"/>
                <a:cs typeface="Arial" charset="0"/>
                <a:sym typeface="Wingdings" pitchFamily="2" charset="2"/>
              </a:rPr>
              <a:t>       </a:t>
            </a:r>
            <a:r>
              <a:rPr lang="en-US" sz="2300" b="1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 </a:t>
            </a: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Entrenamiento físico/deportivo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48486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16394" name="Picture 10" descr="Rugby_Ball_Run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276600"/>
            <a:ext cx="13668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5053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AL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50532" name="Content Placeholder 2"/>
          <p:cNvSpPr>
            <a:spLocks/>
          </p:cNvSpPr>
          <p:nvPr/>
        </p:nvSpPr>
        <p:spPr bwMode="auto">
          <a:xfrm>
            <a:off x="228600" y="3352800"/>
            <a:ext cx="6934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Otras Clasificaciones del deporte: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Deportes de: </a:t>
            </a:r>
            <a:r>
              <a:rPr lang="es-PR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No Contacto</a:t>
            </a:r>
            <a:r>
              <a:rPr lang="es-PR" sz="24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EJEMPLOS: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Gimnasia</a:t>
            </a:r>
          </a:p>
          <a:p>
            <a:pPr marL="1600200" lvl="3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Eventos de campo en pista</a:t>
            </a:r>
          </a:p>
          <a:p>
            <a:pPr marL="1600200" lvl="3" indent="-228600">
              <a:lnSpc>
                <a:spcPct val="6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   y campo</a:t>
            </a:r>
            <a:endParaRPr lang="es-PR" sz="19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14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Tenis de campo y de mesa</a:t>
            </a:r>
            <a:endParaRPr lang="en-US" b="1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50534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17415" name="Picture 9" descr="TRACK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75075"/>
            <a:ext cx="27432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52579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AL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52580" name="Content Placeholder 2"/>
          <p:cNvSpPr>
            <a:spLocks/>
          </p:cNvSpPr>
          <p:nvPr/>
        </p:nvSpPr>
        <p:spPr bwMode="auto">
          <a:xfrm>
            <a:off x="228600" y="3352800"/>
            <a:ext cx="685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Otras Clasificaciones del deporte: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Deportes de: </a:t>
            </a:r>
            <a:r>
              <a:rPr lang="es-PR" altLang="es-PR" sz="2200" b="1" i="1">
                <a:solidFill>
                  <a:srgbClr val="000000"/>
                </a:solidFill>
              </a:rPr>
              <a:t>Contacto</a:t>
            </a:r>
            <a:r>
              <a:rPr lang="es-PR" altLang="es-PR" sz="24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sz="2100" b="1" i="1">
                <a:solidFill>
                  <a:srgbClr val="000000"/>
                </a:solidFill>
              </a:rPr>
              <a:t>EJEMPLOS: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Baloncesto</a:t>
            </a:r>
          </a:p>
          <a:p>
            <a:pPr lvl="3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Futbol o balompié (soccer)</a:t>
            </a:r>
            <a:endParaRPr lang="en-US" altLang="es-PR" b="1" i="1">
              <a:solidFill>
                <a:srgbClr val="000000"/>
              </a:solidFill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52582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18442" name="Picture 10" descr="Dribling_Run_Soccer_Woman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3810000"/>
            <a:ext cx="1549400" cy="27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51555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AL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51558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19463" name="Picture 10" descr="HOCKEY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86200"/>
            <a:ext cx="32766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8" descr="FOOTBAL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709988"/>
            <a:ext cx="25908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Content Placeholder 2"/>
          <p:cNvSpPr>
            <a:spLocks/>
          </p:cNvSpPr>
          <p:nvPr/>
        </p:nvSpPr>
        <p:spPr bwMode="auto">
          <a:xfrm>
            <a:off x="152400" y="3352800"/>
            <a:ext cx="6858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Otras Clasificaciones del deporte: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Deportes de: </a:t>
            </a:r>
            <a:r>
              <a:rPr lang="es-PR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Colisi</a:t>
            </a:r>
            <a:r>
              <a:rPr lang="en-US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ó</a:t>
            </a:r>
            <a:r>
              <a:rPr lang="es-PR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n</a:t>
            </a:r>
            <a:r>
              <a:rPr lang="es-PR" sz="24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DEFINICIÓN: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Detener físicamente</a:t>
            </a:r>
          </a:p>
          <a:p>
            <a:pPr marL="1600200" lvl="3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   el oponente es</a:t>
            </a:r>
          </a:p>
          <a:p>
            <a:pPr marL="1600200" lvl="3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   esencial para el</a:t>
            </a:r>
          </a:p>
          <a:p>
            <a:pPr marL="1600200" lvl="3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   éxito en el juego</a:t>
            </a:r>
            <a:endParaRPr lang="en-US" b="1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54627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AL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54628" name="Content Placeholder 2"/>
          <p:cNvSpPr>
            <a:spLocks/>
          </p:cNvSpPr>
          <p:nvPr/>
        </p:nvSpPr>
        <p:spPr bwMode="auto">
          <a:xfrm>
            <a:off x="228600" y="3352800"/>
            <a:ext cx="6858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Otras Clasificaciones del deporte: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Deportes de: </a:t>
            </a:r>
            <a:r>
              <a:rPr lang="es-PR" altLang="es-PR" sz="2200" b="1" i="1">
                <a:solidFill>
                  <a:srgbClr val="000000"/>
                </a:solidFill>
              </a:rPr>
              <a:t>Colisi</a:t>
            </a:r>
            <a:r>
              <a:rPr lang="en-US" altLang="es-PR" sz="2200" b="1" i="1">
                <a:solidFill>
                  <a:srgbClr val="000000"/>
                </a:solidFill>
              </a:rPr>
              <a:t>ó</a:t>
            </a:r>
            <a:r>
              <a:rPr lang="es-PR" altLang="es-PR" sz="2200" b="1" i="1">
                <a:solidFill>
                  <a:srgbClr val="000000"/>
                </a:solidFill>
              </a:rPr>
              <a:t>n</a:t>
            </a:r>
            <a:r>
              <a:rPr lang="es-PR" altLang="es-PR" sz="24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sz="2100" b="1" i="1">
                <a:solidFill>
                  <a:srgbClr val="000000"/>
                </a:solidFill>
              </a:rPr>
              <a:t>IMPLICACIONES: </a:t>
            </a:r>
            <a:r>
              <a:rPr lang="es-PR" alt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Para el</a:t>
            </a:r>
          </a:p>
          <a:p>
            <a:pPr lvl="2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 i="1">
                <a:solidFill>
                  <a:srgbClr val="000000"/>
                </a:solidFill>
              </a:rPr>
              <a:t>    </a:t>
            </a:r>
            <a:r>
              <a:rPr lang="es-PR" altLang="es-PR" sz="21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Entrenamiento Físico/Deportivo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Enfatizar en el entrenamiento para el</a:t>
            </a:r>
          </a:p>
          <a:p>
            <a:pPr lvl="3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   </a:t>
            </a:r>
            <a:r>
              <a:rPr lang="es-PR" altLang="es-PR" sz="21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Desarrollo de la Fortaleza Muscular</a:t>
            </a:r>
            <a:r>
              <a:rPr lang="es-PR" altLang="es-PR" sz="2100" b="1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es-PR" altLang="es-PR" sz="2400" b="1"/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2800" b="1">
                <a:sym typeface="Wingdings" panose="05000000000000000000" pitchFamily="2" charset="2"/>
              </a:rPr>
              <a:t>       </a:t>
            </a:r>
            <a:r>
              <a:rPr lang="en-US" altLang="es-PR" sz="2300" b="1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lang="en-US" altLang="es-PR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ESTO AYUDA PARA LA:</a:t>
            </a:r>
            <a:endParaRPr lang="es-PR" altLang="es-PR" sz="2800" b="1">
              <a:solidFill>
                <a:srgbClr val="000000"/>
              </a:solidFill>
            </a:endParaRP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altLang="es-PR" sz="2400" b="1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Protección 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54630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20487" name="Picture 9" descr="SPORT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962400"/>
            <a:ext cx="222885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5565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AL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55652" name="Content Placeholder 2"/>
          <p:cNvSpPr>
            <a:spLocks/>
          </p:cNvSpPr>
          <p:nvPr/>
        </p:nvSpPr>
        <p:spPr bwMode="auto">
          <a:xfrm>
            <a:off x="228600" y="3276600"/>
            <a:ext cx="6858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Otras Clasificaciones del deporte: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Deportes de: </a:t>
            </a:r>
            <a:r>
              <a:rPr lang="es-PR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Colisi</a:t>
            </a:r>
            <a:r>
              <a:rPr lang="en-US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ó</a:t>
            </a:r>
            <a:r>
              <a:rPr lang="es-PR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n</a:t>
            </a:r>
            <a:r>
              <a:rPr lang="es-PR" sz="24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OBJETIVO del Entrenamiento -</a:t>
            </a:r>
            <a:endParaRPr lang="es-PR" sz="21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r>
              <a:rPr lang="es-PR" sz="21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Protección</a:t>
            </a: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CC"/>
                </a:solidFill>
                <a:latin typeface="Tahoma" pitchFamily="34" charset="0"/>
                <a:cs typeface="Arial" charset="0"/>
              </a:rPr>
              <a:t>Desarrollo de la Fortaleza Muscular</a:t>
            </a:r>
            <a:r>
              <a:rPr lang="es-PR" sz="21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:</a:t>
            </a:r>
            <a:endParaRPr lang="es-PR" sz="2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b="1">
                <a:latin typeface="Arial" charset="0"/>
                <a:cs typeface="Arial" charset="0"/>
                <a:sym typeface="Wingdings" pitchFamily="2" charset="2"/>
              </a:rPr>
              <a:t>       </a:t>
            </a:r>
            <a:r>
              <a:rPr lang="en-US" sz="2300" b="1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 </a:t>
            </a: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DIRIGIDO HACIA LA</a:t>
            </a:r>
          </a:p>
          <a:p>
            <a:pPr marL="1143000" lvl="2" indent="-228600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             PROTECCIÓN: </a:t>
            </a:r>
            <a:r>
              <a:rPr lang="en-US" sz="23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Implicaciones para el</a:t>
            </a:r>
            <a:endParaRPr lang="es-PR" sz="28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057400" lvl="4" indent="-2286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2400" b="1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Tipo y Frecuencia de este entrenaminto</a:t>
            </a:r>
          </a:p>
          <a:p>
            <a:pPr marL="2057400" lvl="4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 Protocolos de recuperación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55654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21511" name="Picture 9" descr="FTBALL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00400"/>
            <a:ext cx="21018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53603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AL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53604" name="Content Placeholder 2"/>
          <p:cNvSpPr>
            <a:spLocks/>
          </p:cNvSpPr>
          <p:nvPr/>
        </p:nvSpPr>
        <p:spPr bwMode="auto">
          <a:xfrm>
            <a:off x="228600" y="3352800"/>
            <a:ext cx="6858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Otras Clasificaciones del deporte: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Deportes de: </a:t>
            </a:r>
            <a:r>
              <a:rPr lang="es-PR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Colisi</a:t>
            </a:r>
            <a:r>
              <a:rPr lang="en-US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ó</a:t>
            </a:r>
            <a:r>
              <a:rPr lang="es-PR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n</a:t>
            </a:r>
            <a:r>
              <a:rPr lang="es-PR" sz="24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EJEMPLOS: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Futbol Americano</a:t>
            </a:r>
          </a:p>
          <a:p>
            <a:pPr marL="1600200" lvl="3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Hockey sobre hielo</a:t>
            </a:r>
          </a:p>
          <a:p>
            <a:pPr marL="1600200" lvl="3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Rugby</a:t>
            </a:r>
            <a:endParaRPr lang="en-US" b="1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53606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22535" name="Picture 7" descr="SPORT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10000"/>
            <a:ext cx="16144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56675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AL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56676" name="Content Placeholder 2"/>
          <p:cNvSpPr>
            <a:spLocks/>
          </p:cNvSpPr>
          <p:nvPr/>
        </p:nvSpPr>
        <p:spPr bwMode="auto">
          <a:xfrm>
            <a:off x="228600" y="3352800"/>
            <a:ext cx="6858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Otras Clasificaciones del deporte: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Deportes de: </a:t>
            </a:r>
            <a:r>
              <a:rPr lang="es-PR" altLang="es-PR" sz="2200" b="1" i="1">
                <a:solidFill>
                  <a:srgbClr val="000000"/>
                </a:solidFill>
              </a:rPr>
              <a:t>Impacto</a:t>
            </a:r>
            <a:r>
              <a:rPr lang="es-PR" altLang="es-PR" sz="24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sz="2100" b="1" i="1">
                <a:solidFill>
                  <a:srgbClr val="000000"/>
                </a:solidFill>
              </a:rPr>
              <a:t>IMPLICACIONES: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Las fuerzas de impacto:</a:t>
            </a:r>
            <a:endParaRPr lang="es-PR" altLang="es-PR" sz="2400" b="1"/>
          </a:p>
          <a:p>
            <a:pPr lvl="2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2800" b="1">
                <a:sym typeface="Wingdings" panose="05000000000000000000" pitchFamily="2" charset="2"/>
              </a:rPr>
              <a:t>       </a:t>
            </a:r>
            <a:r>
              <a:rPr lang="en-US" altLang="es-PR" sz="2300" b="1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lang="en-US" altLang="es-PR" sz="23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Determinarán:</a:t>
            </a:r>
            <a:r>
              <a:rPr lang="en-US" altLang="es-PR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 El tipo de:</a:t>
            </a:r>
            <a:endParaRPr lang="es-PR" altLang="es-PR" sz="2800" b="1">
              <a:solidFill>
                <a:srgbClr val="000000"/>
              </a:solidFill>
            </a:endParaRP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altLang="es-PR" sz="2400" b="1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Programa de entrenamiento</a:t>
            </a: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     remediativo para la</a:t>
            </a: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     prevención de lesiones</a:t>
            </a:r>
            <a:endParaRPr lang="en-US" altLang="es-PR" sz="2100" b="1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56678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23562" name="Picture 10" descr="Balance_Beab_Hand_Stand_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84600"/>
            <a:ext cx="3276600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59747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AL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59748" name="Content Placeholder 2"/>
          <p:cNvSpPr>
            <a:spLocks/>
          </p:cNvSpPr>
          <p:nvPr/>
        </p:nvSpPr>
        <p:spPr bwMode="auto">
          <a:xfrm>
            <a:off x="228600" y="3352800"/>
            <a:ext cx="6858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Otras Clasificaciones del deporte: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Deportes de: </a:t>
            </a:r>
            <a:r>
              <a:rPr lang="es-PR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Impacto</a:t>
            </a:r>
            <a:r>
              <a:rPr lang="es-PR" sz="24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DEFINICIÓN - Actividades en la cual: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Las fuerzas de aterrizaja o</a:t>
            </a:r>
          </a:p>
          <a:p>
            <a:pPr marL="1600200" lvl="3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   caida:</a:t>
            </a:r>
            <a:endParaRPr lang="es-PR" sz="2400" b="1"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b="1">
                <a:latin typeface="Arial" charset="0"/>
                <a:cs typeface="Arial" charset="0"/>
                <a:sym typeface="Wingdings" pitchFamily="2" charset="2"/>
              </a:rPr>
              <a:t>       </a:t>
            </a:r>
            <a:r>
              <a:rPr lang="en-US" sz="2300" b="1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 </a:t>
            </a: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Son extremadamente altas, o </a:t>
            </a:r>
            <a:endParaRPr lang="es-PR" sz="2800" b="1"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b="1">
                <a:latin typeface="Arial" charset="0"/>
                <a:cs typeface="Arial" charset="0"/>
                <a:sym typeface="Wingdings" pitchFamily="2" charset="2"/>
              </a:rPr>
              <a:t>       </a:t>
            </a:r>
            <a:r>
              <a:rPr lang="en-US" sz="2300" b="1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 </a:t>
            </a: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Son de menor magnitud, pero se</a:t>
            </a:r>
          </a:p>
          <a:p>
            <a:pPr marL="1143000" lvl="2" indent="-228600">
              <a:lnSpc>
                <a:spcPct val="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             repiten durante un periodo prolongado</a:t>
            </a:r>
            <a:endParaRPr lang="en-US" sz="2500" b="1" i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59750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24586" name="Picture 10" descr="Hurdle_Woman_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57600"/>
            <a:ext cx="2438400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57699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AL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57700" name="Content Placeholder 2"/>
          <p:cNvSpPr>
            <a:spLocks/>
          </p:cNvSpPr>
          <p:nvPr/>
        </p:nvSpPr>
        <p:spPr bwMode="auto">
          <a:xfrm>
            <a:off x="228600" y="3352800"/>
            <a:ext cx="6858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Otras Clasificaciones del deporte: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Deportes de: </a:t>
            </a:r>
            <a:r>
              <a:rPr lang="es-PR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Impacto</a:t>
            </a:r>
            <a:r>
              <a:rPr lang="es-PR" sz="24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FUERZAS DE ATERRIZAJE: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De Alta Magnitud:</a:t>
            </a: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 Breve Duración</a:t>
            </a:r>
            <a:endParaRPr lang="es-PR" sz="2400" b="1"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b="1">
                <a:latin typeface="Arial" charset="0"/>
                <a:cs typeface="Arial" charset="0"/>
                <a:sym typeface="Wingdings" pitchFamily="2" charset="2"/>
              </a:rPr>
              <a:t>       </a:t>
            </a:r>
            <a:r>
              <a:rPr lang="en-US" sz="2300" b="1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 </a:t>
            </a: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EJEMPLOS:</a:t>
            </a:r>
            <a:endParaRPr lang="es-PR" sz="28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057400" lvl="4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2400" b="1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sz="21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Gimnasia</a:t>
            </a:r>
          </a:p>
          <a:p>
            <a:pPr marL="2057400" lvl="4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21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 Triple salto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57702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25607" name="Picture 9" descr="GymnaSTICS1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276600"/>
            <a:ext cx="1611313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0228" name="Content Placeholder 2"/>
          <p:cNvSpPr>
            <a:spLocks/>
          </p:cNvSpPr>
          <p:nvPr/>
        </p:nvSpPr>
        <p:spPr bwMode="auto">
          <a:xfrm>
            <a:off x="228600" y="3200400"/>
            <a:ext cx="7086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Análisis del Deporte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Uso: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sz="2100" b="1" i="1">
                <a:solidFill>
                  <a:srgbClr val="000000"/>
                </a:solidFill>
              </a:rPr>
              <a:t>Importancia de un buen análisis del deporte</a:t>
            </a:r>
            <a:r>
              <a:rPr lang="es-PR" altLang="es-PR" sz="20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Permite: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s-PR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Ser bien específico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 Los ajustes apropiados de: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    </a:t>
            </a: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Volumen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      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Intensidad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es-PR" i="1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p:sp>
        <p:nvSpPr>
          <p:cNvPr id="180234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900" b="1">
                <a:solidFill>
                  <a:srgbClr val="000000"/>
                </a:solidFill>
                <a:latin typeface="Calibri" panose="020F0502020204030204" pitchFamily="34" charset="0"/>
              </a:rPr>
              <a:t>ANÁLISIS DE LAS DEMANDAS:</a:t>
            </a:r>
            <a:br>
              <a:rPr lang="es-PR" altLang="es-PR" sz="2900" b="1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PR" altLang="es-PR" sz="2700" b="1" i="1">
                <a:solidFill>
                  <a:srgbClr val="000000"/>
                </a:solidFill>
                <a:latin typeface="Tahoma" panose="020B0604030504040204" pitchFamily="34" charset="0"/>
              </a:rPr>
              <a:t>ESPECÍFICAS DEL DEPORTE: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* JUSTIFICACIÓN PARA EL:   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VENTAJAS/IMPORTANCIA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</a:pP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s-PR" altLang="es-PR" sz="2800"/>
              <a:t> </a:t>
            </a: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ENFOQUE: Utilidad del Análisis Deportivo *</a:t>
            </a:r>
          </a:p>
        </p:txBody>
      </p:sp>
      <p:pic>
        <p:nvPicPr>
          <p:cNvPr id="107532" name="Picture 12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43400"/>
            <a:ext cx="176847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58723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AL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58724" name="Content Placeholder 2"/>
          <p:cNvSpPr>
            <a:spLocks/>
          </p:cNvSpPr>
          <p:nvPr/>
        </p:nvSpPr>
        <p:spPr bwMode="auto">
          <a:xfrm>
            <a:off x="228600" y="3352800"/>
            <a:ext cx="6858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Otras Clasificaciones del deporte: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Deportes de: </a:t>
            </a:r>
            <a:r>
              <a:rPr lang="es-PR" altLang="es-PR" sz="2200" b="1" i="1">
                <a:solidFill>
                  <a:srgbClr val="000000"/>
                </a:solidFill>
              </a:rPr>
              <a:t>Impacto</a:t>
            </a:r>
            <a:r>
              <a:rPr lang="es-PR" altLang="es-PR" sz="24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sz="2100" b="1" i="1">
                <a:solidFill>
                  <a:srgbClr val="000000"/>
                </a:solidFill>
              </a:rPr>
              <a:t>FUERZAS DE ATERRIZAJE: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De menor impacto, pero prolongadas:</a:t>
            </a:r>
            <a:endParaRPr lang="es-PR" altLang="es-PR" sz="2400" b="1"/>
          </a:p>
          <a:p>
            <a:pPr lvl="2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2800" b="1">
                <a:sym typeface="Wingdings" panose="05000000000000000000" pitchFamily="2" charset="2"/>
              </a:rPr>
              <a:t>       </a:t>
            </a:r>
            <a:r>
              <a:rPr lang="en-US" altLang="es-PR" sz="2300" b="1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lang="en-US" altLang="es-PR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EJEMPLO: Corredores de Fondo:</a:t>
            </a:r>
            <a:endParaRPr lang="es-PR" altLang="es-PR" sz="2800" b="1">
              <a:solidFill>
                <a:srgbClr val="000000"/>
              </a:solidFill>
            </a:endParaRPr>
          </a:p>
          <a:p>
            <a:pPr lvl="4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altLang="es-PR" sz="2400" b="1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es-PR" sz="21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3,000 impactos del pie por milla:</a:t>
            </a:r>
          </a:p>
          <a:p>
            <a:pPr lvl="4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alt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r>
              <a:rPr lang="en-US" altLang="es-PR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-</a:t>
            </a:r>
            <a:r>
              <a:rPr lang="en-US" alt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s-PR" sz="21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Fuerza de aterrizaje</a:t>
            </a:r>
            <a:r>
              <a:rPr lang="en-US" alt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        3 veces Masa Corporal (MC o peso)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58726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26631" name="Picture 7" descr="Jog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00400"/>
            <a:ext cx="15573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607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60772" name="Content Placeholder 2"/>
          <p:cNvSpPr>
            <a:spLocks/>
          </p:cNvSpPr>
          <p:nvPr/>
        </p:nvSpPr>
        <p:spPr bwMode="auto">
          <a:xfrm>
            <a:off x="457200" y="3429000"/>
            <a:ext cx="5562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Análisis Comprehensivo</a:t>
            </a:r>
            <a:r>
              <a:rPr lang="en-US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 las demandas: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PRESENTES EN: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Diversas:</a:t>
            </a:r>
            <a:endParaRPr lang="es-PR" sz="2400" b="1"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b="1">
                <a:latin typeface="Arial" charset="0"/>
                <a:cs typeface="Arial" charset="0"/>
                <a:sym typeface="Wingdings" pitchFamily="2" charset="2"/>
              </a:rPr>
              <a:t>       </a:t>
            </a:r>
            <a:r>
              <a:rPr lang="en-US" sz="2300" b="1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 </a:t>
            </a: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Posiciones en el deporte</a:t>
            </a:r>
          </a:p>
          <a:p>
            <a:pPr marL="1143000" lvl="2" indent="-228600">
              <a:lnSpc>
                <a:spcPct val="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             que participa el atleta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b="1">
                <a:latin typeface="Arial" charset="0"/>
                <a:cs typeface="Arial" charset="0"/>
                <a:sym typeface="Wingdings" pitchFamily="2" charset="2"/>
              </a:rPr>
              <a:t>      </a:t>
            </a:r>
            <a:r>
              <a:rPr lang="en-US" sz="2300" b="1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 </a:t>
            </a: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Eventos competitivos</a:t>
            </a:r>
            <a:endParaRPr lang="en-US" sz="20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60774" name="Title 1"/>
          <p:cNvSpPr>
            <a:spLocks/>
          </p:cNvSpPr>
          <p:nvPr/>
        </p:nvSpPr>
        <p:spPr bwMode="auto">
          <a:xfrm>
            <a:off x="0" y="29718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2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2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#2</a:t>
            </a:r>
            <a:r>
              <a:rPr lang="es-PR" sz="22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Comprender la Posición o Evento en el Deporte *</a:t>
            </a:r>
          </a:p>
        </p:txBody>
      </p:sp>
      <p:pic>
        <p:nvPicPr>
          <p:cNvPr id="27655" name="Picture 9" descr="Socccer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3352800"/>
            <a:ext cx="31623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61795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61796" name="Content Placeholder 2"/>
          <p:cNvSpPr>
            <a:spLocks/>
          </p:cNvSpPr>
          <p:nvPr/>
        </p:nvSpPr>
        <p:spPr bwMode="auto">
          <a:xfrm>
            <a:off x="457200" y="3429000"/>
            <a:ext cx="5562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Buscar por</a:t>
            </a:r>
            <a:r>
              <a:rPr lang="en-US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Patrones de movimiento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Requisitos de velocidad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Requisitos de fortaleza</a:t>
            </a:r>
          </a:p>
          <a:p>
            <a:pPr marL="742950" lvl="1" indent="-285750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muscular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Requisitos de tolerancia</a:t>
            </a:r>
          </a:p>
          <a:p>
            <a:pPr marL="742950" lvl="1" indent="-285750">
              <a:lnSpc>
                <a:spcPct val="6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específicos</a:t>
            </a:r>
            <a:endParaRPr lang="en-US" sz="22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61798" name="Title 1"/>
          <p:cNvSpPr>
            <a:spLocks/>
          </p:cNvSpPr>
          <p:nvPr/>
        </p:nvSpPr>
        <p:spPr bwMode="auto">
          <a:xfrm>
            <a:off x="0" y="29718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2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2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#2</a:t>
            </a:r>
            <a:r>
              <a:rPr lang="es-PR" sz="22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Comprender la Posición o Evento en el Deporte *</a:t>
            </a:r>
          </a:p>
        </p:txBody>
      </p:sp>
      <p:pic>
        <p:nvPicPr>
          <p:cNvPr id="28679" name="Picture 10" descr="Baseball_Win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02000"/>
            <a:ext cx="35052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62819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62820" name="Content Placeholder 2"/>
          <p:cNvSpPr>
            <a:spLocks/>
          </p:cNvSpPr>
          <p:nvPr/>
        </p:nvSpPr>
        <p:spPr bwMode="auto">
          <a:xfrm>
            <a:off x="457200" y="3429000"/>
            <a:ext cx="5562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Análisis -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de la Demandas:</a:t>
            </a:r>
            <a:r>
              <a:rPr lang="en-US" altLang="es-PR" sz="2200" b="1">
                <a:solidFill>
                  <a:srgbClr val="000000"/>
                </a:solidFill>
              </a:rPr>
              <a:t> 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Posiciones o Eventos: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sz="2100" b="1" i="1">
                <a:solidFill>
                  <a:srgbClr val="000000"/>
                </a:solidFill>
              </a:rPr>
              <a:t>EJEMPLOS: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Baloncesto:</a:t>
            </a:r>
            <a:endParaRPr lang="es-PR" altLang="es-PR" sz="2400" b="1"/>
          </a:p>
          <a:p>
            <a:pPr lvl="2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2800" b="1">
                <a:sym typeface="Wingdings" panose="05000000000000000000" pitchFamily="2" charset="2"/>
              </a:rPr>
              <a:t>       </a:t>
            </a:r>
            <a:r>
              <a:rPr lang="en-US" altLang="es-PR" sz="2300" b="1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lang="en-US" altLang="es-PR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Centro vs Perímetro:</a:t>
            </a:r>
            <a:endParaRPr lang="es-PR" altLang="es-PR" sz="2800" b="1">
              <a:solidFill>
                <a:srgbClr val="000000"/>
              </a:solidFill>
            </a:endParaRPr>
          </a:p>
          <a:p>
            <a:pPr lvl="4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altLang="es-PR" sz="2400" b="1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es-PR" sz="21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Presentan diferentes</a:t>
            </a:r>
          </a:p>
          <a:p>
            <a:pPr lvl="4" eaLnBrk="1" hangingPunct="1"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21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     demandas </a:t>
            </a:r>
            <a:endParaRPr lang="en-US" altLang="es-PR" sz="21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62822" name="Title 1"/>
          <p:cNvSpPr>
            <a:spLocks/>
          </p:cNvSpPr>
          <p:nvPr/>
        </p:nvSpPr>
        <p:spPr bwMode="auto">
          <a:xfrm>
            <a:off x="0" y="29718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2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2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#2</a:t>
            </a:r>
            <a:r>
              <a:rPr lang="es-PR" sz="22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Comprender la Posición o Evento en el Deporte *</a:t>
            </a:r>
          </a:p>
        </p:txBody>
      </p:sp>
      <p:pic>
        <p:nvPicPr>
          <p:cNvPr id="29706" name="Picture 10" descr="Dunk_Scream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1625600" cy="301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63843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63844" name="Content Placeholder 2"/>
          <p:cNvSpPr>
            <a:spLocks/>
          </p:cNvSpPr>
          <p:nvPr/>
        </p:nvSpPr>
        <p:spPr bwMode="auto">
          <a:xfrm>
            <a:off x="457200" y="3429000"/>
            <a:ext cx="5562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Análisis -</a:t>
            </a:r>
            <a:r>
              <a:rPr lang="en-US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 de la Demandas: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Posiciones o Eventos: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EJEMPLOS: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Futbol (Soccer):</a:t>
            </a:r>
            <a:endParaRPr lang="es-PR" sz="2400" b="1"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b="1">
                <a:latin typeface="Arial" charset="0"/>
                <a:cs typeface="Arial" charset="0"/>
                <a:sym typeface="Wingdings" pitchFamily="2" charset="2"/>
              </a:rPr>
              <a:t>       </a:t>
            </a:r>
            <a:r>
              <a:rPr lang="en-US" sz="2300" b="1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 </a:t>
            </a: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Delantero vs Defensa:</a:t>
            </a:r>
            <a:endParaRPr lang="es-PR" sz="28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057400" lvl="4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2400" b="1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sz="21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Necesidades de</a:t>
            </a:r>
          </a:p>
          <a:p>
            <a:pPr marL="2057400" lvl="4" indent="-228600">
              <a:lnSpc>
                <a:spcPct val="6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1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     acondicionamiento varían</a:t>
            </a:r>
            <a:endParaRPr lang="en-US" sz="21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charset="0"/>
              <a:sym typeface="Wingdings" pitchFamily="2" charset="2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63846" name="Title 1"/>
          <p:cNvSpPr>
            <a:spLocks/>
          </p:cNvSpPr>
          <p:nvPr/>
        </p:nvSpPr>
        <p:spPr bwMode="auto">
          <a:xfrm>
            <a:off x="0" y="29718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2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2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#2</a:t>
            </a:r>
            <a:r>
              <a:rPr lang="es-PR" sz="22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Comprender la Posición o Evento en el Deporte *</a:t>
            </a:r>
          </a:p>
        </p:txBody>
      </p:sp>
      <p:pic>
        <p:nvPicPr>
          <p:cNvPr id="30727" name="Picture 9" descr="Soccer_Balon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3352800"/>
            <a:ext cx="2236787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64867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64868" name="Content Placeholder 2"/>
          <p:cNvSpPr>
            <a:spLocks/>
          </p:cNvSpPr>
          <p:nvPr/>
        </p:nvSpPr>
        <p:spPr bwMode="auto">
          <a:xfrm>
            <a:off x="457200" y="3429000"/>
            <a:ext cx="5562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Análisis -</a:t>
            </a:r>
            <a:r>
              <a:rPr lang="en-US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 de la Demandas: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Posiciones o Eventos: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EJEMPLOS: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Futbol Americano:</a:t>
            </a:r>
            <a:endParaRPr lang="es-PR" sz="2400" b="1"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b="1">
                <a:latin typeface="Arial" charset="0"/>
                <a:cs typeface="Arial" charset="0"/>
                <a:sym typeface="Wingdings" pitchFamily="2" charset="2"/>
              </a:rPr>
              <a:t>       </a:t>
            </a:r>
            <a:r>
              <a:rPr lang="en-US" sz="2300" b="1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 </a:t>
            </a: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Mariscal de Campo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             (Quarterback) vs Tackle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             Defensivo (Defensive 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             Tackle)</a:t>
            </a:r>
            <a:endParaRPr lang="en-US" sz="25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charset="0"/>
              <a:sym typeface="Wingdings" pitchFamily="2" charset="2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64870" name="Title 1"/>
          <p:cNvSpPr>
            <a:spLocks/>
          </p:cNvSpPr>
          <p:nvPr/>
        </p:nvSpPr>
        <p:spPr bwMode="auto">
          <a:xfrm>
            <a:off x="0" y="29718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2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2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#2</a:t>
            </a:r>
            <a:r>
              <a:rPr lang="es-PR" sz="22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Comprender la Posición o Evento en el Deporte *</a:t>
            </a:r>
          </a:p>
        </p:txBody>
      </p:sp>
      <p:pic>
        <p:nvPicPr>
          <p:cNvPr id="31751" name="Picture 7" descr="Quarterbak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29000"/>
            <a:ext cx="18637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6589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65894" name="Title 1"/>
          <p:cNvSpPr>
            <a:spLocks/>
          </p:cNvSpPr>
          <p:nvPr/>
        </p:nvSpPr>
        <p:spPr bwMode="auto">
          <a:xfrm>
            <a:off x="0" y="29718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4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#3</a:t>
            </a: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Analizar las Cualidades del Atleta </a:t>
            </a: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</a:p>
        </p:txBody>
      </p:sp>
      <p:sp>
        <p:nvSpPr>
          <p:cNvPr id="165896" name="Content Placeholder 2"/>
          <p:cNvSpPr>
            <a:spLocks/>
          </p:cNvSpPr>
          <p:nvPr/>
        </p:nvSpPr>
        <p:spPr bwMode="auto">
          <a:xfrm>
            <a:off x="457200" y="3429000"/>
            <a:ext cx="5867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Factores ha Considerar: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Edad Deportiva o de</a:t>
            </a:r>
          </a:p>
          <a:p>
            <a:pPr marL="742950" lvl="1" indent="-285750">
              <a:lnSpc>
                <a:spcPct val="6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entrenamiento (</a:t>
            </a:r>
            <a:r>
              <a:rPr lang="es-PR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tiempo entrenando</a:t>
            </a: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endParaRPr lang="es-PR" sz="20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Nivel de desarrollo en el deporte</a:t>
            </a:r>
          </a:p>
          <a:p>
            <a:pPr marL="742950" lvl="1" indent="-285750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(</a:t>
            </a:r>
            <a:r>
              <a:rPr lang="es-PR" sz="2200" b="1" i="1">
                <a:solidFill>
                  <a:srgbClr val="000000"/>
                </a:solidFill>
                <a:latin typeface="Arial" charset="0"/>
                <a:cs typeface="Arial" charset="0"/>
              </a:rPr>
              <a:t>novatos vs. veteranos</a:t>
            </a: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endParaRPr lang="es-PR" sz="20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Cualidades, o Aptitudes, Físicas</a:t>
            </a:r>
            <a:endParaRPr lang="en-US" sz="2900" b="1" i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32775" name="Picture 10" descr="Golf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29000"/>
            <a:ext cx="2474913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69987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69989" name="Title 1"/>
          <p:cNvSpPr>
            <a:spLocks/>
          </p:cNvSpPr>
          <p:nvPr/>
        </p:nvSpPr>
        <p:spPr bwMode="auto">
          <a:xfrm>
            <a:off x="0" y="29718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4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#3</a:t>
            </a: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Analizar las Cualidades del Atleta </a:t>
            </a: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</a:p>
        </p:txBody>
      </p:sp>
      <p:sp>
        <p:nvSpPr>
          <p:cNvPr id="169990" name="Content Placeholder 2"/>
          <p:cNvSpPr>
            <a:spLocks/>
          </p:cNvSpPr>
          <p:nvPr/>
        </p:nvSpPr>
        <p:spPr bwMode="auto">
          <a:xfrm>
            <a:off x="457200" y="3581400"/>
            <a:ext cx="5867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Factores ha Considerar:</a:t>
            </a:r>
            <a:r>
              <a:rPr lang="en-US" altLang="es-PR" sz="2200" b="1">
                <a:solidFill>
                  <a:srgbClr val="000000"/>
                </a:solidFill>
              </a:rPr>
              <a:t> 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Edad Deportiva o de</a:t>
            </a:r>
          </a:p>
          <a:p>
            <a:pPr lvl="1" eaLnBrk="1" hangingPunct="1"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200" b="1">
                <a:solidFill>
                  <a:srgbClr val="000000"/>
                </a:solidFill>
              </a:rPr>
              <a:t>     entrenamiento: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sz="2100" b="1" i="1">
                <a:solidFill>
                  <a:srgbClr val="000000"/>
                </a:solidFill>
              </a:rPr>
              <a:t>Concepto: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Tiempo que lleva el atleta</a:t>
            </a:r>
          </a:p>
          <a:p>
            <a:pPr lvl="3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   bajo un entrenamiento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   formal</a:t>
            </a:r>
            <a:endParaRPr lang="en-US" altLang="es-PR" sz="1900" b="1" i="1">
              <a:solidFill>
                <a:srgbClr val="000000"/>
              </a:solidFill>
            </a:endParaRPr>
          </a:p>
        </p:txBody>
      </p:sp>
      <p:pic>
        <p:nvPicPr>
          <p:cNvPr id="33799" name="Picture 7" descr="Arche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76600"/>
            <a:ext cx="2471738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66915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66917" name="Title 1"/>
          <p:cNvSpPr>
            <a:spLocks/>
          </p:cNvSpPr>
          <p:nvPr/>
        </p:nvSpPr>
        <p:spPr bwMode="auto">
          <a:xfrm>
            <a:off x="0" y="29718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4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#3</a:t>
            </a: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Analizar las Cualidades del Atleta </a:t>
            </a: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</a:p>
        </p:txBody>
      </p:sp>
      <p:sp>
        <p:nvSpPr>
          <p:cNvPr id="166918" name="Content Placeholder 2"/>
          <p:cNvSpPr>
            <a:spLocks/>
          </p:cNvSpPr>
          <p:nvPr/>
        </p:nvSpPr>
        <p:spPr bwMode="auto">
          <a:xfrm>
            <a:off x="457200" y="3886200"/>
            <a:ext cx="563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Factores ha Considerar: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Nivel de desarrollo en el deporte: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Novato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Deportista experimentado</a:t>
            </a:r>
            <a:endParaRPr lang="en-US" sz="20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4823" name="Picture 7" descr="Tennis_S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76600"/>
            <a:ext cx="193516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68963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68965" name="Title 1"/>
          <p:cNvSpPr>
            <a:spLocks/>
          </p:cNvSpPr>
          <p:nvPr/>
        </p:nvSpPr>
        <p:spPr bwMode="auto">
          <a:xfrm>
            <a:off x="0" y="29718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4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#3</a:t>
            </a: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Analizar las Cualidades del Atleta </a:t>
            </a: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</a:p>
        </p:txBody>
      </p:sp>
      <p:sp>
        <p:nvSpPr>
          <p:cNvPr id="168966" name="Content Placeholder 2"/>
          <p:cNvSpPr>
            <a:spLocks/>
          </p:cNvSpPr>
          <p:nvPr/>
        </p:nvSpPr>
        <p:spPr bwMode="auto">
          <a:xfrm>
            <a:off x="457200" y="3429000"/>
            <a:ext cx="5867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Factores ha Considerar: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Cualidades, o Aptitudes, Físicas: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Evaluación o medición</a:t>
            </a:r>
            <a:r>
              <a:rPr lang="es-PR" sz="20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A través del:</a:t>
            </a:r>
            <a:endParaRPr lang="es-PR" sz="2400" b="1"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b="1">
                <a:latin typeface="Arial" charset="0"/>
                <a:cs typeface="Arial" charset="0"/>
                <a:sym typeface="Wingdings" pitchFamily="2" charset="2"/>
              </a:rPr>
              <a:t>       </a:t>
            </a:r>
            <a:r>
              <a:rPr lang="en-US" sz="2300" b="1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 </a:t>
            </a: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Ánálisis del juego y</a:t>
            </a:r>
            <a:endParaRPr lang="es-PR" sz="2800" b="1"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b="1">
                <a:latin typeface="Arial" charset="0"/>
                <a:cs typeface="Arial" charset="0"/>
                <a:sym typeface="Wingdings" pitchFamily="2" charset="2"/>
              </a:rPr>
              <a:t>       </a:t>
            </a:r>
            <a:r>
              <a:rPr lang="en-US" sz="2300" b="1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 </a:t>
            </a: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Pruebas de las capacidades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              físicas</a:t>
            </a:r>
          </a:p>
        </p:txBody>
      </p:sp>
      <p:pic>
        <p:nvPicPr>
          <p:cNvPr id="35847" name="Picture 8" descr="Bambinton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76600"/>
            <a:ext cx="19716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pic>
        <p:nvPicPr>
          <p:cNvPr id="108556" name="Picture 12" descr="1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81400"/>
            <a:ext cx="2398713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28" name="Content Placeholder 2"/>
          <p:cNvSpPr>
            <a:spLocks/>
          </p:cNvSpPr>
          <p:nvPr/>
        </p:nvSpPr>
        <p:spPr bwMode="auto">
          <a:xfrm>
            <a:off x="228600" y="3352800"/>
            <a:ext cx="7086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Análisis del Deporte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Uso: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Aplicaciones para el: </a:t>
            </a:r>
            <a:r>
              <a:rPr lang="es-PR" altLang="es-PR" sz="2100" b="1" i="1">
                <a:solidFill>
                  <a:srgbClr val="000000"/>
                </a:solidFill>
              </a:rPr>
              <a:t>Entrenamiento</a:t>
            </a:r>
            <a:r>
              <a:rPr lang="es-PR" altLang="es-PR" sz="20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Permite: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Cuantificación Efectiva</a:t>
            </a: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    de las Cargas - 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EJ: Volumen/Intensidad: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     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Reflejan mejor las demandas de la actividad</a:t>
            </a:r>
          </a:p>
          <a:p>
            <a:pPr lvl="4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       atlética competitiva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es-PR" i="1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p:sp>
        <p:nvSpPr>
          <p:cNvPr id="180234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900" b="1">
                <a:solidFill>
                  <a:srgbClr val="000000"/>
                </a:solidFill>
                <a:latin typeface="Calibri" panose="020F0502020204030204" pitchFamily="34" charset="0"/>
              </a:rPr>
              <a:t>ANÁLISIS DE LAS DEMANDAS:</a:t>
            </a:r>
            <a:br>
              <a:rPr lang="es-PR" altLang="es-PR" sz="2900" b="1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PR" altLang="es-PR" sz="2700" b="1" i="1">
                <a:solidFill>
                  <a:srgbClr val="000000"/>
                </a:solidFill>
                <a:latin typeface="Tahoma" panose="020B0604030504040204" pitchFamily="34" charset="0"/>
              </a:rPr>
              <a:t>ESPECÍFICAS DEL DEPORTE: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* JUSTIFICACIÓN PARA EL:   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VENTAJAS/IMPORTANCIA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</a:pP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s-PR" altLang="es-PR" sz="2800"/>
              <a:t> </a:t>
            </a: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ENFOQUE: Utilidad del Análisis Deportivo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7101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71013" name="Title 1"/>
          <p:cNvSpPr>
            <a:spLocks/>
          </p:cNvSpPr>
          <p:nvPr/>
        </p:nvSpPr>
        <p:spPr bwMode="auto">
          <a:xfrm>
            <a:off x="0" y="29718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4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#3</a:t>
            </a: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Analizar las Cualidades del Atleta </a:t>
            </a: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</a:p>
        </p:txBody>
      </p:sp>
      <p:sp>
        <p:nvSpPr>
          <p:cNvPr id="171014" name="Content Placeholder 2"/>
          <p:cNvSpPr>
            <a:spLocks/>
          </p:cNvSpPr>
          <p:nvPr/>
        </p:nvSpPr>
        <p:spPr bwMode="auto">
          <a:xfrm>
            <a:off x="457200" y="3429000"/>
            <a:ext cx="5867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Factores</a:t>
            </a:r>
            <a:r>
              <a:rPr lang="en-US" sz="2600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ha </a:t>
            </a:r>
            <a:r>
              <a:rPr lang="en-US" sz="2600" dirty="0" err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Considerar</a:t>
            </a:r>
            <a:r>
              <a:rPr lang="en-US" sz="2600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: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endParaRPr lang="es-PR" sz="22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Cualidades, o Aptitudes, Físicas:</a:t>
            </a:r>
            <a:endParaRPr lang="es-PR" sz="2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Tolerancia cardiorrespiratoria o</a:t>
            </a:r>
          </a:p>
          <a:p>
            <a:pPr marL="1143000" lvl="2" indent="-228600">
              <a:lnSpc>
                <a:spcPct val="6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    aeróbica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Tolerancia muscular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Fortaleza muscular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Potencia muscular</a:t>
            </a:r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6871" name="Picture 9" descr="Cyclin_Induran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00413"/>
            <a:ext cx="34290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67939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67941" name="Title 1"/>
          <p:cNvSpPr>
            <a:spLocks/>
          </p:cNvSpPr>
          <p:nvPr/>
        </p:nvSpPr>
        <p:spPr bwMode="auto">
          <a:xfrm>
            <a:off x="0" y="29718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4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#3</a:t>
            </a: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Analizar las Cualidades del Atleta </a:t>
            </a:r>
            <a:r>
              <a:rPr 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</a:p>
        </p:txBody>
      </p:sp>
      <p:sp>
        <p:nvSpPr>
          <p:cNvPr id="167942" name="Content Placeholder 2"/>
          <p:cNvSpPr>
            <a:spLocks/>
          </p:cNvSpPr>
          <p:nvPr/>
        </p:nvSpPr>
        <p:spPr bwMode="auto">
          <a:xfrm>
            <a:off x="457200" y="3429000"/>
            <a:ext cx="5867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Factores ha Considerar: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Cualidades, o Aptitudes, Físicas: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Velocidad y rapidez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Flexibilidad o movilidad articular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Capacidad motora (Ej: agilidad,</a:t>
            </a:r>
          </a:p>
          <a:p>
            <a:pPr marL="1143000" lvl="2" indent="-228600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   coordinación y otras)</a:t>
            </a:r>
            <a:endParaRPr lang="es-PR" sz="19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Nivel de destreza</a:t>
            </a:r>
          </a:p>
          <a:p>
            <a:pPr marL="1143000" lvl="2" indent="-228600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20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7895" name="Picture 9" descr="Shotpul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3352800"/>
            <a:ext cx="3052763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72035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72037" name="Title 1"/>
          <p:cNvSpPr>
            <a:spLocks/>
          </p:cNvSpPr>
          <p:nvPr/>
        </p:nvSpPr>
        <p:spPr bwMode="auto">
          <a:xfrm>
            <a:off x="0" y="29718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2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2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#4</a:t>
            </a:r>
            <a:r>
              <a:rPr lang="es-PR" sz="22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Comprender las Lesiones Comunes en el Deporte </a:t>
            </a:r>
            <a:r>
              <a:rPr lang="es-PR" sz="22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</a:p>
        </p:txBody>
      </p:sp>
      <p:sp>
        <p:nvSpPr>
          <p:cNvPr id="172038" name="Content Placeholder 2"/>
          <p:cNvSpPr>
            <a:spLocks/>
          </p:cNvSpPr>
          <p:nvPr/>
        </p:nvSpPr>
        <p:spPr bwMode="auto">
          <a:xfrm>
            <a:off x="152400" y="3429000"/>
            <a:ext cx="4648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Ventajas: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Establecer un programa de</a:t>
            </a:r>
          </a:p>
          <a:p>
            <a:pPr marL="742950" lvl="1" indent="-285750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prevención de lesiones</a:t>
            </a:r>
            <a:endParaRPr lang="es-PR" sz="20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Diseño de programas de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rehabilitación efectivos: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Aplicación: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Cuando ocurre </a:t>
            </a:r>
          </a:p>
          <a:p>
            <a:pPr marL="1600200" lvl="3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   el trauma atlético</a:t>
            </a:r>
            <a:endParaRPr lang="en-US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8919" name="Picture 8" descr="Lesiones_Atletocas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1250"/>
            <a:ext cx="41148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73059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173060" name="Content Placeholder 2"/>
          <p:cNvSpPr>
            <a:spLocks/>
          </p:cNvSpPr>
          <p:nvPr/>
        </p:nvSpPr>
        <p:spPr bwMode="auto">
          <a:xfrm>
            <a:off x="457200" y="3429000"/>
            <a:ext cx="5181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Ventajas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Permite enfocar en</a:t>
            </a:r>
            <a:r>
              <a:rPr lang="es-PR" altLang="es-PR" sz="24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sz="2100" b="1" i="1">
                <a:solidFill>
                  <a:srgbClr val="000000"/>
                </a:solidFill>
              </a:rPr>
              <a:t>Movimientos claves</a:t>
            </a:r>
            <a:r>
              <a:rPr lang="es-PR" altLang="es-PR" sz="2000" b="1">
                <a:solidFill>
                  <a:srgbClr val="000000"/>
                </a:solidFill>
              </a:rPr>
              <a:t>:</a:t>
            </a:r>
            <a:endParaRPr lang="es-PR" altLang="es-PR" sz="1900" b="1">
              <a:solidFill>
                <a:srgbClr val="000000"/>
              </a:solidFill>
            </a:endParaRPr>
          </a:p>
          <a:p>
            <a:pPr lvl="2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sz="2100" b="1" i="1">
                <a:solidFill>
                  <a:srgbClr val="000000"/>
                </a:solidFill>
              </a:rPr>
              <a:t>Posiciones claves</a:t>
            </a:r>
          </a:p>
          <a:p>
            <a:pPr lvl="1"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i="1">
                <a:solidFill>
                  <a:srgbClr val="000000"/>
                </a:solidFill>
                <a:latin typeface="Verdana" panose="020B0604030504040204" pitchFamily="34" charset="0"/>
              </a:rPr>
              <a:t>    Esto provee para que se </a:t>
            </a:r>
          </a:p>
          <a:p>
            <a:pPr lvl="1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i="1">
                <a:solidFill>
                  <a:srgbClr val="000000"/>
                </a:solidFill>
                <a:latin typeface="Verdana" panose="020B0604030504040204" pitchFamily="34" charset="0"/>
              </a:rPr>
              <a:t>    entrene correspondientemente</a:t>
            </a:r>
            <a:endParaRPr lang="en-US" altLang="es-PR" sz="29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PUNTO FOCAL DEPORTIVO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73062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  <a:r>
              <a:rPr lang="es-PR" sz="2800">
                <a:latin typeface="Arial" charset="0"/>
                <a:cs typeface="Arial" charset="0"/>
              </a:rPr>
              <a:t> </a:t>
            </a: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ENFOQUE: Punto Focal en el Deporte *</a:t>
            </a:r>
          </a:p>
        </p:txBody>
      </p:sp>
      <p:pic>
        <p:nvPicPr>
          <p:cNvPr id="39943" name="Picture 9" descr="Filed_Hockey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29000"/>
            <a:ext cx="2659063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74084" name="Content Placeholder 2"/>
          <p:cNvSpPr>
            <a:spLocks/>
          </p:cNvSpPr>
          <p:nvPr/>
        </p:nvSpPr>
        <p:spPr bwMode="auto">
          <a:xfrm>
            <a:off x="457200" y="3429000"/>
            <a:ext cx="5181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Ventajas</a:t>
            </a:r>
            <a:r>
              <a:rPr lang="en-US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Ciertos puntos focales: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Representan</a:t>
            </a:r>
            <a:r>
              <a:rPr lang="es-PR" sz="20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Factores determinantes:</a:t>
            </a:r>
            <a:endParaRPr lang="es-PR" sz="2400" b="1"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b="1">
                <a:latin typeface="Arial" charset="0"/>
                <a:cs typeface="Arial" charset="0"/>
                <a:sym typeface="Wingdings" pitchFamily="2" charset="2"/>
              </a:rPr>
              <a:t>       </a:t>
            </a:r>
            <a:r>
              <a:rPr lang="en-US" sz="2300" b="1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 </a:t>
            </a: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Para el éxito:</a:t>
            </a:r>
            <a:endParaRPr lang="es-PR" sz="28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057400" lvl="4" indent="-2286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2400" b="1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sz="21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en los:</a:t>
            </a:r>
          </a:p>
          <a:p>
            <a:pPr marL="2057400" lvl="4" indent="-228600"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     </a:t>
            </a: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  <a:sym typeface="Wingdings" pitchFamily="2" charset="2"/>
              </a:rPr>
              <a:t>-</a:t>
            </a:r>
            <a:r>
              <a:rPr lang="en-US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 respectivos deportes</a:t>
            </a:r>
            <a:endParaRPr lang="en-US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charset="0"/>
              <a:sym typeface="Wingdings" pitchFamily="2" charset="2"/>
            </a:endParaRPr>
          </a:p>
        </p:txBody>
      </p:sp>
      <p:pic>
        <p:nvPicPr>
          <p:cNvPr id="40964" name="Picture 8" descr="Spikin_Volleybal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2800"/>
            <a:ext cx="2743200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9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PUNTO FOCAL DEPORTIVO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74091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  <a:r>
              <a:rPr lang="es-PR" sz="2800">
                <a:latin typeface="Arial" charset="0"/>
                <a:cs typeface="Arial" charset="0"/>
              </a:rPr>
              <a:t> </a:t>
            </a: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ENFOQUE: Punto Focal en el Deporte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79204" name="Content Placeholder 2"/>
          <p:cNvSpPr>
            <a:spLocks/>
          </p:cNvSpPr>
          <p:nvPr/>
        </p:nvSpPr>
        <p:spPr bwMode="auto">
          <a:xfrm>
            <a:off x="457200" y="3429000"/>
            <a:ext cx="5181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Ventajas</a:t>
            </a:r>
            <a:r>
              <a:rPr lang="en-US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Al hallar el punto focal</a:t>
            </a:r>
          </a:p>
          <a:p>
            <a:pPr marL="742950" lvl="1" indent="-285750">
              <a:lnSpc>
                <a:spcPct val="6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en el deporte que se entrena: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Se diseña el entrenamiento</a:t>
            </a:r>
            <a:r>
              <a:rPr lang="es-PR" sz="20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Alrededor de:</a:t>
            </a:r>
            <a:endParaRPr lang="es-PR" sz="2400" b="1"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b="1">
                <a:latin typeface="Arial" charset="0"/>
                <a:cs typeface="Arial" charset="0"/>
                <a:sym typeface="Wingdings" pitchFamily="2" charset="2"/>
              </a:rPr>
              <a:t>       </a:t>
            </a:r>
            <a:r>
              <a:rPr lang="en-US" sz="2300" b="1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 </a:t>
            </a:r>
            <a:r>
              <a:rPr 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Wingdings" pitchFamily="2" charset="2"/>
              </a:rPr>
              <a:t>Este punto focal</a:t>
            </a:r>
            <a:endParaRPr lang="en-US" sz="25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charset="0"/>
              <a:sym typeface="Wingdings" pitchFamily="2" charset="2"/>
            </a:endParaRPr>
          </a:p>
        </p:txBody>
      </p:sp>
      <p:pic>
        <p:nvPicPr>
          <p:cNvPr id="41988" name="Picture 9" descr="Hockey-FILED_0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3352800"/>
            <a:ext cx="2090737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10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PUNTO FOCAL DEPORTIVO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79212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  <a:r>
              <a:rPr lang="es-PR" sz="2800">
                <a:latin typeface="Arial" charset="0"/>
                <a:cs typeface="Arial" charset="0"/>
              </a:rPr>
              <a:t> </a:t>
            </a: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ENFOQUE: Punto Focal en el Deporte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75108" name="Content Placeholder 2"/>
          <p:cNvSpPr>
            <a:spLocks/>
          </p:cNvSpPr>
          <p:nvPr/>
        </p:nvSpPr>
        <p:spPr bwMode="auto">
          <a:xfrm>
            <a:off x="457200" y="3657600"/>
            <a:ext cx="4724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Ejemplos</a:t>
            </a:r>
            <a:r>
              <a:rPr lang="en-US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Beisbol: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Receptor</a:t>
            </a:r>
            <a:r>
              <a:rPr lang="es-PR" sz="20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Punto focal del juego</a:t>
            </a:r>
            <a:endParaRPr lang="en-US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charset="0"/>
              <a:sym typeface="Wingdings" pitchFamily="2" charset="2"/>
            </a:endParaRPr>
          </a:p>
        </p:txBody>
      </p:sp>
      <p:pic>
        <p:nvPicPr>
          <p:cNvPr id="43012" name="Picture 9" descr="Catcher_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2800"/>
            <a:ext cx="23939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4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PUNTO FOCAL DEPORTIVO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7511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  <a:r>
              <a:rPr lang="es-PR" sz="2800">
                <a:latin typeface="Arial" charset="0"/>
                <a:cs typeface="Arial" charset="0"/>
              </a:rPr>
              <a:t> </a:t>
            </a: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ENFOQUE: Punto Focal en el Deporte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76132" name="Content Placeholder 2"/>
          <p:cNvSpPr>
            <a:spLocks/>
          </p:cNvSpPr>
          <p:nvPr/>
        </p:nvSpPr>
        <p:spPr bwMode="auto">
          <a:xfrm>
            <a:off x="457200" y="3657600"/>
            <a:ext cx="5029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Ejemplos</a:t>
            </a:r>
            <a:r>
              <a:rPr lang="en-US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Futbol (soccer):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Mediocampistas centrales</a:t>
            </a:r>
            <a:r>
              <a:rPr lang="es-PR" sz="20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Punto focal del juego</a:t>
            </a:r>
            <a:endParaRPr lang="en-US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charset="0"/>
              <a:sym typeface="Wingdings" pitchFamily="2" charset="2"/>
            </a:endParaRPr>
          </a:p>
        </p:txBody>
      </p:sp>
      <p:pic>
        <p:nvPicPr>
          <p:cNvPr id="44036" name="Picture 9" descr="Kickk_Soccer_00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00400"/>
            <a:ext cx="3298825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8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PUNTO FOCAL DEPORTIVO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76140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  <a:r>
              <a:rPr lang="es-PR" sz="2800">
                <a:latin typeface="Arial" charset="0"/>
                <a:cs typeface="Arial" charset="0"/>
              </a:rPr>
              <a:t> </a:t>
            </a: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ENFOQUE: Punto Focal en el Deporte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77156" name="Content Placeholder 2"/>
          <p:cNvSpPr>
            <a:spLocks/>
          </p:cNvSpPr>
          <p:nvPr/>
        </p:nvSpPr>
        <p:spPr bwMode="auto">
          <a:xfrm>
            <a:off x="457200" y="3657600"/>
            <a:ext cx="5029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Ejemplos</a:t>
            </a:r>
            <a:r>
              <a:rPr lang="en-US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Volibol: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Acomodador</a:t>
            </a:r>
            <a:r>
              <a:rPr lang="es-PR" sz="20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Punto focal del juego</a:t>
            </a:r>
            <a:endParaRPr lang="en-US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charset="0"/>
              <a:sym typeface="Wingdings" pitchFamily="2" charset="2"/>
            </a:endParaRPr>
          </a:p>
        </p:txBody>
      </p:sp>
      <p:pic>
        <p:nvPicPr>
          <p:cNvPr id="45060" name="Picture 9" descr="Bumping_Women_Volleybol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76600"/>
            <a:ext cx="285591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62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PUNTO FOCAL DEPORTIVO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77164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  <a:r>
              <a:rPr lang="es-PR" sz="2800">
                <a:latin typeface="Arial" charset="0"/>
                <a:cs typeface="Arial" charset="0"/>
              </a:rPr>
              <a:t> </a:t>
            </a: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ENFOQUE: Punto Focal en el Deporte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78180" name="Content Placeholder 2"/>
          <p:cNvSpPr>
            <a:spLocks/>
          </p:cNvSpPr>
          <p:nvPr/>
        </p:nvSpPr>
        <p:spPr bwMode="auto">
          <a:xfrm>
            <a:off x="228600" y="3810000"/>
            <a:ext cx="5029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Ejemplos</a:t>
            </a:r>
            <a:r>
              <a:rPr lang="en-US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Futbol Americano: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Centro y Mariscal de Campo</a:t>
            </a:r>
          </a:p>
          <a:p>
            <a:pPr marL="1143000" lvl="2" indent="-228600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   (quarterback)</a:t>
            </a:r>
            <a:r>
              <a:rPr lang="es-PR" sz="20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Punto focal del juego</a:t>
            </a:r>
            <a:endParaRPr lang="en-US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charset="0"/>
              <a:sym typeface="Wingdings" pitchFamily="2" charset="2"/>
            </a:endParaRPr>
          </a:p>
        </p:txBody>
      </p:sp>
      <p:pic>
        <p:nvPicPr>
          <p:cNvPr id="46084" name="Picture 8" descr="SPORT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36938"/>
            <a:ext cx="35814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5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PUNTO FOCAL DEPORTIVO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78187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  <a:r>
              <a:rPr lang="es-PR" sz="2800">
                <a:latin typeface="Arial" charset="0"/>
                <a:cs typeface="Arial" charset="0"/>
              </a:rPr>
              <a:t> </a:t>
            </a: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ENFOQUE: Punto Focal en el Deporte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0228" name="Content Placeholder 2"/>
          <p:cNvSpPr>
            <a:spLocks/>
          </p:cNvSpPr>
          <p:nvPr/>
        </p:nvSpPr>
        <p:spPr bwMode="auto">
          <a:xfrm>
            <a:off x="228600" y="3429000"/>
            <a:ext cx="6019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Análisis del Deporte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Uso: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Motiva al atleta</a:t>
            </a:r>
            <a:r>
              <a:rPr lang="es-PR" altLang="es-PR" sz="20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Personalización del programa: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Sobre la base del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: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     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Estilo del atleta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     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Patrón de juego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es-PR" i="1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p:pic>
        <p:nvPicPr>
          <p:cNvPr id="109576" name="Picture 8" descr="Tennins_Double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2895600" cy="23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34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900" b="1">
                <a:solidFill>
                  <a:srgbClr val="000000"/>
                </a:solidFill>
                <a:latin typeface="Calibri" panose="020F0502020204030204" pitchFamily="34" charset="0"/>
              </a:rPr>
              <a:t>ANÁLISIS DE LAS DEMANDAS:</a:t>
            </a:r>
            <a:br>
              <a:rPr lang="es-PR" altLang="es-PR" sz="2900" b="1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PR" altLang="es-PR" sz="2700" b="1" i="1">
                <a:solidFill>
                  <a:srgbClr val="000000"/>
                </a:solidFill>
                <a:latin typeface="Tahoma" panose="020B0604030504040204" pitchFamily="34" charset="0"/>
              </a:rPr>
              <a:t>ESPECÍFICAS DEL DEPORTE: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* JUSTIFICACIÓN PARA EL:   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VENTAJAS/IMPORTANCIA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</a:pP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s-PR" altLang="es-PR" sz="2800"/>
              <a:t> </a:t>
            </a: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ENFOQUE: Utilidad del Análisis Deportivo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0228" name="Content Placeholder 2"/>
          <p:cNvSpPr>
            <a:spLocks/>
          </p:cNvSpPr>
          <p:nvPr/>
        </p:nvSpPr>
        <p:spPr bwMode="auto">
          <a:xfrm>
            <a:off x="228600" y="3200400"/>
            <a:ext cx="8458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Instrumento/Herramienta </a:t>
            </a:r>
            <a:r>
              <a:rPr lang="en-US" i="1">
                <a:solidFill>
                  <a:srgbClr val="000000"/>
                </a:solidFill>
                <a:latin typeface="Arial" charset="0"/>
                <a:cs typeface="Arial" charset="0"/>
              </a:rPr>
              <a:t>(Gambetta, 2007, pp. 37-39</a:t>
            </a: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en-US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Utilidad: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Método preciso para evaluar las  demandas del</a:t>
            </a:r>
          </a:p>
          <a:p>
            <a:pPr marL="1143000" lvl="2" indent="-228600">
              <a:lnSpc>
                <a:spcPct val="6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   entrenamiento</a:t>
            </a:r>
            <a:r>
              <a:rPr lang="es-PR" sz="20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NOMBRE: Análisis de las Demandas en el Deporte</a:t>
            </a:r>
            <a:endParaRPr lang="en-US" sz="2100" b="1" i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47108" name="Picture 9" descr="Baseball-Filding_Alom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181600"/>
            <a:ext cx="49657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4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VENTAJAS/IMPORTANCIA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</a:pP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s-PR" altLang="es-PR" sz="2800"/>
              <a:t> </a:t>
            </a: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ENFOQUE: Utilidad del Análisis Deportivo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2276" name="Content Placeholder 2"/>
          <p:cNvSpPr>
            <a:spLocks/>
          </p:cNvSpPr>
          <p:nvPr/>
        </p:nvSpPr>
        <p:spPr bwMode="auto">
          <a:xfrm>
            <a:off x="228600" y="3200400"/>
            <a:ext cx="8458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Instrumento/Herramienta </a:t>
            </a:r>
            <a:r>
              <a:rPr lang="en-US" i="1">
                <a:solidFill>
                  <a:srgbClr val="000000"/>
                </a:solidFill>
                <a:latin typeface="Arial" charset="0"/>
                <a:cs typeface="Arial" charset="0"/>
              </a:rPr>
              <a:t>(Gambetta, 2007, pp. 37-39</a:t>
            </a: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en-US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Ventajas:</a:t>
            </a:r>
            <a:endParaRPr lang="es-PR" sz="21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ð"/>
              <a:defRPr/>
            </a:pPr>
            <a:r>
              <a:rPr lang="es-PR" sz="21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Asiste en determinar, claramente, la necesidad de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   planificar, e implementar, actividades de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   entrenamiento que posean la capacidad de mejorar el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   rendimiento competitivo del atleta en el deporte que 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Arial" charset="0"/>
                <a:cs typeface="Arial" charset="0"/>
              </a:rPr>
              <a:t>    practica</a:t>
            </a:r>
            <a:r>
              <a:rPr lang="es-PR" sz="2000" b="1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endParaRPr 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1600200" lvl="3" indent="-2286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AYUDAD A: Enfocarse en los componentes </a:t>
            </a:r>
          </a:p>
          <a:p>
            <a:pPr marL="1600200" lvl="3" indent="-228600">
              <a:lnSpc>
                <a:spcPct val="6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1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  esenciales del deporte</a:t>
            </a:r>
            <a:endParaRPr lang="en-US" sz="2100" b="1" i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82280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pic>
        <p:nvPicPr>
          <p:cNvPr id="48135" name="Picture 12" descr="Suno_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143000"/>
            <a:ext cx="1087438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6" descr="QBack_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83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VENTAJAS/IMPORTANCIA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</a:pP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s-PR" altLang="es-PR" sz="2800"/>
              <a:t> </a:t>
            </a: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ENFOQUE: Utilidad del Análisis Deportivo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0228" name="Content Placeholder 2"/>
          <p:cNvSpPr>
            <a:spLocks/>
          </p:cNvSpPr>
          <p:nvPr/>
        </p:nvSpPr>
        <p:spPr bwMode="auto">
          <a:xfrm>
            <a:off x="533400" y="3200400"/>
            <a:ext cx="8382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Instrumento/Herramienta </a:t>
            </a:r>
            <a:r>
              <a:rPr lang="en-US" altLang="es-PR" i="1">
                <a:solidFill>
                  <a:srgbClr val="000000"/>
                </a:solidFill>
              </a:rPr>
              <a:t>(Gambetta, 2007, pp. 37-39</a:t>
            </a:r>
            <a:r>
              <a:rPr lang="en-US" altLang="es-PR" sz="2000" i="1">
                <a:solidFill>
                  <a:srgbClr val="000000"/>
                </a:solidFill>
              </a:rPr>
              <a:t>)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Utilidad: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 i="1">
                <a:solidFill>
                  <a:srgbClr val="000000"/>
                </a:solidFill>
              </a:rPr>
              <a:t> Calificar/clasificar las característica específicas del</a:t>
            </a:r>
          </a:p>
          <a:p>
            <a:pPr lvl="2" eaLnBrk="1" hangingPunct="1">
              <a:lnSpc>
                <a:spcPct val="70000"/>
              </a:lnSpc>
              <a:spcBef>
                <a:spcPct val="20000"/>
              </a:spcBef>
            </a:pPr>
            <a:r>
              <a:rPr lang="es-PR" altLang="es-PR" sz="2100" b="1" i="1">
                <a:solidFill>
                  <a:srgbClr val="000000"/>
                </a:solidFill>
              </a:rPr>
              <a:t>     deporte, basado en sus necesidades o demandas</a:t>
            </a:r>
            <a:r>
              <a:rPr lang="es-PR" altLang="es-PR" sz="20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Ventaja:</a:t>
            </a:r>
          </a:p>
          <a:p>
            <a:pPr lvl="3" eaLnBrk="1" hangingPunct="1"/>
            <a:r>
              <a:rPr lang="en-US" altLang="es-PR" b="1">
                <a:sym typeface="Wingdings" panose="05000000000000000000" pitchFamily="2" charset="2"/>
              </a:rPr>
              <a:t>  		</a:t>
            </a:r>
            <a:r>
              <a:rPr lang="en-US" altLang="es-PR" b="1">
                <a:solidFill>
                  <a:srgbClr val="000000"/>
                </a:solidFill>
                <a:sym typeface="Wingdings" panose="05000000000000000000" pitchFamily="2" charset="2"/>
              </a:rPr>
              <a:t> 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Concentrar el entrenamiento en acciones claves que</a:t>
            </a:r>
          </a:p>
          <a:p>
            <a:pPr lvl="3" eaLnBrk="1" hangingPunct="1"/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 que se llevan a cabo durante el juego</a:t>
            </a: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:</a:t>
            </a:r>
          </a:p>
          <a:p>
            <a:pPr lvl="3" eaLnBrk="1" hangingPunct="1">
              <a:lnSpc>
                <a:spcPct val="120000"/>
              </a:lnSpc>
            </a:pP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  </a:t>
            </a: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-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Esto le provee al “coach” </a:t>
            </a:r>
            <a:r>
              <a:rPr lang="en-US" altLang="es-PR" b="1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direccion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y</a:t>
            </a:r>
          </a:p>
          <a:p>
            <a:pPr lvl="3" eaLnBrk="1" hangingPunct="1">
              <a:lnSpc>
                <a:spcPct val="110000"/>
              </a:lnSpc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  -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Establecer </a:t>
            </a:r>
            <a:r>
              <a:rPr lang="en-US" altLang="es-PR" b="1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tendencias</a:t>
            </a:r>
            <a:endParaRPr lang="en-US" altLang="es-PR" sz="2100" b="1" i="1">
              <a:solidFill>
                <a:srgbClr val="CC3300"/>
              </a:solidFill>
              <a:latin typeface="Tahoma" panose="020B0604030504040204" pitchFamily="34" charset="0"/>
            </a:endParaRPr>
          </a:p>
        </p:txBody>
      </p:sp>
      <p:sp>
        <p:nvSpPr>
          <p:cNvPr id="180234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pic>
        <p:nvPicPr>
          <p:cNvPr id="49161" name="Picture 9" descr="Infielder_Baseball_Stance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159067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VENTAJAS/IMPORTANCIA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</a:pP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s-PR" altLang="es-PR" sz="2800"/>
              <a:t> </a:t>
            </a: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ENFOQUE: Utilidad del Análisis Deportivo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0228" name="Content Placeholder 2"/>
          <p:cNvSpPr>
            <a:spLocks/>
          </p:cNvSpPr>
          <p:nvPr/>
        </p:nvSpPr>
        <p:spPr bwMode="auto">
          <a:xfrm>
            <a:off x="533400" y="3048000"/>
            <a:ext cx="838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Instrumento/Herramienta </a:t>
            </a:r>
            <a:r>
              <a:rPr lang="en-US" altLang="es-PR" i="1">
                <a:solidFill>
                  <a:srgbClr val="000000"/>
                </a:solidFill>
              </a:rPr>
              <a:t>(Gambetta, 2007, pp. 37-39</a:t>
            </a:r>
            <a:r>
              <a:rPr lang="en-US" altLang="es-PR" sz="2000" i="1">
                <a:solidFill>
                  <a:srgbClr val="000000"/>
                </a:solidFill>
              </a:rPr>
              <a:t>)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Ventaja: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Permite que el “coach” enfatice en el</a:t>
            </a:r>
          </a:p>
          <a:p>
            <a:pPr lvl="2" eaLnBrk="1" hangingPunct="1"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>
                <a:solidFill>
                  <a:srgbClr val="000000"/>
                </a:solidFill>
              </a:rPr>
              <a:t>    </a:t>
            </a:r>
            <a:r>
              <a:rPr lang="es-PR" altLang="es-PR" sz="2100" b="1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patrón general </a:t>
            </a:r>
            <a:r>
              <a:rPr lang="es-PR" altLang="es-PR" sz="2100" b="1" i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 juego</a:t>
            </a:r>
            <a:r>
              <a:rPr lang="es-PR" altLang="es-PR" sz="20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Ventaja:</a:t>
            </a:r>
          </a:p>
          <a:p>
            <a:pPr lvl="3" eaLnBrk="1" hangingPunct="1"/>
            <a:r>
              <a:rPr lang="en-US" altLang="es-PR" b="1">
                <a:sym typeface="Wingdings" panose="05000000000000000000" pitchFamily="2" charset="2"/>
              </a:rPr>
              <a:t>  		</a:t>
            </a:r>
            <a:r>
              <a:rPr lang="en-US" altLang="es-PR" b="1">
                <a:solidFill>
                  <a:srgbClr val="000000"/>
                </a:solidFill>
                <a:sym typeface="Wingdings" panose="05000000000000000000" pitchFamily="2" charset="2"/>
              </a:rPr>
              <a:t> 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Se establece cómo ocurre:</a:t>
            </a:r>
          </a:p>
          <a:p>
            <a:pPr lvl="3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 -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La </a:t>
            </a:r>
            <a:r>
              <a:rPr lang="en-US" altLang="es-PR" b="1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acción 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en el juego</a:t>
            </a:r>
            <a:endParaRPr lang="es-PR" altLang="es-PR" sz="2100" b="1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3" eaLnBrk="1" hangingPunct="1">
              <a:lnSpc>
                <a:spcPct val="150000"/>
              </a:lnSpc>
            </a:pPr>
            <a:r>
              <a:rPr lang="en-US" altLang="es-PR" b="1">
                <a:sym typeface="Wingdings" panose="05000000000000000000" pitchFamily="2" charset="2"/>
              </a:rPr>
              <a:t>  		</a:t>
            </a:r>
            <a:r>
              <a:rPr lang="en-US" altLang="es-PR" b="1">
                <a:solidFill>
                  <a:srgbClr val="000000"/>
                </a:solidFill>
                <a:sym typeface="Wingdings" panose="05000000000000000000" pitchFamily="2" charset="2"/>
              </a:rPr>
              <a:t> 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El programa de entrenamiento requiere que se</a:t>
            </a:r>
          </a:p>
          <a:p>
            <a:pPr lvl="3" eaLnBrk="1" hangingPunct="1"/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 entrene al atleta sobre el fundamento de lo que le</a:t>
            </a:r>
          </a:p>
          <a:p>
            <a:pPr lvl="3" eaLnBrk="1" hangingPunct="1"/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 ocurre a este en una base consistente o regular</a:t>
            </a:r>
          </a:p>
        </p:txBody>
      </p:sp>
      <p:sp>
        <p:nvSpPr>
          <p:cNvPr id="180234" name="Title 1"/>
          <p:cNvSpPr>
            <a:spLocks/>
          </p:cNvSpPr>
          <p:nvPr/>
        </p:nvSpPr>
        <p:spPr bwMode="auto">
          <a:xfrm>
            <a:off x="0" y="11430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4384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PUNTO FOCAL DEPORTIVO </a:t>
            </a:r>
            <a:r>
              <a:rPr lang="es-PR" sz="25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194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  <a:r>
              <a:rPr lang="es-PR" sz="2800" dirty="0">
                <a:latin typeface="Arial" charset="0"/>
                <a:cs typeface="Arial" charset="0"/>
              </a:rPr>
              <a:t> </a:t>
            </a:r>
            <a:r>
              <a:rPr lang="es-PR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ENFOQUE: Punto Focal en el Deporte *</a:t>
            </a:r>
          </a:p>
        </p:txBody>
      </p:sp>
      <p:pic>
        <p:nvPicPr>
          <p:cNvPr id="50183" name="Picture 8" descr="Futbol-Soccer_Takle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24384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9" descr="Figure_Skating_Kerrigan_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1395413" cy="21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0228" name="Content Placeholder 2"/>
          <p:cNvSpPr>
            <a:spLocks/>
          </p:cNvSpPr>
          <p:nvPr/>
        </p:nvSpPr>
        <p:spPr bwMode="auto">
          <a:xfrm>
            <a:off x="228600" y="3276600"/>
            <a:ext cx="8534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Instrumento/Herramienta </a:t>
            </a:r>
            <a:r>
              <a:rPr lang="en-US" altLang="es-PR" i="1">
                <a:solidFill>
                  <a:srgbClr val="000000"/>
                </a:solidFill>
              </a:rPr>
              <a:t>(Gambetta, 2007, pp. 37-39</a:t>
            </a:r>
            <a:r>
              <a:rPr lang="en-US" altLang="es-PR" sz="2000" i="1">
                <a:solidFill>
                  <a:srgbClr val="000000"/>
                </a:solidFill>
              </a:rPr>
              <a:t>)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Ventaja: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Determinar el: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Mecanismo de la Acción:</a:t>
            </a:r>
          </a:p>
          <a:p>
            <a:pPr lvl="3" eaLnBrk="1" hangingPunct="1">
              <a:lnSpc>
                <a:spcPct val="140000"/>
              </a:lnSpc>
            </a:pPr>
            <a:r>
              <a:rPr lang="en-US" altLang="es-PR" b="1">
                <a:sym typeface="Wingdings" panose="05000000000000000000" pitchFamily="2" charset="2"/>
              </a:rPr>
              <a:t>  		</a:t>
            </a:r>
            <a:r>
              <a:rPr lang="en-US" altLang="es-PR" b="1">
                <a:solidFill>
                  <a:srgbClr val="000000"/>
                </a:solidFill>
                <a:sym typeface="Wingdings" panose="05000000000000000000" pitchFamily="2" charset="2"/>
              </a:rPr>
              <a:t> 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Cómo se desarrolla la:</a:t>
            </a: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 -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es-PR" b="1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Acción 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en el juego</a:t>
            </a:r>
          </a:p>
        </p:txBody>
      </p:sp>
      <p:sp>
        <p:nvSpPr>
          <p:cNvPr id="180234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pic>
        <p:nvPicPr>
          <p:cNvPr id="51208" name="Picture 8" descr="Quaterback_Run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88" y="3810000"/>
            <a:ext cx="2259012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9" name="Picture 9" descr="Running_Back_Fotball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1566863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VENTAJAS/IMPORTANCIA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</a:pP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s-PR" altLang="es-PR" sz="2800"/>
              <a:t> </a:t>
            </a: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ENFOQUE: Utilidad del Análisis Deportivo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0228" name="Content Placeholder 2"/>
          <p:cNvSpPr>
            <a:spLocks/>
          </p:cNvSpPr>
          <p:nvPr/>
        </p:nvSpPr>
        <p:spPr bwMode="auto">
          <a:xfrm>
            <a:off x="228600" y="3276600"/>
            <a:ext cx="8458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Instrumento/Herramienta </a:t>
            </a:r>
            <a:r>
              <a:rPr lang="en-US" altLang="es-PR" i="1">
                <a:solidFill>
                  <a:srgbClr val="000000"/>
                </a:solidFill>
              </a:rPr>
              <a:t>(Gambetta, 2007, pp. 37-39</a:t>
            </a:r>
            <a:r>
              <a:rPr lang="en-US" altLang="es-PR" sz="2000" i="1">
                <a:solidFill>
                  <a:srgbClr val="000000"/>
                </a:solidFill>
              </a:rPr>
              <a:t>)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Programa de Entrenamiento Físico/Deportivo: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sz="21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Debe</a:t>
            </a:r>
            <a:r>
              <a:rPr lang="es-PR" altLang="es-PR" sz="21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Acondicionar a los atletas:</a:t>
            </a:r>
          </a:p>
          <a:p>
            <a:pPr lvl="3" eaLnBrk="1" hangingPunct="1"/>
            <a:r>
              <a:rPr lang="en-US" altLang="es-PR" b="1">
                <a:sym typeface="Wingdings" panose="05000000000000000000" pitchFamily="2" charset="2"/>
              </a:rPr>
              <a:t>  		</a:t>
            </a:r>
            <a:r>
              <a:rPr lang="en-US" altLang="es-PR" b="1">
                <a:solidFill>
                  <a:srgbClr val="000000"/>
                </a:solidFill>
                <a:sym typeface="Wingdings" panose="05000000000000000000" pitchFamily="2" charset="2"/>
              </a:rPr>
              <a:t> 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Fundamentado sobre las:</a:t>
            </a: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 -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es-PR" b="1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Acciones </a:t>
            </a:r>
            <a:r>
              <a:rPr lang="en-US" altLang="es-PR" b="1" i="1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comunes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, o</a:t>
            </a:r>
            <a:r>
              <a:rPr lang="en-US" altLang="es-PR" b="1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es-PR" b="1" i="1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reales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,</a:t>
            </a:r>
            <a:r>
              <a:rPr lang="en-US" altLang="es-PR" b="1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  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que se</a:t>
            </a:r>
          </a:p>
          <a:p>
            <a:pPr lvl="3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   observan  en una manera consistente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   (o regular) durante los eventos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   competitivos</a:t>
            </a:r>
          </a:p>
        </p:txBody>
      </p:sp>
      <p:sp>
        <p:nvSpPr>
          <p:cNvPr id="180234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pic>
        <p:nvPicPr>
          <p:cNvPr id="52232" name="Picture 8" descr="Golf_Swing_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137001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3" name="Picture 9" descr="Goff_Swing_Beggining_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733800"/>
            <a:ext cx="118903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VENTAJAS/IMPORTANCIA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</a:pP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s-PR" altLang="es-PR" sz="2800"/>
              <a:t> </a:t>
            </a: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ENFOQUE: Utilidad del Análisis Deportivo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0228" name="Content Placeholder 2"/>
          <p:cNvSpPr>
            <a:spLocks/>
          </p:cNvSpPr>
          <p:nvPr/>
        </p:nvSpPr>
        <p:spPr bwMode="auto">
          <a:xfrm>
            <a:off x="228600" y="3124200"/>
            <a:ext cx="8534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Instrumento/Herramienta </a:t>
            </a:r>
            <a:r>
              <a:rPr lang="en-US" altLang="es-PR" i="1">
                <a:solidFill>
                  <a:srgbClr val="000000"/>
                </a:solidFill>
              </a:rPr>
              <a:t>(Gambetta, 2007, pp. 37-39</a:t>
            </a:r>
            <a:r>
              <a:rPr lang="en-US" altLang="es-PR" sz="2000" i="1">
                <a:solidFill>
                  <a:srgbClr val="000000"/>
                </a:solidFill>
              </a:rPr>
              <a:t>)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Análisis de la Ejecutoria que Caracteriza el Deporte: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Estudio de las Necesidades de</a:t>
            </a:r>
          </a:p>
          <a:p>
            <a:pPr lvl="2" eaLnBrk="1" hangingPunct="1"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>
                <a:solidFill>
                  <a:srgbClr val="000000"/>
                </a:solidFill>
              </a:rPr>
              <a:t>    Entrenamiento para los Deportes: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Utilidad/Ventaja:</a:t>
            </a:r>
          </a:p>
          <a:p>
            <a:pPr lvl="3" eaLnBrk="1" hangingPunct="1"/>
            <a:r>
              <a:rPr lang="en-US" altLang="es-PR" b="1">
                <a:sym typeface="Wingdings" panose="05000000000000000000" pitchFamily="2" charset="2"/>
              </a:rPr>
              <a:t>  	</a:t>
            </a:r>
            <a:r>
              <a:rPr lang="en-US" altLang="es-PR" b="1">
                <a:solidFill>
                  <a:srgbClr val="000000"/>
                </a:solidFill>
                <a:sym typeface="Wingdings" panose="05000000000000000000" pitchFamily="2" charset="2"/>
              </a:rPr>
              <a:t> 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Documenta, de manera precisa las necesidades</a:t>
            </a:r>
          </a:p>
          <a:p>
            <a:pPr lvl="3" eaLnBrk="1" hangingPunct="1"/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cruciales que son evidentes en la ejecutoria</a:t>
            </a:r>
          </a:p>
          <a:p>
            <a:pPr lvl="3" eaLnBrk="1" hangingPunct="1"/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deportiva que ocurre de manera regular</a:t>
            </a:r>
          </a:p>
          <a:p>
            <a:pPr lvl="3" eaLnBrk="1" hangingPunct="1"/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(o consistente) durante las actividades atléticas</a:t>
            </a:r>
          </a:p>
          <a:p>
            <a:pPr lvl="3" eaLnBrk="1" hangingPunct="1">
              <a:lnSpc>
                <a:spcPct val="120000"/>
              </a:lnSpc>
            </a:pPr>
            <a:r>
              <a:rPr lang="en-US" altLang="es-PR" b="1">
                <a:solidFill>
                  <a:srgbClr val="000000"/>
                </a:solidFill>
                <a:sym typeface="Wingdings" panose="05000000000000000000" pitchFamily="2" charset="2"/>
              </a:rPr>
              <a:t>     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Provee marcadores objetivos</a:t>
            </a:r>
          </a:p>
        </p:txBody>
      </p:sp>
      <p:sp>
        <p:nvSpPr>
          <p:cNvPr id="180234" name="Title 1"/>
          <p:cNvSpPr>
            <a:spLocks/>
          </p:cNvSpPr>
          <p:nvPr/>
        </p:nvSpPr>
        <p:spPr bwMode="auto">
          <a:xfrm>
            <a:off x="0" y="11430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pic>
        <p:nvPicPr>
          <p:cNvPr id="53256" name="Picture 8" descr="Forehand_Zampra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114800"/>
            <a:ext cx="1420813" cy="22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7" name="Picture 9" descr="Backhand_Laver_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1905000" cy="153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VENTAJAS/IMPORTANCIA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</a:pP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s-PR" altLang="es-PR" sz="2800"/>
              <a:t> </a:t>
            </a: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ENFOQUE: Utilidad del Análisis Deportivo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0228" name="Content Placeholder 2"/>
          <p:cNvSpPr>
            <a:spLocks/>
          </p:cNvSpPr>
          <p:nvPr/>
        </p:nvSpPr>
        <p:spPr bwMode="auto">
          <a:xfrm>
            <a:off x="228600" y="3124200"/>
            <a:ext cx="8534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Instrumento/Herramienta </a:t>
            </a:r>
            <a:r>
              <a:rPr lang="en-US" altLang="es-PR" i="1">
                <a:solidFill>
                  <a:srgbClr val="000000"/>
                </a:solidFill>
              </a:rPr>
              <a:t>(Gambetta, 2007, pp. 37-39</a:t>
            </a:r>
            <a:r>
              <a:rPr lang="en-US" altLang="es-PR" sz="2000" i="1">
                <a:solidFill>
                  <a:srgbClr val="000000"/>
                </a:solidFill>
              </a:rPr>
              <a:t>)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Análisis de las Demandas Deportivas: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Evaluación de un análisis notacional</a:t>
            </a:r>
          </a:p>
          <a:p>
            <a:pPr lvl="2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>
                <a:solidFill>
                  <a:srgbClr val="000000"/>
                </a:solidFill>
              </a:rPr>
              <a:t>    y datos biomecánicos: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Esto provee información</a:t>
            </a:r>
          </a:p>
          <a:p>
            <a:pPr lvl="3" eaLnBrk="1" hangingPunct="1"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   valiosa para:</a:t>
            </a:r>
          </a:p>
          <a:p>
            <a:pPr lvl="3" eaLnBrk="1" hangingPunct="1">
              <a:lnSpc>
                <a:spcPct val="140000"/>
              </a:lnSpc>
            </a:pPr>
            <a:r>
              <a:rPr lang="en-US" altLang="es-PR" b="1">
                <a:sym typeface="Wingdings" panose="05000000000000000000" pitchFamily="2" charset="2"/>
              </a:rPr>
              <a:t>  	</a:t>
            </a:r>
            <a:r>
              <a:rPr lang="en-US" altLang="es-PR" b="1">
                <a:solidFill>
                  <a:srgbClr val="000000"/>
                </a:solidFill>
                <a:sym typeface="Wingdings" panose="05000000000000000000" pitchFamily="2" charset="2"/>
              </a:rPr>
              <a:t> 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Diseñar un programa efectivo de:</a:t>
            </a: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 -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Acondicionamiento</a:t>
            </a:r>
          </a:p>
          <a:p>
            <a:pPr lvl="3" eaLnBrk="1" hangingPunct="1">
              <a:lnSpc>
                <a:spcPct val="120000"/>
              </a:lnSpc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 -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Prevención de lesiones</a:t>
            </a:r>
          </a:p>
        </p:txBody>
      </p:sp>
      <p:sp>
        <p:nvSpPr>
          <p:cNvPr id="180234" name="Title 1"/>
          <p:cNvSpPr>
            <a:spLocks/>
          </p:cNvSpPr>
          <p:nvPr/>
        </p:nvSpPr>
        <p:spPr bwMode="auto">
          <a:xfrm>
            <a:off x="0" y="11430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pic>
        <p:nvPicPr>
          <p:cNvPr id="54281" name="Picture 9" descr="Hammer_Throw_Swing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83013"/>
            <a:ext cx="1084263" cy="284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2" name="Picture 10" descr="Shot_Put_Stride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3800"/>
            <a:ext cx="2341563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VENTAJAS/IMPORTANCIA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</a:pP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s-PR" altLang="es-PR" sz="2800"/>
              <a:t> </a:t>
            </a: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ENFOQUE: Utilidad del Análisis Deportivo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0228" name="Content Placeholder 2"/>
          <p:cNvSpPr>
            <a:spLocks/>
          </p:cNvSpPr>
          <p:nvPr/>
        </p:nvSpPr>
        <p:spPr bwMode="auto">
          <a:xfrm>
            <a:off x="228600" y="3124200"/>
            <a:ext cx="8534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Instrumento/Herramienta </a:t>
            </a:r>
            <a:r>
              <a:rPr lang="en-US" altLang="es-PR" i="1">
                <a:solidFill>
                  <a:srgbClr val="000000"/>
                </a:solidFill>
              </a:rPr>
              <a:t>(Gambetta, 2007, pp. 37-39</a:t>
            </a:r>
            <a:r>
              <a:rPr lang="en-US" altLang="es-PR" sz="2000" i="1">
                <a:solidFill>
                  <a:srgbClr val="000000"/>
                </a:solidFill>
              </a:rPr>
              <a:t>)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Utilidad/Ventaja: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Provee la habilidad para: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7030A0"/>
                </a:solidFill>
                <a:latin typeface="Tahoma" panose="020B0604030504040204" pitchFamily="34" charset="0"/>
              </a:rPr>
              <a:t>Avaluar  la Calidad del  Juego</a:t>
            </a: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,</a:t>
            </a:r>
          </a:p>
          <a:p>
            <a:pPr lvl="3" eaLnBrk="1" hangingPunct="1"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  de manera que se pueda determinar:</a:t>
            </a: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s-PR" b="1">
                <a:sym typeface="Wingdings" panose="05000000000000000000" pitchFamily="2" charset="2"/>
              </a:rPr>
              <a:t>	   </a:t>
            </a:r>
            <a:r>
              <a:rPr lang="en-US" altLang="es-PR" b="1">
                <a:solidFill>
                  <a:srgbClr val="000000"/>
                </a:solidFill>
                <a:sym typeface="Wingdings" panose="05000000000000000000" pitchFamily="2" charset="2"/>
              </a:rPr>
              <a:t> 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La posición en el equipo, o</a:t>
            </a:r>
            <a:endParaRPr lang="es-PR" altLang="es-PR" sz="2100" b="1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3" eaLnBrk="1" hangingPunct="1">
              <a:lnSpc>
                <a:spcPct val="110000"/>
              </a:lnSpc>
            </a:pPr>
            <a:r>
              <a:rPr lang="en-US" altLang="es-PR" b="1">
                <a:sym typeface="Wingdings" panose="05000000000000000000" pitchFamily="2" charset="2"/>
              </a:rPr>
              <a:t>  	   </a:t>
            </a:r>
            <a:r>
              <a:rPr lang="en-US" altLang="es-PR" b="1">
                <a:solidFill>
                  <a:srgbClr val="000000"/>
                </a:solidFill>
                <a:sym typeface="Wingdings" panose="05000000000000000000" pitchFamily="2" charset="2"/>
              </a:rPr>
              <a:t> 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La calificación/clasificación de la</a:t>
            </a:r>
          </a:p>
          <a:p>
            <a:pPr lvl="3" eaLnBrk="1" hangingPunct="1"/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ejecutoria deportiva</a:t>
            </a:r>
          </a:p>
          <a:p>
            <a:pPr lvl="3" eaLnBrk="1" hangingPunct="1"/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fuera de la perspectiva</a:t>
            </a:r>
          </a:p>
          <a:p>
            <a:pPr lvl="3" eaLnBrk="1" hangingPunct="1"/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de ganar-perder</a:t>
            </a:r>
          </a:p>
        </p:txBody>
      </p:sp>
      <p:sp>
        <p:nvSpPr>
          <p:cNvPr id="180234" name="Title 1"/>
          <p:cNvSpPr>
            <a:spLocks/>
          </p:cNvSpPr>
          <p:nvPr/>
        </p:nvSpPr>
        <p:spPr bwMode="auto">
          <a:xfrm>
            <a:off x="0" y="11430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pic>
        <p:nvPicPr>
          <p:cNvPr id="55305" name="Picture 9" descr="Batting_Action_Mitchel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3810000"/>
            <a:ext cx="21463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6" name="Picture 10" descr="Catch_Ball_Base_Ball_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1905000" cy="17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VENTAJAS/IMPORTANCIA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</a:pP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s-PR" altLang="es-PR" sz="2800"/>
              <a:t> </a:t>
            </a: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ENFOQUE: Utilidad del Análisis Deportivo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0228" name="Content Placeholder 2"/>
          <p:cNvSpPr>
            <a:spLocks/>
          </p:cNvSpPr>
          <p:nvPr/>
        </p:nvSpPr>
        <p:spPr bwMode="auto">
          <a:xfrm>
            <a:off x="228600" y="3124200"/>
            <a:ext cx="8458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Instrumento/Herramienta </a:t>
            </a:r>
            <a:r>
              <a:rPr lang="en-US" altLang="es-PR" i="1">
                <a:solidFill>
                  <a:srgbClr val="000000"/>
                </a:solidFill>
              </a:rPr>
              <a:t>(Gambetta, 2007, pp. 37-39</a:t>
            </a:r>
            <a:r>
              <a:rPr lang="en-US" altLang="es-PR" sz="2000" i="1">
                <a:solidFill>
                  <a:srgbClr val="000000"/>
                </a:solidFill>
              </a:rPr>
              <a:t>)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Propósito: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Estudiar y evaluar la calidad, o características,</a:t>
            </a:r>
          </a:p>
          <a:p>
            <a:pPr lvl="2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>
                <a:solidFill>
                  <a:srgbClr val="000000"/>
                </a:solidFill>
              </a:rPr>
              <a:t>    del deporte/competencia atléta: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Finalidad:</a:t>
            </a:r>
          </a:p>
          <a:p>
            <a:pPr lvl="3" eaLnBrk="1" hangingPunct="1"/>
            <a:r>
              <a:rPr lang="en-US" altLang="es-PR" b="1">
                <a:sym typeface="Wingdings" panose="05000000000000000000" pitchFamily="2" charset="2"/>
              </a:rPr>
              <a:t>	 </a:t>
            </a:r>
            <a:r>
              <a:rPr lang="en-US" altLang="es-PR" b="1">
                <a:solidFill>
                  <a:srgbClr val="000000"/>
                </a:solidFill>
                <a:sym typeface="Wingdings" panose="05000000000000000000" pitchFamily="2" charset="2"/>
              </a:rPr>
              <a:t> 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Diseño e implementación de un</a:t>
            </a:r>
          </a:p>
          <a:p>
            <a:pPr lvl="3" eaLnBrk="1" hangingPunct="1"/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programa efectivo de entrenamiento</a:t>
            </a:r>
          </a:p>
          <a:p>
            <a:pPr lvl="3" eaLnBrk="1" hangingPunct="1"/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funcional, de manera que:</a:t>
            </a: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-</a:t>
            </a: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Se derarrolle un Nivel Óptimo de</a:t>
            </a:r>
          </a:p>
          <a:p>
            <a:pPr lvl="3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APTITUD FISICA en el juego</a:t>
            </a:r>
          </a:p>
        </p:txBody>
      </p:sp>
      <p:sp>
        <p:nvSpPr>
          <p:cNvPr id="180234" name="Title 1"/>
          <p:cNvSpPr>
            <a:spLocks/>
          </p:cNvSpPr>
          <p:nvPr/>
        </p:nvSpPr>
        <p:spPr bwMode="auto">
          <a:xfrm>
            <a:off x="0" y="11430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pic>
        <p:nvPicPr>
          <p:cNvPr id="56328" name="Picture 8" descr="Ice_Hockey_Moving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3657600"/>
            <a:ext cx="2082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0" name="Picture 10" descr="Ice_Hockey_Stick_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00550"/>
            <a:ext cx="17367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VENTAJAS/IMPORTANCIA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</a:pP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s-PR" altLang="es-PR" sz="2800"/>
              <a:t> </a:t>
            </a: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ENFOQUE: Utilidad del Análisis Deportivo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0228" name="Content Placeholder 2"/>
          <p:cNvSpPr>
            <a:spLocks/>
          </p:cNvSpPr>
          <p:nvPr/>
        </p:nvSpPr>
        <p:spPr bwMode="auto">
          <a:xfrm>
            <a:off x="381000" y="3733800"/>
            <a:ext cx="5181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Análisis del Deporte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Uso: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El entrenamiento deportivo</a:t>
            </a:r>
            <a:r>
              <a:rPr lang="es-PR" altLang="es-PR" sz="20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Será más Objetivo</a:t>
            </a:r>
            <a:r>
              <a:rPr lang="es-PR" altLang="es-PR" sz="2100" b="1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s-PR" altLang="es-PR" b="1" i="1">
                <a:solidFill>
                  <a:srgbClr val="000000"/>
                </a:solidFill>
                <a:latin typeface="Verdana" panose="020B0604030504040204" pitchFamily="34" charset="0"/>
              </a:rPr>
              <a:t>Elimina la parcialidad</a:t>
            </a:r>
            <a:endParaRPr lang="en-US" altLang="es-PR" i="1">
              <a:solidFill>
                <a:srgbClr val="000000"/>
              </a:solidFill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110600" name="Picture 8" descr="Pitcher_Wind-Up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1619250" cy="32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34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900" b="1">
                <a:solidFill>
                  <a:srgbClr val="000000"/>
                </a:solidFill>
                <a:latin typeface="Calibri" panose="020F0502020204030204" pitchFamily="34" charset="0"/>
              </a:rPr>
              <a:t>ANÁLISIS DE LAS DEMANDAS:</a:t>
            </a:r>
            <a:br>
              <a:rPr lang="es-PR" altLang="es-PR" sz="2900" b="1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PR" altLang="es-PR" sz="2700" b="1" i="1">
                <a:solidFill>
                  <a:srgbClr val="000000"/>
                </a:solidFill>
                <a:latin typeface="Tahoma" panose="020B0604030504040204" pitchFamily="34" charset="0"/>
              </a:rPr>
              <a:t>ESPECÍFICAS DEL DEPORTE: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* JUSTIFICACIÓN PARA EL:   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VENTAJAS/IMPORTANCIA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</a:pP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s-PR" altLang="es-PR" sz="2800"/>
              <a:t> </a:t>
            </a: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ENFOQUE: Utilidad del Análisis Deportivo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0228" name="Content Placeholder 2"/>
          <p:cNvSpPr>
            <a:spLocks/>
          </p:cNvSpPr>
          <p:nvPr/>
        </p:nvSpPr>
        <p:spPr bwMode="auto">
          <a:xfrm>
            <a:off x="228600" y="3124200"/>
            <a:ext cx="8534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Instrumento/Herramienta </a:t>
            </a:r>
            <a:r>
              <a:rPr lang="en-US" altLang="es-PR" i="1">
                <a:solidFill>
                  <a:srgbClr val="000000"/>
                </a:solidFill>
              </a:rPr>
              <a:t>(Gambetta, 2007, pp. 37-39</a:t>
            </a:r>
            <a:r>
              <a:rPr lang="en-US" altLang="es-PR" sz="2000" i="1">
                <a:solidFill>
                  <a:srgbClr val="000000"/>
                </a:solidFill>
              </a:rPr>
              <a:t>)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Factores que pueden cambiar el juego y, por ende,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200" b="1">
                <a:solidFill>
                  <a:srgbClr val="000000"/>
                </a:solidFill>
              </a:rPr>
              <a:t>     el énfasis en el entrenamiento: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El nivel del juego</a:t>
            </a: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Longitud de los periodos de juego</a:t>
            </a:r>
          </a:p>
          <a:p>
            <a:pPr lvl="2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>
                <a:solidFill>
                  <a:srgbClr val="000000"/>
                </a:solidFill>
              </a:rPr>
              <a:t>    o evento competitivo</a:t>
            </a: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El tiempo en el reloj que estimula</a:t>
            </a:r>
          </a:p>
          <a:p>
            <a:pPr lvl="2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>
                <a:solidFill>
                  <a:srgbClr val="000000"/>
                </a:solidFill>
              </a:rPr>
              <a:t>    el reglamento</a:t>
            </a: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Las reglas del juego</a:t>
            </a:r>
            <a:endParaRPr lang="en-US" altLang="es-PR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180234" name="Title 1"/>
          <p:cNvSpPr>
            <a:spLocks/>
          </p:cNvSpPr>
          <p:nvPr/>
        </p:nvSpPr>
        <p:spPr bwMode="auto">
          <a:xfrm>
            <a:off x="0" y="11430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4384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PUNTO FOCAL DEPORTIVO </a:t>
            </a:r>
            <a:r>
              <a:rPr lang="es-PR" sz="25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194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  <a:r>
              <a:rPr lang="es-PR" sz="2800" dirty="0">
                <a:latin typeface="Arial" charset="0"/>
                <a:cs typeface="Arial" charset="0"/>
              </a:rPr>
              <a:t> </a:t>
            </a:r>
            <a:r>
              <a:rPr lang="es-PR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ENFOQUE: Punto Focal en el Deporte *</a:t>
            </a:r>
          </a:p>
        </p:txBody>
      </p:sp>
      <p:pic>
        <p:nvPicPr>
          <p:cNvPr id="57352" name="Picture 8" descr="Batter_Stance_Sanders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2400"/>
            <a:ext cx="222567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4324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INSTRUMENTO: Punto Focal Deportivo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8432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  <a:r>
              <a:rPr lang="es-PR" sz="2800">
                <a:latin typeface="Arial" charset="0"/>
                <a:cs typeface="Arial" charset="0"/>
              </a:rPr>
              <a:t> </a:t>
            </a: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DEMÁNDAS ENERGÉTICAS *</a:t>
            </a:r>
          </a:p>
        </p:txBody>
      </p:sp>
      <p:sp>
        <p:nvSpPr>
          <p:cNvPr id="184327" name="Content Placeholder 2"/>
          <p:cNvSpPr>
            <a:spLocks/>
          </p:cNvSpPr>
          <p:nvPr/>
        </p:nvSpPr>
        <p:spPr bwMode="auto">
          <a:xfrm>
            <a:off x="228600" y="3276600"/>
            <a:ext cx="8686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ANAERÓBICO:</a:t>
            </a:r>
            <a:r>
              <a:rPr lang="en-US" sz="20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sz="2000" i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Fosfagénico</a:t>
            </a:r>
            <a:r>
              <a:rPr lang="en-US" sz="20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- </a:t>
            </a:r>
            <a:r>
              <a:rPr lang="en-US" sz="2000" i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ATP-PCr </a:t>
            </a:r>
            <a:r>
              <a:rPr lang="en-US" sz="20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: </a:t>
            </a: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&lt; 30</a:t>
            </a:r>
            <a:r>
              <a:rPr lang="en-US" sz="2000" b="1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ANAERÓBICO:</a:t>
            </a:r>
            <a:r>
              <a:rPr lang="en-US" sz="20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sz="2000" i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Mezcla</a:t>
            </a:r>
            <a:r>
              <a:rPr lang="en-US" sz="20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: </a:t>
            </a:r>
            <a:r>
              <a:rPr lang="en-US" sz="2000" i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ATP-PCr y Glucólisis</a:t>
            </a:r>
            <a:r>
              <a:rPr lang="en-US" sz="20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: </a:t>
            </a: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</a:t>
            </a:r>
            <a:r>
              <a:rPr lang="en-US" sz="2000" b="1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</a:t>
            </a: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-1.5 min</a:t>
            </a:r>
            <a:endParaRPr lang="en-US" sz="2000" b="1" i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ANAERÓBICO:</a:t>
            </a:r>
            <a:r>
              <a:rPr lang="en-US" sz="20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sz="2000" i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Mezcla</a:t>
            </a:r>
            <a:r>
              <a:rPr lang="en-US" sz="20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: </a:t>
            </a:r>
            <a:r>
              <a:rPr lang="en-US" sz="2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Glucólisis</a:t>
            </a:r>
            <a:r>
              <a:rPr lang="en-US" sz="2000" i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y Oxidativo</a:t>
            </a:r>
            <a:r>
              <a:rPr lang="en-US" sz="20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: </a:t>
            </a: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1.5–3 </a:t>
            </a:r>
            <a:r>
              <a:rPr lang="en-US" sz="2000" b="1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min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AERÓBICO:</a:t>
            </a:r>
            <a:r>
              <a:rPr lang="en-US" sz="20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en-US" sz="2000" i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Oxidativo</a:t>
            </a:r>
            <a:r>
              <a:rPr lang="en-US" sz="20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: </a:t>
            </a: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&gt;3 </a:t>
            </a:r>
            <a:r>
              <a:rPr lang="en-US" sz="2000" b="1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min</a:t>
            </a:r>
          </a:p>
        </p:txBody>
      </p:sp>
      <p:pic>
        <p:nvPicPr>
          <p:cNvPr id="58375" name="Picture 8" descr="Gymnastics_Rings_Plunge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48200"/>
            <a:ext cx="20574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Picture 11" descr="Throw_Soccer_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4953000"/>
            <a:ext cx="1593850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0" name="Picture 12" descr="Cyc;ing_Track_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029200"/>
            <a:ext cx="21336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5347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INSTRUMENTO: Punto Focal Deportivo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85349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60000"/>
              </a:lnSpc>
              <a:defRPr/>
            </a:pP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APTITUDES FÍSICAS: Predominantes Deporte </a:t>
            </a:r>
          </a:p>
        </p:txBody>
      </p:sp>
      <p:sp>
        <p:nvSpPr>
          <p:cNvPr id="185350" name="Content Placeholder 2"/>
          <p:cNvSpPr>
            <a:spLocks/>
          </p:cNvSpPr>
          <p:nvPr/>
        </p:nvSpPr>
        <p:spPr bwMode="auto">
          <a:xfrm>
            <a:off x="228600" y="3276600"/>
            <a:ext cx="6705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 err="1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Tolerancia</a:t>
            </a:r>
            <a:r>
              <a:rPr lang="en-US" sz="2000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Aeróbica</a:t>
            </a: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	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1  2  3  4  5  6  7  8  9  10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	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1  2  3  4  5  6  7  8  9  10</a:t>
            </a:r>
            <a:endParaRPr lang="en-US" sz="2000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Potencia</a:t>
            </a:r>
            <a:r>
              <a:rPr lang="en-US" sz="200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Muscular</a:t>
            </a: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	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1  2  3  4  5  6  7  8  9  10</a:t>
            </a:r>
            <a:endParaRPr lang="en-US" sz="2000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		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1  2  3  4  5  6  7  8  9  10</a:t>
            </a:r>
            <a:endParaRPr lang="en-US" sz="2000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			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1  2  3  4  5  6  7  8  9  10</a:t>
            </a:r>
            <a:endParaRPr lang="en-US" sz="2000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Rapidez</a:t>
            </a: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			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1  2  3  4  5  6  7  8  9  10</a:t>
            </a:r>
            <a:endParaRPr lang="en-US" sz="2000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Agilidad</a:t>
            </a: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			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1  2  3  4  5  6  7  8  9  10</a:t>
            </a:r>
            <a:endParaRPr lang="en-US" sz="2000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Destrezas</a:t>
            </a: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			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1  2  3  4  5  6  7  8  9  10</a:t>
            </a:r>
          </a:p>
        </p:txBody>
      </p:sp>
      <p:sp>
        <p:nvSpPr>
          <p:cNvPr id="185353" name="Title 1"/>
          <p:cNvSpPr>
            <a:spLocks/>
          </p:cNvSpPr>
          <p:nvPr/>
        </p:nvSpPr>
        <p:spPr bwMode="auto">
          <a:xfrm>
            <a:off x="6781800" y="3429000"/>
            <a:ext cx="2286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60000"/>
              </a:lnSpc>
              <a:defRPr/>
            </a:pPr>
            <a:r>
              <a:rPr lang="es-PR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(</a:t>
            </a:r>
            <a:r>
              <a:rPr lang="en-US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 = </a:t>
            </a:r>
            <a:r>
              <a:rPr lang="en-US" sz="1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Bajo</a:t>
            </a:r>
            <a:r>
              <a:rPr lang="en-US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10 = Alto)</a:t>
            </a:r>
            <a:endParaRPr lang="es-PR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pic>
        <p:nvPicPr>
          <p:cNvPr id="59400" name="Picture 11" descr="Batter_Dalton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733800"/>
            <a:ext cx="181292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INSTRUMENTO: Punto Focal Deportivo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60000"/>
              </a:lnSpc>
              <a:defRPr/>
            </a:pP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CARACTERÍSTICAS: Particulares del Deporte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228600" y="3352800"/>
            <a:ext cx="2057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Impacto</a:t>
            </a:r>
            <a:endParaRPr lang="en-US" sz="2000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Contacto</a:t>
            </a:r>
            <a:endParaRPr lang="en-US" sz="2000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Colisión</a:t>
            </a:r>
            <a:endParaRPr lang="en-US" sz="2000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Combativo</a:t>
            </a:r>
            <a:endParaRPr lang="en-US" sz="2000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Artístico</a:t>
            </a:r>
            <a:endParaRPr lang="en-US" sz="2000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Acuático</a:t>
            </a:r>
            <a:endParaRPr lang="en-US" sz="2000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6377" name="Content Placeholder 2"/>
          <p:cNvSpPr>
            <a:spLocks/>
          </p:cNvSpPr>
          <p:nvPr/>
        </p:nvSpPr>
        <p:spPr bwMode="auto">
          <a:xfrm>
            <a:off x="2590800" y="3352800"/>
            <a:ext cx="3429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De </a:t>
            </a: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conjunto</a:t>
            </a:r>
            <a:endParaRPr lang="en-US" sz="2000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Individual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Domina</a:t>
            </a:r>
            <a:r>
              <a:rPr lang="en-US" sz="200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los </a:t>
            </a: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equipos</a:t>
            </a:r>
            <a:endParaRPr lang="en-US" sz="2000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Rítmico</a:t>
            </a:r>
            <a:endParaRPr lang="en-US" sz="2000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Cíclico</a:t>
            </a:r>
            <a:endParaRPr lang="en-US" sz="2000" b="1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0427" name="Picture 11" descr="Criket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2836863" cy="291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INSTRUMENTO: Punto Focal Deportivo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60000"/>
              </a:lnSpc>
              <a:defRPr/>
            </a:pP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DURACIÓN: Competencia/Deporte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228600" y="3352800"/>
            <a:ext cx="8610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Duración de la Competencia o Juego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RAZÓN: </a:t>
            </a:r>
            <a:r>
              <a:rPr lang="en-US" sz="2000" i="1">
                <a:solidFill>
                  <a:srgbClr val="660066"/>
                </a:solidFill>
                <a:latin typeface="Arial Black" pitchFamily="34" charset="0"/>
                <a:cs typeface="Arial" charset="0"/>
              </a:rPr>
              <a:t>Trabajo </a:t>
            </a:r>
            <a:r>
              <a:rPr lang="en-US" sz="2000">
                <a:solidFill>
                  <a:srgbClr val="660066"/>
                </a:solidFill>
                <a:latin typeface="Arial Black" pitchFamily="34" charset="0"/>
                <a:cs typeface="Arial" charset="0"/>
              </a:rPr>
              <a:t>: </a:t>
            </a:r>
            <a:r>
              <a:rPr lang="en-US" sz="2000" i="1">
                <a:solidFill>
                  <a:srgbClr val="660066"/>
                </a:solidFill>
                <a:latin typeface="Arial Black" pitchFamily="34" charset="0"/>
                <a:cs typeface="Arial" charset="0"/>
              </a:rPr>
              <a:t>Descanso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00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Distribución/Frecuencia de la Intensidad del Esfuerzo: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2000" b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   </a:t>
            </a:r>
            <a:r>
              <a:rPr lang="en-US"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1        2         3        4        5         6           7         8          9          10</a:t>
            </a:r>
            <a:endParaRPr lang="en-US" sz="2000" b="1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1447" name="Title 1"/>
          <p:cNvSpPr>
            <a:spLocks/>
          </p:cNvSpPr>
          <p:nvPr/>
        </p:nvSpPr>
        <p:spPr bwMode="auto">
          <a:xfrm>
            <a:off x="76200" y="5029200"/>
            <a:ext cx="2209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s-PR" sz="1600" b="1">
                <a:solidFill>
                  <a:srgbClr val="000099"/>
                </a:solidFill>
              </a:rPr>
              <a:t>(</a:t>
            </a:r>
            <a:r>
              <a:rPr lang="en-US" altLang="es-PR" sz="1600" b="1">
                <a:solidFill>
                  <a:srgbClr val="0000CC"/>
                </a:solidFill>
              </a:rPr>
              <a:t>Baja Frecuencia</a:t>
            </a:r>
          </a:p>
          <a:p>
            <a:pPr eaLnBrk="1" hangingPunct="1"/>
            <a:r>
              <a:rPr lang="en-US" altLang="es-PR" sz="1600" b="1">
                <a:solidFill>
                  <a:srgbClr val="0000CC"/>
                </a:solidFill>
              </a:rPr>
              <a:t>de la Intensidad</a:t>
            </a:r>
          </a:p>
          <a:p>
            <a:pPr eaLnBrk="1" hangingPunct="1"/>
            <a:r>
              <a:rPr lang="en-US" altLang="es-PR" sz="1600" b="1">
                <a:solidFill>
                  <a:srgbClr val="0000CC"/>
                </a:solidFill>
              </a:rPr>
              <a:t>del Esfuerzo Máximo</a:t>
            </a:r>
          </a:p>
          <a:p>
            <a:pPr eaLnBrk="1" hangingPunct="1"/>
            <a:r>
              <a:rPr lang="en-US" altLang="es-PR" sz="1600" b="1">
                <a:solidFill>
                  <a:srgbClr val="0000CC"/>
                </a:solidFill>
              </a:rPr>
              <a:t>en la Competencia)</a:t>
            </a:r>
            <a:endParaRPr lang="es-PR" altLang="es-PR" sz="3600" b="1">
              <a:solidFill>
                <a:srgbClr val="006600"/>
              </a:solidFill>
              <a:latin typeface="Tahoma" panose="020B0604030504040204" pitchFamily="34" charset="0"/>
            </a:endParaRPr>
          </a:p>
        </p:txBody>
      </p:sp>
      <p:sp>
        <p:nvSpPr>
          <p:cNvPr id="61448" name="Title 1"/>
          <p:cNvSpPr>
            <a:spLocks/>
          </p:cNvSpPr>
          <p:nvPr/>
        </p:nvSpPr>
        <p:spPr bwMode="auto">
          <a:xfrm>
            <a:off x="6858000" y="5029200"/>
            <a:ext cx="2209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s-PR" sz="1600" b="1">
                <a:solidFill>
                  <a:srgbClr val="000099"/>
                </a:solidFill>
              </a:rPr>
              <a:t>(</a:t>
            </a:r>
            <a:r>
              <a:rPr lang="en-US" altLang="es-PR" sz="1600" b="1">
                <a:solidFill>
                  <a:srgbClr val="0000CC"/>
                </a:solidFill>
              </a:rPr>
              <a:t>Alta Frecuencia</a:t>
            </a:r>
          </a:p>
          <a:p>
            <a:pPr eaLnBrk="1" hangingPunct="1"/>
            <a:r>
              <a:rPr lang="en-US" altLang="es-PR" sz="1600" b="1">
                <a:solidFill>
                  <a:srgbClr val="0000CC"/>
                </a:solidFill>
              </a:rPr>
              <a:t>de la Intensidad</a:t>
            </a:r>
          </a:p>
          <a:p>
            <a:pPr eaLnBrk="1" hangingPunct="1"/>
            <a:r>
              <a:rPr lang="en-US" altLang="es-PR" sz="1600" b="1">
                <a:solidFill>
                  <a:srgbClr val="0000CC"/>
                </a:solidFill>
              </a:rPr>
              <a:t>del Esfuerzo Máximo</a:t>
            </a:r>
          </a:p>
          <a:p>
            <a:pPr eaLnBrk="1" hangingPunct="1"/>
            <a:r>
              <a:rPr lang="en-US" altLang="es-PR" sz="1600" b="1">
                <a:solidFill>
                  <a:srgbClr val="0000CC"/>
                </a:solidFill>
              </a:rPr>
              <a:t>en la Competencia)</a:t>
            </a:r>
            <a:endParaRPr lang="es-PR" altLang="es-PR" sz="3600" b="1">
              <a:solidFill>
                <a:srgbClr val="006600"/>
              </a:solidFill>
              <a:latin typeface="Tahoma" panose="020B0604030504040204" pitchFamily="34" charset="0"/>
            </a:endParaRPr>
          </a:p>
        </p:txBody>
      </p:sp>
      <p:pic>
        <p:nvPicPr>
          <p:cNvPr id="61449" name="Picture 10" descr="A_Race_Cycling_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029200"/>
            <a:ext cx="17526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INSTRUMENTO: Punto Focal Deportivo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60000"/>
              </a:lnSpc>
              <a:defRPr/>
            </a:pPr>
            <a:r>
              <a:rPr 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CLASIFICACIÓN: Temporal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228600" y="3352800"/>
            <a:ext cx="5562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80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Marco de Tiempo Fijo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800" b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Marco de Tiempo Abierto</a:t>
            </a:r>
            <a:endParaRPr lang="en-US" sz="2800" b="1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2471" name="Picture 8" descr="Boxer_Ali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76600"/>
            <a:ext cx="30162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10" descr="Baseball_Infielder_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76750"/>
            <a:ext cx="26670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INSTRUMENTO: Punto Focal Deportivo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60000"/>
              </a:lnSpc>
              <a:defRPr/>
            </a:pPr>
            <a:r>
              <a:rPr lang="es-PR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TEMPORADA: Competencias</a:t>
            </a:r>
          </a:p>
        </p:txBody>
      </p:sp>
      <p:sp>
        <p:nvSpPr>
          <p:cNvPr id="63494" name="Content Placeholder 2"/>
          <p:cNvSpPr>
            <a:spLocks/>
          </p:cNvSpPr>
          <p:nvPr/>
        </p:nvSpPr>
        <p:spPr bwMode="auto">
          <a:xfrm>
            <a:off x="762000" y="3505200"/>
            <a:ext cx="624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400">
                <a:solidFill>
                  <a:srgbClr val="000000"/>
                </a:solidFill>
                <a:latin typeface="Arial Black" panose="020B0A04020102020204" pitchFamily="34" charset="0"/>
              </a:rPr>
              <a:t>Duración de la Temporada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400" b="1">
                <a:solidFill>
                  <a:srgbClr val="000000"/>
                </a:solidFill>
                <a:latin typeface="Arial Black" panose="020B0A04020102020204" pitchFamily="34" charset="0"/>
              </a:rPr>
              <a:t>Temporadas Múltiples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400" b="1">
                <a:solidFill>
                  <a:srgbClr val="000000"/>
                </a:solidFill>
                <a:latin typeface="Arial Black" panose="020B0A04020102020204" pitchFamily="34" charset="0"/>
              </a:rPr>
              <a:t>Cantidad de Competencias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400" b="1">
                <a:solidFill>
                  <a:srgbClr val="000000"/>
                </a:solidFill>
                <a:latin typeface="Arial Black" panose="020B0A04020102020204" pitchFamily="34" charset="0"/>
              </a:rPr>
              <a:t>Frecuencia de las Competencias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400" b="1">
                <a:solidFill>
                  <a:srgbClr val="000000"/>
                </a:solidFill>
                <a:latin typeface="Arial Black" panose="020B0A04020102020204" pitchFamily="34" charset="0"/>
              </a:rPr>
              <a:t>Formato del Campeonato</a:t>
            </a:r>
            <a:endParaRPr lang="en-US" altLang="es-PR" sz="2400" b="1">
              <a:solidFill>
                <a:srgbClr val="000000"/>
              </a:solidFill>
            </a:endParaRPr>
          </a:p>
        </p:txBody>
      </p:sp>
      <p:pic>
        <p:nvPicPr>
          <p:cNvPr id="63495" name="Picture 8" descr="Golf_Swing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95600"/>
            <a:ext cx="155575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INSTRUMENTO: Punto Focal Deportivo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60000"/>
              </a:lnSpc>
              <a:defRPr/>
            </a:pPr>
            <a:r>
              <a:rPr lang="es-PR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DETERMINANTES: Entrenamiento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152400" y="3276600"/>
            <a:ext cx="7315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400">
                <a:solidFill>
                  <a:srgbClr val="000000"/>
                </a:solidFill>
                <a:latin typeface="Arial Black" panose="020B0A04020102020204" pitchFamily="34" charset="0"/>
              </a:rPr>
              <a:t>Factores que pueden Cambiar el Juego: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Consecuentemente: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Afectan el Énfasis en el Entrenamiento</a:t>
            </a:r>
          </a:p>
          <a:p>
            <a:pPr lvl="2" eaLnBrk="1" hangingPunct="1"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100" b="1">
                <a:solidFill>
                  <a:srgbClr val="000000"/>
                </a:solidFill>
              </a:rPr>
              <a:t>    </a:t>
            </a:r>
            <a:r>
              <a:rPr lang="es-PR" altLang="es-PR" sz="2100" b="1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s-PR" altLang="es-PR" sz="2100" b="1" i="1">
                <a:solidFill>
                  <a:srgbClr val="000000"/>
                </a:solidFill>
                <a:latin typeface="Times New Roman" panose="02020603050405020304" pitchFamily="18" charset="0"/>
              </a:rPr>
              <a:t>Estos son</a:t>
            </a:r>
            <a:r>
              <a:rPr lang="es-PR" altLang="es-PR" sz="2100" b="1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lvl="3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900" b="1" i="1">
                <a:solidFill>
                  <a:srgbClr val="000000"/>
                </a:solidFill>
                <a:latin typeface="Tahoma" panose="020B0604030504040204" pitchFamily="34" charset="0"/>
              </a:rPr>
              <a:t>Nivel del juego</a:t>
            </a:r>
            <a:endParaRPr lang="es-PR" altLang="es-PR" sz="1900" b="1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1900" b="1" i="1">
                <a:solidFill>
                  <a:srgbClr val="000000"/>
                </a:solidFill>
                <a:latin typeface="Tahoma" panose="020B0604030504040204" pitchFamily="34" charset="0"/>
              </a:rPr>
              <a:t>Longitud de los periodos de</a:t>
            </a:r>
          </a:p>
          <a:p>
            <a:pPr lvl="3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1900" b="1" i="1">
                <a:solidFill>
                  <a:srgbClr val="000000"/>
                </a:solidFill>
                <a:latin typeface="Tahoma" panose="020B0604030504040204" pitchFamily="34" charset="0"/>
              </a:rPr>
              <a:t>   de juego o evento competitivo</a:t>
            </a:r>
            <a:r>
              <a:rPr lang="es-PR" altLang="es-PR" sz="1900" b="1">
                <a:solidFill>
                  <a:srgbClr val="000000"/>
                </a:solidFill>
              </a:rPr>
              <a:t>:</a:t>
            </a:r>
            <a:endParaRPr lang="es-PR" altLang="es-PR" sz="19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1900" b="1" i="1">
                <a:solidFill>
                  <a:srgbClr val="000000"/>
                </a:solidFill>
                <a:latin typeface="Tahoma" panose="020B0604030504040204" pitchFamily="34" charset="0"/>
              </a:rPr>
              <a:t>El tiempo en el reloj que</a:t>
            </a:r>
          </a:p>
          <a:p>
            <a:pPr lvl="3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1900" b="1" i="1">
                <a:solidFill>
                  <a:srgbClr val="000000"/>
                </a:solidFill>
                <a:latin typeface="Tahoma" panose="020B0604030504040204" pitchFamily="34" charset="0"/>
              </a:rPr>
              <a:t>   estimulan las reglas del juego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1900" b="1" i="1">
                <a:solidFill>
                  <a:srgbClr val="000000"/>
                </a:solidFill>
                <a:latin typeface="Tahoma" panose="020B0604030504040204" pitchFamily="34" charset="0"/>
              </a:rPr>
              <a:t>Las reglas que rigen las competencias</a:t>
            </a:r>
            <a:endParaRPr lang="en-US" altLang="es-PR" sz="1900" b="1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4520" name="Picture 8" descr="Gymnsatics_Hand-Stand_Woman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0"/>
            <a:ext cx="23653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152400" y="3352800"/>
            <a:ext cx="7467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400">
                <a:solidFill>
                  <a:srgbClr val="000000"/>
                </a:solidFill>
                <a:latin typeface="Arial Black" panose="020B0A04020102020204" pitchFamily="34" charset="0"/>
              </a:rPr>
              <a:t>Información Derivada - </a:t>
            </a:r>
            <a:r>
              <a:rPr lang="en-US" altLang="es-PR" sz="2400" i="1">
                <a:solidFill>
                  <a:srgbClr val="000000"/>
                </a:solidFill>
                <a:latin typeface="Arial Black" panose="020B0A04020102020204" pitchFamily="34" charset="0"/>
              </a:rPr>
              <a:t>Vía Observación</a:t>
            </a:r>
            <a:r>
              <a:rPr lang="en-US" altLang="es-PR" sz="2400">
                <a:solidFill>
                  <a:srgbClr val="000000"/>
                </a:solidFill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Patrones de Movimientos Fundamentales: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b="1" i="1">
                <a:solidFill>
                  <a:srgbClr val="000000"/>
                </a:solidFill>
              </a:rPr>
              <a:t>Tipos de movimientos</a:t>
            </a: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b="1" i="1">
                <a:solidFill>
                  <a:srgbClr val="000000"/>
                </a:solidFill>
              </a:rPr>
              <a:t> Duración de cada uno</a:t>
            </a: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n-US" altLang="es-PR" b="1" i="1">
                <a:solidFill>
                  <a:srgbClr val="000000"/>
                </a:solidFill>
              </a:rPr>
              <a:t> Nivel de intensidad de los movimientos</a:t>
            </a: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n-US" altLang="es-PR" b="1" i="1">
                <a:solidFill>
                  <a:srgbClr val="000000"/>
                </a:solidFill>
              </a:rPr>
              <a:t> Frecuencia en que ocurren</a:t>
            </a:r>
            <a:endParaRPr lang="es-PR" altLang="es-PR" b="1" i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b="1" i="1">
                <a:solidFill>
                  <a:srgbClr val="000000"/>
                </a:solidFill>
              </a:rPr>
              <a:t> Tasa de cambio temporal (duración/tiempo) </a:t>
            </a:r>
          </a:p>
          <a:p>
            <a:pPr lvl="2" eaLnBrk="1" hangingPunct="1"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 i="1">
                <a:solidFill>
                  <a:srgbClr val="000000"/>
                </a:solidFill>
              </a:rPr>
              <a:t>     entre los movimientos</a:t>
            </a:r>
            <a:endParaRPr lang="es-PR" altLang="es-PR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b="1">
                <a:solidFill>
                  <a:srgbClr val="000000"/>
                </a:solidFill>
              </a:rPr>
              <a:t> </a:t>
            </a:r>
            <a:r>
              <a:rPr lang="es-PR" altLang="es-PR" b="1" i="1">
                <a:solidFill>
                  <a:srgbClr val="000000"/>
                </a:solidFill>
              </a:rPr>
              <a:t>Dirección del movimiento</a:t>
            </a:r>
            <a:endParaRPr lang="en-US" altLang="es-PR" sz="1900" b="1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5545" name="Picture 9" descr="Ice_Hockey_Standing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241141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228600" y="3352800"/>
            <a:ext cx="7391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400">
                <a:solidFill>
                  <a:srgbClr val="000000"/>
                </a:solidFill>
                <a:latin typeface="Arial Black" panose="020B0A04020102020204" pitchFamily="34" charset="0"/>
              </a:rPr>
              <a:t>Información Derivada - </a:t>
            </a:r>
            <a:r>
              <a:rPr lang="en-US" altLang="es-PR" sz="2400" i="1">
                <a:solidFill>
                  <a:srgbClr val="000000"/>
                </a:solidFill>
                <a:latin typeface="Arial Black" panose="020B0A04020102020204" pitchFamily="34" charset="0"/>
              </a:rPr>
              <a:t>Vía Observación</a:t>
            </a:r>
            <a:r>
              <a:rPr lang="en-US" altLang="es-PR" sz="2400">
                <a:solidFill>
                  <a:srgbClr val="000000"/>
                </a:solidFill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Razón de Cambio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b="1" i="1">
                <a:solidFill>
                  <a:srgbClr val="000000"/>
                </a:solidFill>
              </a:rPr>
              <a:t>Tiempo/duración para los intérvalos</a:t>
            </a:r>
          </a:p>
          <a:p>
            <a:pPr lvl="2" eaLnBrk="1" hangingPunct="1"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 i="1">
                <a:solidFill>
                  <a:srgbClr val="000000"/>
                </a:solidFill>
              </a:rPr>
              <a:t>     de cambio entre los movimientos</a:t>
            </a:r>
            <a:r>
              <a:rPr lang="es-PR" altLang="es-PR" sz="21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900" b="1" i="1">
                <a:solidFill>
                  <a:srgbClr val="000000"/>
                </a:solidFill>
                <a:latin typeface="Tahoma" panose="020B0604030504040204" pitchFamily="34" charset="0"/>
              </a:rPr>
              <a:t>Rapidez en que ocurre el 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900" b="1" i="1">
                <a:solidFill>
                  <a:srgbClr val="000000"/>
                </a:solidFill>
                <a:latin typeface="Tahoma" panose="020B0604030504040204" pitchFamily="34" charset="0"/>
              </a:rPr>
              <a:t>   cambio entre los movimientos 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900" b="1" i="1">
                <a:solidFill>
                  <a:srgbClr val="000000"/>
                </a:solidFill>
                <a:latin typeface="Tahoma" panose="020B0604030504040204" pitchFamily="34" charset="0"/>
              </a:rPr>
              <a:t>   observados durante el juego o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900" b="1" i="1">
                <a:solidFill>
                  <a:srgbClr val="000000"/>
                </a:solidFill>
                <a:latin typeface="Tahoma" panose="020B0604030504040204" pitchFamily="34" charset="0"/>
              </a:rPr>
              <a:t>   competencia atlética</a:t>
            </a:r>
            <a:endParaRPr lang="en-US" altLang="es-PR" sz="1900" b="1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6568" name="Picture 8" descr="Diver_Springboard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62400"/>
            <a:ext cx="1884363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0228" name="Content Placeholder 2"/>
          <p:cNvSpPr>
            <a:spLocks/>
          </p:cNvSpPr>
          <p:nvPr/>
        </p:nvSpPr>
        <p:spPr bwMode="auto">
          <a:xfrm>
            <a:off x="228600" y="3276600"/>
            <a:ext cx="5791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600">
                <a:solidFill>
                  <a:srgbClr val="000000"/>
                </a:solidFill>
                <a:latin typeface="Arial Black" panose="020B0A04020102020204" pitchFamily="34" charset="0"/>
              </a:rPr>
              <a:t> Análisis del Deporte</a:t>
            </a:r>
            <a:r>
              <a:rPr lang="en-US" altLang="es-PR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Utilidad: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El entrenamiento físico/deportivo</a:t>
            </a:r>
            <a:r>
              <a:rPr lang="es-PR" altLang="es-PR" sz="20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PR" altLang="es-PR" sz="2100" b="1" i="1">
                <a:solidFill>
                  <a:srgbClr val="000000"/>
                </a:solidFill>
                <a:latin typeface="Tahoma" panose="020B0604030504040204" pitchFamily="34" charset="0"/>
              </a:rPr>
              <a:t>Será más: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b="1">
                <a:solidFill>
                  <a:srgbClr val="000000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Exacto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b="1">
                <a:solidFill>
                  <a:srgbClr val="000000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Específico para el: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     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Deporte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     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Atleta</a:t>
            </a:r>
            <a:endParaRPr lang="en-US" altLang="es-PR" b="1">
              <a:solidFill>
                <a:srgbClr val="000000"/>
              </a:solidFill>
              <a:latin typeface="Tahom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111624" name="Picture 8" descr="Drib_Soccer_Front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352800"/>
            <a:ext cx="28130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34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900" b="1">
                <a:solidFill>
                  <a:srgbClr val="000000"/>
                </a:solidFill>
                <a:latin typeface="Calibri" panose="020F0502020204030204" pitchFamily="34" charset="0"/>
              </a:rPr>
              <a:t>ANÁLISIS DE LAS DEMANDAS:</a:t>
            </a:r>
            <a:br>
              <a:rPr lang="es-PR" altLang="es-PR" sz="2900" b="1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PR" altLang="es-PR" sz="2700" b="1" i="1">
                <a:solidFill>
                  <a:srgbClr val="000000"/>
                </a:solidFill>
                <a:latin typeface="Tahoma" panose="020B0604030504040204" pitchFamily="34" charset="0"/>
              </a:rPr>
              <a:t>ESPECÍFICAS DEL DEPORTE: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* JUSTIFICACIÓN PARA EL:   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VENTAJAS/IMPORTANCIA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0236" name="Title 1"/>
          <p:cNvSpPr>
            <a:spLocks/>
          </p:cNvSpPr>
          <p:nvPr/>
        </p:nvSpPr>
        <p:spPr bwMode="auto">
          <a:xfrm>
            <a:off x="152400" y="2895600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</a:pP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s-PR" altLang="es-PR" sz="2800"/>
              <a:t> </a:t>
            </a:r>
            <a:r>
              <a:rPr lang="es-PR" altLang="es-PR" sz="28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ENFOQUE: Utilidad del Análisis Deportivo *</a:t>
            </a:r>
          </a:p>
        </p:txBody>
      </p:sp>
    </p:spTree>
    <p:custDataLst>
      <p:tags r:id="rId1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152400" y="3352800"/>
            <a:ext cx="7315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400">
                <a:solidFill>
                  <a:srgbClr val="000000"/>
                </a:solidFill>
                <a:latin typeface="Arial Black" panose="020B0A04020102020204" pitchFamily="34" charset="0"/>
              </a:rPr>
              <a:t>Información Derivada - </a:t>
            </a:r>
            <a:r>
              <a:rPr lang="en-US" altLang="es-PR" sz="2400" i="1">
                <a:solidFill>
                  <a:srgbClr val="000000"/>
                </a:solidFill>
                <a:latin typeface="Arial Black" panose="020B0A04020102020204" pitchFamily="34" charset="0"/>
              </a:rPr>
              <a:t>Vía Observación</a:t>
            </a:r>
            <a:r>
              <a:rPr lang="en-US" altLang="es-PR" sz="2400">
                <a:solidFill>
                  <a:srgbClr val="000000"/>
                </a:solidFill>
                <a:latin typeface="Arial Black" panose="020B0A04020102020204" pitchFamily="34" charset="0"/>
              </a:rPr>
              <a:t>:</a:t>
            </a:r>
            <a:r>
              <a:rPr lang="en-US" altLang="es-PR" sz="2200" b="1">
                <a:solidFill>
                  <a:srgbClr val="000000"/>
                </a:solidFill>
              </a:rPr>
              <a:t>   </a:t>
            </a:r>
            <a:endParaRPr lang="es-PR" alt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Volumen de Trabajo</a:t>
            </a:r>
            <a:endParaRPr lang="es-PR" altLang="es-PR" sz="2100" b="1">
              <a:solidFill>
                <a:srgbClr val="000000"/>
              </a:solidFill>
            </a:endParaRP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RAZON</a:t>
            </a:r>
            <a:r>
              <a:rPr lang="es-PR" altLang="es-PR" b="1" i="1">
                <a:solidFill>
                  <a:srgbClr val="000000"/>
                </a:solidFill>
              </a:rPr>
              <a:t> </a:t>
            </a:r>
            <a:r>
              <a:rPr lang="es-PR" altLang="es-PR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Trabajo : Reposo</a:t>
            </a:r>
            <a:r>
              <a:rPr lang="es-PR" altLang="es-PR" sz="2400" b="1" i="1">
                <a:solidFill>
                  <a:srgbClr val="000000"/>
                </a:solidFill>
              </a:rPr>
              <a:t> 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900" b="1" i="1">
                <a:solidFill>
                  <a:srgbClr val="000000"/>
                </a:solidFill>
                <a:latin typeface="Tahoma" panose="020B0604030504040204" pitchFamily="34" charset="0"/>
              </a:rPr>
              <a:t>Intérvalo de Trabajo: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900" b="1" i="1">
                <a:solidFill>
                  <a:srgbClr val="000000"/>
                </a:solidFill>
                <a:latin typeface="Tahoma" panose="020B0604030504040204" pitchFamily="34" charset="0"/>
              </a:rPr>
              <a:t>    </a:t>
            </a:r>
            <a:r>
              <a:rPr lang="en-US" altLang="es-PR" sz="1900">
                <a:solidFill>
                  <a:srgbClr val="000000"/>
                </a:solidFill>
                <a:latin typeface="Tahoma" panose="020B0604030504040204" pitchFamily="34" charset="0"/>
              </a:rPr>
              <a:t>El Componente del Esfuerzo</a:t>
            </a:r>
          </a:p>
          <a:p>
            <a:pPr lvl="3"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900" b="1" i="1">
                <a:solidFill>
                  <a:srgbClr val="000000"/>
                </a:solidFill>
                <a:latin typeface="Tahoma" panose="020B0604030504040204" pitchFamily="34" charset="0"/>
              </a:rPr>
              <a:t>Intérvalo de Reposo:</a:t>
            </a:r>
            <a:r>
              <a:rPr lang="en-US" altLang="es-PR" sz="19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900">
                <a:solidFill>
                  <a:srgbClr val="000000"/>
                </a:solidFill>
                <a:latin typeface="Tahoma" panose="020B0604030504040204" pitchFamily="34" charset="0"/>
              </a:rPr>
              <a:t>   Tiempo entre los Esfuerzos</a:t>
            </a:r>
            <a:endParaRPr lang="en-US" altLang="es-PR" sz="1900" b="1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7592" name="Picture 8" descr="Crocket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35413"/>
            <a:ext cx="2743200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1430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194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152400" y="3200400"/>
            <a:ext cx="8686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400">
                <a:solidFill>
                  <a:srgbClr val="000000"/>
                </a:solidFill>
                <a:latin typeface="Arial Black" panose="020B0A04020102020204" pitchFamily="34" charset="0"/>
              </a:rPr>
              <a:t>Información Derivada - </a:t>
            </a:r>
            <a:r>
              <a:rPr lang="en-US" altLang="es-PR" sz="2400" i="1">
                <a:solidFill>
                  <a:srgbClr val="000000"/>
                </a:solidFill>
                <a:latin typeface="Arial Black" panose="020B0A04020102020204" pitchFamily="34" charset="0"/>
              </a:rPr>
              <a:t>Vía Observación</a:t>
            </a:r>
            <a:r>
              <a:rPr lang="en-US" altLang="es-PR" sz="2400">
                <a:solidFill>
                  <a:srgbClr val="000000"/>
                </a:solidFill>
                <a:latin typeface="Arial Black" panose="020B0A04020102020204" pitchFamily="34" charset="0"/>
              </a:rPr>
              <a:t>:</a:t>
            </a:r>
            <a:r>
              <a:rPr lang="en-US" altLang="es-PR" sz="2400" b="1">
                <a:solidFill>
                  <a:srgbClr val="000000"/>
                </a:solidFill>
              </a:rPr>
              <a:t>     </a:t>
            </a:r>
            <a:endParaRPr lang="es-PR" altLang="es-PR" sz="24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Tipos de Movimientos - </a:t>
            </a:r>
            <a:r>
              <a:rPr lang="es-PR" altLang="es-PR" sz="2200" b="1" i="1">
                <a:solidFill>
                  <a:srgbClr val="000000"/>
                </a:solidFill>
              </a:rPr>
              <a:t>Observados entre los jugadores</a:t>
            </a:r>
            <a:r>
              <a:rPr lang="es-PR" altLang="es-PR" sz="2200" b="1">
                <a:solidFill>
                  <a:srgbClr val="000000"/>
                </a:solidFill>
              </a:rPr>
              <a:t>:</a:t>
            </a: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000" b="1">
                <a:solidFill>
                  <a:srgbClr val="000000"/>
                </a:solidFill>
              </a:rPr>
              <a:t> </a:t>
            </a:r>
            <a:r>
              <a:rPr lang="es-PR" altLang="es-P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Utilidad:</a:t>
            </a:r>
            <a:r>
              <a:rPr lang="es-PR" altLang="es-PR" sz="2000" b="1" i="1">
                <a:solidFill>
                  <a:srgbClr val="000000"/>
                </a:solidFill>
              </a:rPr>
              <a:t> </a:t>
            </a:r>
            <a:endParaRPr lang="es-PR" altLang="es-PR" sz="2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b="1" i="1">
                <a:solidFill>
                  <a:srgbClr val="000000"/>
                </a:solidFill>
                <a:latin typeface="Tahoma" panose="020B0604030504040204" pitchFamily="34" charset="0"/>
              </a:rPr>
              <a:t>Análisis de los patrones de: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Estilo y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Juego</a:t>
            </a:r>
            <a:endParaRPr lang="es-PR" altLang="es-PR" sz="2000" b="1">
              <a:solidFill>
                <a:srgbClr val="000000"/>
              </a:solidFill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b="1" i="1">
                <a:solidFill>
                  <a:srgbClr val="000000"/>
                </a:solidFill>
                <a:latin typeface="Tahoma" panose="020B0604030504040204" pitchFamily="34" charset="0"/>
              </a:rPr>
              <a:t>Diseño de un programa de entrenamiento</a:t>
            </a:r>
          </a:p>
          <a:p>
            <a:pPr lvl="3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b="1" i="1">
                <a:solidFill>
                  <a:srgbClr val="000000"/>
                </a:solidFill>
                <a:latin typeface="Tahoma" panose="020B0604030504040204" pitchFamily="34" charset="0"/>
              </a:rPr>
              <a:t>   específico para un: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El altleta individual, o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La colectividad de un equipo deportivo</a:t>
            </a:r>
            <a:endParaRPr lang="en-US" altLang="es-PR" b="1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8616" name="Picture 8" descr="Bowling_Stance-Prep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19575"/>
            <a:ext cx="25146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1430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194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152400" y="3200400"/>
            <a:ext cx="8763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400">
                <a:solidFill>
                  <a:srgbClr val="000000"/>
                </a:solidFill>
                <a:latin typeface="Arial Black" panose="020B0A04020102020204" pitchFamily="34" charset="0"/>
              </a:rPr>
              <a:t>Información Derivada - </a:t>
            </a:r>
            <a:r>
              <a:rPr lang="en-US" altLang="es-PR" sz="2400" i="1">
                <a:solidFill>
                  <a:srgbClr val="000000"/>
                </a:solidFill>
                <a:latin typeface="Arial Black" panose="020B0A04020102020204" pitchFamily="34" charset="0"/>
              </a:rPr>
              <a:t>Vía Observación</a:t>
            </a:r>
            <a:r>
              <a:rPr lang="en-US" altLang="es-PR" sz="2400">
                <a:solidFill>
                  <a:srgbClr val="000000"/>
                </a:solidFill>
                <a:latin typeface="Arial Black" panose="020B0A04020102020204" pitchFamily="34" charset="0"/>
              </a:rPr>
              <a:t>:</a:t>
            </a:r>
            <a:r>
              <a:rPr lang="en-US" altLang="es-PR" sz="2400" b="1">
                <a:solidFill>
                  <a:srgbClr val="000000"/>
                </a:solidFill>
              </a:rPr>
              <a:t>     </a:t>
            </a:r>
            <a:endParaRPr lang="es-PR" altLang="es-PR" sz="24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Nivel y Frecuencia de la INTENSIDAD en los Movimientos:</a:t>
            </a: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000" b="1">
                <a:solidFill>
                  <a:srgbClr val="000000"/>
                </a:solidFill>
              </a:rPr>
              <a:t> </a:t>
            </a:r>
            <a:r>
              <a:rPr lang="es-PR" altLang="es-P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Utilidad:</a:t>
            </a:r>
            <a:r>
              <a:rPr lang="es-PR" altLang="es-PR" sz="2000" b="1" i="1">
                <a:solidFill>
                  <a:srgbClr val="000000"/>
                </a:solidFill>
              </a:rPr>
              <a:t> </a:t>
            </a:r>
            <a:endParaRPr lang="es-PR" altLang="es-PR" sz="2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b="1" i="1">
                <a:solidFill>
                  <a:srgbClr val="000000"/>
                </a:solidFill>
                <a:latin typeface="Tahoma" panose="020B0604030504040204" pitchFamily="34" charset="0"/>
              </a:rPr>
              <a:t>Planificación y diseño del programa de entrenamiento: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Basado en: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     - </a:t>
            </a:r>
            <a:r>
              <a:rPr lang="en-US" altLang="es-PR" b="1">
                <a:solidFill>
                  <a:srgbClr val="000000"/>
                </a:solidFill>
                <a:latin typeface="Tahoma" panose="020B0604030504040204" pitchFamily="34" charset="0"/>
              </a:rPr>
              <a:t>Intensidad:</a:t>
            </a:r>
            <a:r>
              <a:rPr lang="en-US" altLang="es-PR" i="1">
                <a:solidFill>
                  <a:srgbClr val="000000"/>
                </a:solidFill>
              </a:rPr>
              <a:t> de los esfuerzos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     </a:t>
            </a:r>
            <a:r>
              <a:rPr lang="en-US" altLang="es-PR" b="1" i="1">
                <a:solidFill>
                  <a:srgbClr val="000000"/>
                </a:solidFill>
                <a:latin typeface="Tahoma" panose="020B0604030504040204" pitchFamily="34" charset="0"/>
              </a:rPr>
              <a:t>- </a:t>
            </a:r>
            <a:r>
              <a:rPr lang="en-US" altLang="es-PR" b="1">
                <a:solidFill>
                  <a:srgbClr val="000000"/>
                </a:solidFill>
                <a:latin typeface="Tahoma" panose="020B0604030504040204" pitchFamily="34" charset="0"/>
              </a:rPr>
              <a:t>Frecuencia:</a:t>
            </a:r>
            <a:r>
              <a:rPr lang="en-US" altLang="es-PR" i="1">
                <a:solidFill>
                  <a:srgbClr val="000000"/>
                </a:solidFill>
              </a:rPr>
              <a:t> de los esfuerzos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i="1">
                <a:solidFill>
                  <a:srgbClr val="000000"/>
                </a:solidFill>
              </a:rPr>
              <a:t>Volumen de Trabajo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i="1">
                <a:solidFill>
                  <a:srgbClr val="000000"/>
                </a:solidFill>
              </a:rPr>
              <a:t>     </a:t>
            </a: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- </a:t>
            </a:r>
            <a:r>
              <a:rPr lang="en-US" altLang="es-PR" b="1">
                <a:solidFill>
                  <a:srgbClr val="000000"/>
                </a:solidFill>
                <a:latin typeface="Tahoma" panose="020B0604030504040204" pitchFamily="34" charset="0"/>
              </a:rPr>
              <a:t>Razón:</a:t>
            </a:r>
            <a:r>
              <a:rPr lang="en-US" altLang="es-PR" i="1">
                <a:solidFill>
                  <a:srgbClr val="000000"/>
                </a:solidFill>
              </a:rPr>
              <a:t> Trabajo: Descanso: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i="1">
                <a:solidFill>
                  <a:srgbClr val="000000"/>
                </a:solidFill>
              </a:rPr>
              <a:t>       Según reflejan las demandas del juego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es-PR" i="1">
              <a:solidFill>
                <a:srgbClr val="000000"/>
              </a:solidFill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86024" name="Picture 8" descr="Javelin_Throw_Field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4400"/>
            <a:ext cx="107791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5" name="Picture 9" descr="Javelin_Throw_Steps_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143192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1430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194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152400" y="3200400"/>
            <a:ext cx="8763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400">
                <a:solidFill>
                  <a:srgbClr val="000000"/>
                </a:solidFill>
                <a:latin typeface="Arial Black" panose="020B0A04020102020204" pitchFamily="34" charset="0"/>
              </a:rPr>
              <a:t>Información Derivada - </a:t>
            </a:r>
            <a:r>
              <a:rPr lang="en-US" altLang="es-PR" sz="2400" i="1">
                <a:solidFill>
                  <a:srgbClr val="000000"/>
                </a:solidFill>
                <a:latin typeface="Arial Black" panose="020B0A04020102020204" pitchFamily="34" charset="0"/>
              </a:rPr>
              <a:t>Vía Observación</a:t>
            </a:r>
            <a:r>
              <a:rPr lang="en-US" altLang="es-PR" sz="2400">
                <a:solidFill>
                  <a:srgbClr val="000000"/>
                </a:solidFill>
                <a:latin typeface="Arial Black" panose="020B0A04020102020204" pitchFamily="34" charset="0"/>
              </a:rPr>
              <a:t>:</a:t>
            </a:r>
            <a:r>
              <a:rPr lang="en-US" altLang="es-PR" sz="2400" b="1">
                <a:solidFill>
                  <a:srgbClr val="000000"/>
                </a:solidFill>
              </a:rPr>
              <a:t>     </a:t>
            </a:r>
            <a:endParaRPr lang="es-PR" altLang="es-PR" sz="24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Duración - </a:t>
            </a:r>
            <a:r>
              <a:rPr lang="es-PR" altLang="es-PR" sz="2200" b="1" i="1">
                <a:solidFill>
                  <a:srgbClr val="000000"/>
                </a:solidFill>
              </a:rPr>
              <a:t>de los Movimientos y el Juego</a:t>
            </a:r>
            <a:r>
              <a:rPr lang="es-PR" altLang="es-PR" sz="2200" b="1">
                <a:solidFill>
                  <a:srgbClr val="000000"/>
                </a:solidFill>
              </a:rPr>
              <a:t>:</a:t>
            </a: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000" b="1">
                <a:solidFill>
                  <a:srgbClr val="000000"/>
                </a:solidFill>
              </a:rPr>
              <a:t> </a:t>
            </a:r>
            <a:r>
              <a:rPr lang="es-PR" altLang="es-P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Utilidad/Ventaja:</a:t>
            </a:r>
            <a:r>
              <a:rPr lang="es-PR" altLang="es-PR" sz="2000" b="1" i="1">
                <a:solidFill>
                  <a:srgbClr val="000000"/>
                </a:solidFill>
              </a:rPr>
              <a:t> </a:t>
            </a:r>
            <a:endParaRPr lang="es-PR" altLang="es-PR" sz="2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b="1" i="1">
                <a:solidFill>
                  <a:srgbClr val="000000"/>
                </a:solidFill>
                <a:latin typeface="Tahoma" panose="020B0604030504040204" pitchFamily="34" charset="0"/>
              </a:rPr>
              <a:t>Provee rangos exactos necesarios para la planificación del: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Volumen de trabajo: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     - </a:t>
            </a:r>
            <a:r>
              <a:rPr lang="en-US" altLang="es-PR" b="1">
                <a:solidFill>
                  <a:srgbClr val="000000"/>
                </a:solidFill>
                <a:latin typeface="Tahoma" panose="020B0604030504040204" pitchFamily="34" charset="0"/>
              </a:rPr>
              <a:t>Diseño de:</a:t>
            </a:r>
            <a:r>
              <a:rPr lang="en-US" altLang="es-PR" i="1">
                <a:solidFill>
                  <a:srgbClr val="000000"/>
                </a:solidFill>
              </a:rPr>
              <a:t> 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i="1">
                <a:solidFill>
                  <a:srgbClr val="000000"/>
                </a:solidFill>
              </a:rPr>
              <a:t>         Intérvalos de las Rutinas/Ejercicios y de Reposo: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/>
          </p:cNvSpPr>
          <p:nvPr/>
        </p:nvSpPr>
        <p:spPr bwMode="auto">
          <a:xfrm>
            <a:off x="2895600" y="5410200"/>
            <a:ext cx="3124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s-PR" altLang="es-PR" sz="1600" b="1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1600" b="1" i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RAZON   </a:t>
            </a:r>
            <a:r>
              <a:rPr lang="es-PR" altLang="es-PR" sz="16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Trabajo : Reposo</a:t>
            </a:r>
            <a:r>
              <a:rPr lang="es-PR" altLang="es-PR" sz="2000" b="1" i="1">
                <a:solidFill>
                  <a:srgbClr val="000000"/>
                </a:solidFill>
              </a:rPr>
              <a:t> </a:t>
            </a:r>
            <a:endParaRPr lang="es-PR" altLang="es-PR" sz="19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700" b="1" i="1">
                <a:solidFill>
                  <a:srgbClr val="000000"/>
                </a:solidFill>
                <a:latin typeface="Tahoma" panose="020B0604030504040204" pitchFamily="34" charset="0"/>
              </a:rPr>
              <a:t>Tiempo  </a:t>
            </a:r>
            <a:r>
              <a:rPr lang="en-US" altLang="es-PR" sz="1700">
                <a:solidFill>
                  <a:srgbClr val="000000"/>
                </a:solidFill>
                <a:latin typeface="Tahoma" panose="020B0604030504040204" pitchFamily="34" charset="0"/>
              </a:rPr>
              <a:t>Esfuerzo : Reposo</a:t>
            </a:r>
            <a:endParaRPr lang="en-US" altLang="es-PR" sz="1700" b="1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8072" name="Picture 8" descr="Futball_Soccer_Dribling-Pass_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10445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3" name="Picture 9" descr="Futball_Soccer_Kick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4495800"/>
            <a:ext cx="1612900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1430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194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152400" y="3200400"/>
            <a:ext cx="8763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400">
                <a:solidFill>
                  <a:srgbClr val="000000"/>
                </a:solidFill>
                <a:latin typeface="Arial Black" panose="020B0A04020102020204" pitchFamily="34" charset="0"/>
              </a:rPr>
              <a:t>Información Derivada - </a:t>
            </a:r>
            <a:r>
              <a:rPr lang="en-US" altLang="es-PR" sz="2400" i="1">
                <a:solidFill>
                  <a:srgbClr val="000000"/>
                </a:solidFill>
                <a:latin typeface="Arial Black" panose="020B0A04020102020204" pitchFamily="34" charset="0"/>
              </a:rPr>
              <a:t>Vía Observación</a:t>
            </a:r>
            <a:r>
              <a:rPr lang="en-US" altLang="es-PR" sz="2400">
                <a:solidFill>
                  <a:srgbClr val="000000"/>
                </a:solidFill>
                <a:latin typeface="Arial Black" panose="020B0A04020102020204" pitchFamily="34" charset="0"/>
              </a:rPr>
              <a:t>:</a:t>
            </a:r>
            <a:r>
              <a:rPr lang="en-US" altLang="es-PR" sz="2400" b="1">
                <a:solidFill>
                  <a:srgbClr val="000000"/>
                </a:solidFill>
              </a:rPr>
              <a:t>     </a:t>
            </a:r>
            <a:endParaRPr lang="es-PR" altLang="es-PR" sz="24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Dirección - </a:t>
            </a:r>
            <a:r>
              <a:rPr lang="es-PR" altLang="es-PR" sz="2200" b="1" i="1">
                <a:solidFill>
                  <a:srgbClr val="000000"/>
                </a:solidFill>
              </a:rPr>
              <a:t>de los Movimientos y el Juego</a:t>
            </a:r>
            <a:r>
              <a:rPr lang="es-PR" altLang="es-PR" sz="2200" b="1">
                <a:solidFill>
                  <a:srgbClr val="000000"/>
                </a:solidFill>
              </a:rPr>
              <a:t>:</a:t>
            </a: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000" b="1">
                <a:solidFill>
                  <a:srgbClr val="000000"/>
                </a:solidFill>
              </a:rPr>
              <a:t> </a:t>
            </a:r>
            <a:r>
              <a:rPr lang="es-PR" altLang="es-P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Utilidad/Ventaja:</a:t>
            </a:r>
            <a:r>
              <a:rPr lang="es-PR" altLang="es-PR" sz="2000" b="1" i="1">
                <a:solidFill>
                  <a:srgbClr val="000000"/>
                </a:solidFill>
              </a:rPr>
              <a:t> </a:t>
            </a:r>
            <a:endParaRPr lang="es-PR" altLang="es-PR" sz="2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b="1" i="1">
                <a:solidFill>
                  <a:srgbClr val="000000"/>
                </a:solidFill>
                <a:latin typeface="Tahoma" panose="020B0604030504040204" pitchFamily="34" charset="0"/>
              </a:rPr>
              <a:t>Diseño específico de un programa multidimensional: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Dirigido al entrenamiento de las: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     - </a:t>
            </a:r>
            <a:r>
              <a:rPr lang="en-US" altLang="es-PR" b="1">
                <a:solidFill>
                  <a:srgbClr val="000000"/>
                </a:solidFill>
                <a:latin typeface="Tahoma" panose="020B0604030504040204" pitchFamily="34" charset="0"/>
              </a:rPr>
              <a:t>Aptitudes Físicas tocante a la:</a:t>
            </a:r>
            <a:r>
              <a:rPr lang="en-US" altLang="es-PR" i="1">
                <a:solidFill>
                  <a:srgbClr val="000000"/>
                </a:solidFill>
              </a:rPr>
              <a:t> 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i="1">
                <a:solidFill>
                  <a:srgbClr val="000000"/>
                </a:solidFill>
              </a:rPr>
              <a:t>         </a:t>
            </a: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Potencia muscular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         </a:t>
            </a:r>
            <a:r>
              <a:rPr lang="en-US" altLang="es-PR">
                <a:sym typeface="Wingdings" panose="05000000000000000000" pitchFamily="2" charset="2"/>
              </a:rPr>
              <a:t> </a:t>
            </a:r>
            <a:r>
              <a:rPr lang="en-US" altLang="es-PR" i="1">
                <a:solidFill>
                  <a:srgbClr val="000000"/>
                </a:solidFill>
              </a:rPr>
              <a:t>Velocidad y rapidez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         </a:t>
            </a:r>
            <a:r>
              <a:rPr lang="en-US" altLang="es-PR">
                <a:sym typeface="Wingdings" panose="05000000000000000000" pitchFamily="2" charset="2"/>
              </a:rPr>
              <a:t> </a:t>
            </a:r>
            <a:r>
              <a:rPr lang="en-US" altLang="es-PR" i="1">
                <a:solidFill>
                  <a:srgbClr val="000000"/>
                </a:solidFill>
              </a:rPr>
              <a:t>Agilidad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es-PR" i="1">
              <a:solidFill>
                <a:srgbClr val="000000"/>
              </a:solidFill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90122" name="Picture 10" descr="Cyc;ing_Fast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43400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3" name="Picture 11" descr="Cyc;ing_Track_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24400"/>
            <a:ext cx="2057400" cy="17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1430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194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228600" y="3200400"/>
            <a:ext cx="685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000">
                <a:solidFill>
                  <a:srgbClr val="000000"/>
                </a:solidFill>
                <a:latin typeface="Arial Black" panose="020B0A04020102020204" pitchFamily="34" charset="0"/>
              </a:rPr>
              <a:t>UTIIDAD:</a:t>
            </a:r>
            <a:endParaRPr lang="es-PR" altLang="es-PR" sz="20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Planificación y Diseño de un Programa</a:t>
            </a:r>
          </a:p>
          <a:p>
            <a:pPr lvl="1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2000" b="1">
                <a:solidFill>
                  <a:srgbClr val="000000"/>
                </a:solidFill>
              </a:rPr>
              <a:t>     de Entrenamiento Específico: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000" b="1">
                <a:solidFill>
                  <a:srgbClr val="000000"/>
                </a:solidFill>
              </a:rPr>
              <a:t> </a:t>
            </a:r>
            <a:r>
              <a:rPr lang="es-PR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Posibles aptitudes físicas ha ser desarrolladas:</a:t>
            </a:r>
            <a:r>
              <a:rPr lang="es-PR" altLang="es-PR" b="1" i="1">
                <a:solidFill>
                  <a:srgbClr val="000000"/>
                </a:solidFill>
              </a:rPr>
              <a:t> </a:t>
            </a:r>
            <a:endParaRPr lang="es-PR" altLang="es-P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b="1" i="1">
                <a:solidFill>
                  <a:srgbClr val="000000"/>
                </a:solidFill>
                <a:latin typeface="Tahoma" panose="020B0604030504040204" pitchFamily="34" charset="0"/>
              </a:rPr>
              <a:t>Fortaleza y potencia muscular: </a:t>
            </a: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Vía</a:t>
            </a:r>
            <a:endParaRPr lang="en-US" altLang="es-PR" b="1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>
                <a:solidFill>
                  <a:srgbClr val="000000"/>
                </a:solidFill>
                <a:latin typeface="Tahoma" panose="020B0604030504040204" pitchFamily="34" charset="0"/>
              </a:rPr>
              <a:t>Programa de entrenamiento pliométrico</a:t>
            </a:r>
            <a:endParaRPr lang="en-US" altLang="es-PR" b="1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4384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92168" name="Picture 8" descr="Long_Jump_Woman_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00"/>
            <a:ext cx="2244725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9" name="Picture 9" descr="High_Jump_Woman_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181600"/>
            <a:ext cx="24384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0" name="Picture 10" descr="Hurdle_Woman_0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4419600"/>
            <a:ext cx="1439862" cy="20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1430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194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152400" y="3200400"/>
            <a:ext cx="8686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000">
                <a:solidFill>
                  <a:srgbClr val="000000"/>
                </a:solidFill>
                <a:latin typeface="Arial Black" panose="020B0A04020102020204" pitchFamily="34" charset="0"/>
              </a:rPr>
              <a:t>DEPORTE: Baloncesto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000">
                <a:solidFill>
                  <a:srgbClr val="000000"/>
                </a:solidFill>
                <a:latin typeface="Arial Black" panose="020B0A04020102020204" pitchFamily="34" charset="0"/>
              </a:rPr>
              <a:t>CONTEXTO/ESCENARIO: Juego de la Liga de Baloncesto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000" b="1">
                <a:solidFill>
                  <a:srgbClr val="000000"/>
                </a:solidFill>
                <a:latin typeface="Arial Black" panose="020B0A04020102020204" pitchFamily="34" charset="0"/>
              </a:rPr>
              <a:t>CRITERIOS/FACTORES DE ANALISIS</a:t>
            </a:r>
            <a:r>
              <a:rPr lang="en-US" altLang="es-PR" sz="2000" b="1">
                <a:solidFill>
                  <a:srgbClr val="000000"/>
                </a:solidFill>
              </a:rPr>
              <a:t>   </a:t>
            </a:r>
            <a:endParaRPr lang="es-PR" altLang="es-PR" sz="20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Reglas del Juego: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000" b="1">
                <a:solidFill>
                  <a:srgbClr val="000000"/>
                </a:solidFill>
              </a:rPr>
              <a:t> </a:t>
            </a:r>
            <a:r>
              <a:rPr lang="es-PR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Duración:</a:t>
            </a:r>
            <a:r>
              <a:rPr lang="es-PR" altLang="es-PR" b="1" i="1">
                <a:solidFill>
                  <a:srgbClr val="000000"/>
                </a:solidFill>
              </a:rPr>
              <a:t> </a:t>
            </a:r>
            <a:endParaRPr lang="es-PR" altLang="es-P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b="1" i="1">
                <a:solidFill>
                  <a:srgbClr val="000000"/>
                </a:solidFill>
                <a:latin typeface="Tahoma" panose="020B0604030504040204" pitchFamily="34" charset="0"/>
              </a:rPr>
              <a:t>Partido en su totalidad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b="1" i="1">
                <a:solidFill>
                  <a:srgbClr val="000000"/>
                </a:solidFill>
                <a:latin typeface="Tahoma" panose="020B0604030504040204" pitchFamily="34" charset="0"/>
              </a:rPr>
              <a:t>Cada cuarto:</a:t>
            </a: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Cuatro cuartos de 12 minutos cada uno</a:t>
            </a:r>
            <a:endParaRPr lang="es-PR" altLang="es-PR" sz="2000" b="1">
              <a:solidFill>
                <a:srgbClr val="000000"/>
              </a:solidFill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b="1" i="1">
                <a:solidFill>
                  <a:srgbClr val="000000"/>
                </a:solidFill>
                <a:latin typeface="Tahoma" panose="020B0604030504040204" pitchFamily="34" charset="0"/>
              </a:rPr>
              <a:t>Tiempo de descanso entre los juegos: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>
                <a:solidFill>
                  <a:srgbClr val="000000"/>
                </a:solidFill>
                <a:latin typeface="Tahoma" panose="020B0604030504040204" pitchFamily="34" charset="0"/>
              </a:rPr>
              <a:t>Entre los Cuartos:</a:t>
            </a: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 2 minutos</a:t>
            </a: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>
                <a:solidFill>
                  <a:srgbClr val="000000"/>
                </a:solidFill>
                <a:latin typeface="Tahoma" panose="020B0604030504040204" pitchFamily="34" charset="0"/>
              </a:rPr>
              <a:t>Mitad de Tiempo:</a:t>
            </a: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 15 minutos</a:t>
            </a:r>
            <a:endParaRPr lang="en-US" altLang="es-PR" b="1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9640" name="Picture 8" descr="Dribbling_in-Run-BAsket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3962400"/>
            <a:ext cx="211613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5"/>
          <p:cNvSpPr txBox="1">
            <a:spLocks/>
          </p:cNvSpPr>
          <p:nvPr/>
        </p:nvSpPr>
        <p:spPr bwMode="auto">
          <a:xfrm>
            <a:off x="0" y="24384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1430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7432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152400" y="3124200"/>
            <a:ext cx="8763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b="1">
                <a:solidFill>
                  <a:srgbClr val="000000"/>
                </a:solidFill>
                <a:latin typeface="Arial Black" panose="020B0A04020102020204" pitchFamily="34" charset="0"/>
              </a:rPr>
              <a:t>CRITERIOS/FACTORES DE ANALISIS</a:t>
            </a:r>
            <a:r>
              <a:rPr lang="en-US" altLang="es-PR" b="1">
                <a:solidFill>
                  <a:srgbClr val="000000"/>
                </a:solidFill>
              </a:rPr>
              <a:t>   </a:t>
            </a:r>
            <a:endParaRPr lang="es-PR" altLang="es-PR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b="1">
                <a:solidFill>
                  <a:srgbClr val="000000"/>
                </a:solidFill>
              </a:rPr>
              <a:t> Patrones de Movimientos Observados durante el Juego:</a:t>
            </a: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b="1">
                <a:solidFill>
                  <a:srgbClr val="000000"/>
                </a:solidFill>
              </a:rPr>
              <a:t> </a:t>
            </a:r>
            <a:r>
              <a:rPr lang="es-PR" altLang="es-PR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Tipo de Movimiento y su Duración:</a:t>
            </a:r>
            <a:r>
              <a:rPr lang="es-PR" altLang="es-PR" sz="1600" b="1" i="1">
                <a:solidFill>
                  <a:srgbClr val="000000"/>
                </a:solidFill>
              </a:rPr>
              <a:t> </a:t>
            </a:r>
            <a:endParaRPr lang="es-PR" altLang="es-PR" sz="16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Caminar o colocarse de Pie:</a:t>
            </a:r>
            <a:r>
              <a:rPr lang="en-US" altLang="es-PR" sz="1600" b="1" i="1">
                <a:solidFill>
                  <a:srgbClr val="000000"/>
                </a:solidFill>
                <a:latin typeface="Tahoma" panose="020B0604030504040204" pitchFamily="34" charset="0"/>
              </a:rPr>
              <a:t> 4 minutos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Trotar:</a:t>
            </a:r>
            <a:r>
              <a:rPr lang="en-US" altLang="es-PR" sz="1600" b="1" i="1">
                <a:solidFill>
                  <a:srgbClr val="000000"/>
                </a:solidFill>
              </a:rPr>
              <a:t> 4 minutos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Correr:</a:t>
            </a:r>
            <a:r>
              <a:rPr lang="en-US" altLang="es-PR" sz="1600" b="1" i="1">
                <a:solidFill>
                  <a:srgbClr val="000000"/>
                </a:solidFill>
              </a:rPr>
              <a:t> 4 minutos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Correr rápido (sprinting):</a:t>
            </a:r>
            <a:r>
              <a:rPr lang="en-US" altLang="es-PR" sz="1600" b="1" i="1">
                <a:solidFill>
                  <a:srgbClr val="000000"/>
                </a:solidFill>
              </a:rPr>
              <a:t> 3 minutos</a:t>
            </a:r>
            <a:endParaRPr lang="en-US" altLang="es-PR" sz="1600" b="1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Deslizamientos (Arrastrando los Pies), desde una Intensidad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de Baja a Mediana:</a:t>
            </a:r>
            <a:r>
              <a:rPr lang="en-US" altLang="es-PR" sz="1600" b="1" i="1">
                <a:solidFill>
                  <a:srgbClr val="000000"/>
                </a:solidFill>
              </a:rPr>
              <a:t> 9 minutos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600" b="1" i="1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s-PR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Deslizamientos</a:t>
            </a:r>
            <a:r>
              <a:rPr lang="en-US" altLang="es-PR" sz="1600"/>
              <a:t> </a:t>
            </a:r>
            <a:r>
              <a:rPr lang="en-US" altLang="es-PR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(Arrastrando los Pies) a una Alta Intensidad: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600" b="1" i="1">
                <a:solidFill>
                  <a:srgbClr val="000000"/>
                </a:solidFill>
                <a:latin typeface="Tahoma" panose="020B0604030504040204" pitchFamily="34" charset="0"/>
              </a:rPr>
              <a:t>    </a:t>
            </a:r>
            <a:r>
              <a:rPr lang="en-US" altLang="es-PR" sz="1600" b="1" i="1">
                <a:solidFill>
                  <a:srgbClr val="000000"/>
                </a:solidFill>
              </a:rPr>
              <a:t>2 minutos</a:t>
            </a:r>
            <a:endParaRPr lang="es-PR" altLang="es-PR" b="1">
              <a:solidFill>
                <a:srgbClr val="000000"/>
              </a:solidFill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Brincar: </a:t>
            </a:r>
            <a:r>
              <a:rPr lang="en-US" altLang="es-PR" sz="1600" b="1" i="1">
                <a:solidFill>
                  <a:srgbClr val="000000"/>
                </a:solidFill>
              </a:rPr>
              <a:t>41 segundos</a:t>
            </a:r>
          </a:p>
        </p:txBody>
      </p:sp>
      <p:sp>
        <p:nvSpPr>
          <p:cNvPr id="3" name="Content Placeholder 2"/>
          <p:cNvSpPr>
            <a:spLocks/>
          </p:cNvSpPr>
          <p:nvPr/>
        </p:nvSpPr>
        <p:spPr bwMode="auto">
          <a:xfrm>
            <a:off x="152400" y="4419600"/>
            <a:ext cx="1600200" cy="1295400"/>
          </a:xfrm>
          <a:prstGeom prst="rect">
            <a:avLst/>
          </a:prstGeom>
          <a:solidFill>
            <a:srgbClr val="FFFFCC"/>
          </a:solidFill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12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APLICACIÓN:</a:t>
            </a: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1200" b="1" i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RAZON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Trabajo : Reposo</a:t>
            </a:r>
            <a:r>
              <a:rPr lang="es-PR" altLang="es-PR" sz="1600" b="1" i="1">
                <a:solidFill>
                  <a:srgbClr val="000000"/>
                </a:solidFill>
              </a:rPr>
              <a:t> </a:t>
            </a:r>
            <a:endParaRPr lang="es-PR" altLang="es-PR" sz="15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300" b="1" i="1">
                <a:solidFill>
                  <a:srgbClr val="000000"/>
                </a:solidFill>
                <a:latin typeface="Tahoma" panose="020B0604030504040204" pitchFamily="34" charset="0"/>
              </a:rPr>
              <a:t>Tiempo: 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300">
                <a:solidFill>
                  <a:srgbClr val="000000"/>
                </a:solidFill>
                <a:latin typeface="Tahoma" panose="020B0604030504040204" pitchFamily="34" charset="0"/>
              </a:rPr>
              <a:t>Esfuerzo : Reposo</a:t>
            </a:r>
            <a:endParaRPr lang="en-US" altLang="es-PR" sz="1300" b="1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4384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81930" name="Picture 10" descr="Drib_Garded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00400"/>
            <a:ext cx="1905000" cy="19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1430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194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76200" y="3200400"/>
            <a:ext cx="8763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000" b="1">
                <a:solidFill>
                  <a:srgbClr val="000000"/>
                </a:solidFill>
                <a:latin typeface="Arial Black" panose="020B0A04020102020204" pitchFamily="34" charset="0"/>
              </a:rPr>
              <a:t>CRITERIOS/FACTORES DE ANALISIS</a:t>
            </a:r>
            <a:r>
              <a:rPr lang="en-US" altLang="es-PR" sz="2000" b="1">
                <a:solidFill>
                  <a:srgbClr val="000000"/>
                </a:solidFill>
              </a:rPr>
              <a:t>   </a:t>
            </a:r>
            <a:endParaRPr lang="es-PR" altLang="es-PR" sz="20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Razón de Cambio entre los Movimientos:</a:t>
            </a:r>
          </a:p>
          <a:p>
            <a:pPr lvl="2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000" b="1">
                <a:solidFill>
                  <a:srgbClr val="000000"/>
                </a:solidFill>
              </a:rPr>
              <a:t> </a:t>
            </a:r>
            <a:r>
              <a:rPr lang="es-PR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Tiempo para los Intervalos de Cambio entre los Movimientos:</a:t>
            </a:r>
            <a:r>
              <a:rPr lang="es-PR" altLang="es-PR" b="1" i="1">
                <a:solidFill>
                  <a:srgbClr val="000000"/>
                </a:solidFill>
              </a:rPr>
              <a:t> </a:t>
            </a:r>
            <a:endParaRPr lang="es-PR" altLang="es-P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Cada:</a:t>
            </a:r>
            <a:r>
              <a:rPr lang="en-US" altLang="es-PR" b="1" i="1">
                <a:solidFill>
                  <a:srgbClr val="000000"/>
                </a:solidFill>
                <a:latin typeface="Tahoma" panose="020B0604030504040204" pitchFamily="34" charset="0"/>
              </a:rPr>
              <a:t> 2 segundos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Resultado: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     </a:t>
            </a:r>
            <a:r>
              <a:rPr lang="en-US" altLang="es-PR">
                <a:solidFill>
                  <a:srgbClr val="000000"/>
                </a:solidFill>
                <a:latin typeface="Tahoma" panose="020B0604030504040204" pitchFamily="34" charset="0"/>
              </a:rPr>
              <a:t>Mientras la bola se encuentra en juego, se observan:</a:t>
            </a: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 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     - </a:t>
            </a:r>
            <a:r>
              <a:rPr lang="en-US" altLang="es-PR" b="1" i="1">
                <a:solidFill>
                  <a:srgbClr val="000000"/>
                </a:solidFill>
                <a:latin typeface="Tahoma" panose="020B0604030504040204" pitchFamily="34" charset="0"/>
              </a:rPr>
              <a:t>Más de</a:t>
            </a:r>
            <a:r>
              <a:rPr lang="en-US" altLang="es-PR" b="1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r>
              <a:rPr lang="en-US" altLang="es-PR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s-PR" i="1">
                <a:solidFill>
                  <a:srgbClr val="000000"/>
                </a:solidFill>
                <a:latin typeface="Tahoma" panose="020B0604030504040204" pitchFamily="34" charset="0"/>
              </a:rPr>
              <a:t>1,000 movimiento diferentes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Implicación:</a:t>
            </a:r>
          </a:p>
          <a:p>
            <a:pPr lvl="4" eaLnBrk="1" hangingPunct="1"/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</a:t>
            </a:r>
            <a:r>
              <a:rPr lang="en-US" altLang="es-PR">
                <a:solidFill>
                  <a:srgbClr val="000000"/>
                </a:solidFill>
              </a:rPr>
              <a:t>El juego demanda:</a:t>
            </a: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lvl="4" eaLnBrk="1" hangingPunct="1"/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- </a:t>
            </a:r>
            <a:r>
              <a:rPr lang="en-US" altLang="es-PR" b="1" i="1">
                <a:solidFill>
                  <a:srgbClr val="000000"/>
                </a:solidFill>
              </a:rPr>
              <a:t>Cambios</a:t>
            </a:r>
            <a:r>
              <a:rPr lang="en-US" altLang="es-PR" b="1">
                <a:solidFill>
                  <a:srgbClr val="000000"/>
                </a:solidFill>
              </a:rPr>
              <a:t>:</a:t>
            </a:r>
            <a:r>
              <a:rPr lang="en-US" altLang="es-PR">
                <a:solidFill>
                  <a:srgbClr val="000000"/>
                </a:solidFill>
              </a:rPr>
              <a:t> </a:t>
            </a:r>
            <a:r>
              <a:rPr lang="en-US" altLang="es-PR" i="1">
                <a:solidFill>
                  <a:srgbClr val="000000"/>
                </a:solidFill>
              </a:rPr>
              <a:t>Rápidos</a:t>
            </a:r>
          </a:p>
          <a:p>
            <a:pPr lvl="4" eaLnBrk="1" hangingPunct="1"/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- </a:t>
            </a:r>
            <a:r>
              <a:rPr lang="en-US" altLang="es-PR" b="1" i="1">
                <a:solidFill>
                  <a:srgbClr val="000000"/>
                </a:solidFill>
              </a:rPr>
              <a:t>Nivel de Intensidad de los Movimientos</a:t>
            </a:r>
            <a:r>
              <a:rPr lang="en-US" altLang="es-PR" b="1">
                <a:solidFill>
                  <a:srgbClr val="000000"/>
                </a:solidFill>
              </a:rPr>
              <a:t>:</a:t>
            </a:r>
            <a:r>
              <a:rPr lang="en-US" altLang="es-PR">
                <a:solidFill>
                  <a:srgbClr val="000000"/>
                </a:solidFill>
              </a:rPr>
              <a:t> </a:t>
            </a:r>
            <a:r>
              <a:rPr lang="en-US" altLang="es-PR" i="1">
                <a:solidFill>
                  <a:srgbClr val="000000"/>
                </a:solidFill>
              </a:rPr>
              <a:t>Alta</a:t>
            </a:r>
          </a:p>
        </p:txBody>
      </p:sp>
      <p:pic>
        <p:nvPicPr>
          <p:cNvPr id="82951" name="Picture 7" descr="Dribbling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1417638" cy="20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2" name="Picture 8" descr="Dribbling_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191000"/>
            <a:ext cx="1397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304800" y="3505200"/>
            <a:ext cx="5715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000" b="1">
                <a:solidFill>
                  <a:srgbClr val="000000"/>
                </a:solidFill>
                <a:latin typeface="Arial Black" panose="020B0A04020102020204" pitchFamily="34" charset="0"/>
              </a:rPr>
              <a:t>CRITERIOS/FACTORES DE ANALISIS</a:t>
            </a:r>
            <a:r>
              <a:rPr lang="en-US" altLang="es-PR" sz="2000" b="1">
                <a:solidFill>
                  <a:srgbClr val="000000"/>
                </a:solidFill>
              </a:rPr>
              <a:t>   </a:t>
            </a:r>
            <a:endParaRPr lang="es-PR" altLang="es-PR" sz="20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Análisis General de las Posiciones:</a:t>
            </a:r>
          </a:p>
          <a:p>
            <a:pPr lvl="2"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000" b="1">
                <a:solidFill>
                  <a:srgbClr val="000000"/>
                </a:solidFill>
              </a:rPr>
              <a:t> </a:t>
            </a:r>
            <a:r>
              <a:rPr lang="es-PR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Diferencias:</a:t>
            </a:r>
            <a:r>
              <a:rPr lang="es-PR" altLang="es-PR" b="1" i="1">
                <a:solidFill>
                  <a:srgbClr val="000000"/>
                </a:solidFill>
              </a:rPr>
              <a:t> </a:t>
            </a:r>
            <a:endParaRPr lang="es-PR" altLang="es-P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Jugadores:</a:t>
            </a:r>
            <a:r>
              <a:rPr lang="en-US" altLang="es-PR" b="1" i="1">
                <a:solidFill>
                  <a:srgbClr val="000000"/>
                </a:solidFill>
                <a:latin typeface="Tahoma" panose="020B0604030504040204" pitchFamily="34" charset="0"/>
              </a:rPr>
              <a:t> Del</a:t>
            </a:r>
          </a:p>
          <a:p>
            <a:pPr lvl="4"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Perímetro</a:t>
            </a:r>
            <a:endParaRPr lang="en-US" altLang="es-PR" i="1">
              <a:solidFill>
                <a:srgbClr val="000000"/>
              </a:solidFill>
            </a:endParaRPr>
          </a:p>
          <a:p>
            <a:pPr lvl="4"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Centro</a:t>
            </a:r>
          </a:p>
          <a:p>
            <a:pPr lvl="4" eaLnBrk="1" hangingPunct="1"/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    </a:t>
            </a:r>
            <a:endParaRPr lang="en-US" altLang="es-PR" i="1">
              <a:solidFill>
                <a:srgbClr val="000000"/>
              </a:solidFill>
            </a:endParaRPr>
          </a:p>
        </p:txBody>
      </p:sp>
      <p:pic>
        <p:nvPicPr>
          <p:cNvPr id="83978" name="Picture 10" descr="Dribbling_in-Run-BAsket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52800"/>
            <a:ext cx="2819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37219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37220" name="Content Placeholder 2"/>
          <p:cNvSpPr>
            <a:spLocks/>
          </p:cNvSpPr>
          <p:nvPr/>
        </p:nvSpPr>
        <p:spPr bwMode="auto">
          <a:xfrm>
            <a:off x="457200" y="3429000"/>
            <a:ext cx="5029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Procedimiento</a:t>
            </a:r>
            <a:r>
              <a:rPr lang="en-US" sz="2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Determinar la naturaleza o</a:t>
            </a:r>
          </a:p>
          <a:p>
            <a:pPr marL="742950" lvl="1" indent="-285750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tipo de deporte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Establecer los patrones de</a:t>
            </a:r>
          </a:p>
          <a:p>
            <a:pPr marL="742950" lvl="1" indent="-285750">
              <a:lnSpc>
                <a:spcPct val="6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movimiento fundamentales</a:t>
            </a:r>
          </a:p>
          <a:p>
            <a:pPr marL="742950" lvl="1" indent="-285750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requeridos en la actividad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competitiva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Estudiar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las reglas del</a:t>
            </a:r>
          </a:p>
          <a:p>
            <a:pPr marL="742950" lvl="1" indent="-285750">
              <a:lnSpc>
                <a:spcPct val="6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deporte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37222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4103" name="Picture 7" descr="Killing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76600"/>
            <a:ext cx="15986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304800" y="3352800"/>
            <a:ext cx="7391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b="1">
                <a:solidFill>
                  <a:srgbClr val="000000"/>
                </a:solidFill>
                <a:latin typeface="Arial Black" panose="020B0A04020102020204" pitchFamily="34" charset="0"/>
              </a:rPr>
              <a:t>CRITERIOS/FACTORES DE ANALISIS</a:t>
            </a:r>
            <a:r>
              <a:rPr lang="en-US" altLang="es-PR" b="1">
                <a:solidFill>
                  <a:srgbClr val="000000"/>
                </a:solidFill>
              </a:rPr>
              <a:t>   </a:t>
            </a:r>
            <a:endParaRPr lang="es-PR" altLang="es-PR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1700" b="1">
                <a:solidFill>
                  <a:srgbClr val="000000"/>
                </a:solidFill>
              </a:rPr>
              <a:t> Nivel, y Frecuencia, de la Intensidad para los Movimientos: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1700" b="1">
                <a:solidFill>
                  <a:srgbClr val="000000"/>
                </a:solidFill>
              </a:rPr>
              <a:t> </a:t>
            </a:r>
            <a:r>
              <a:rPr lang="es-PR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Esfuerzos de Alta Intensidad o Agotador:</a:t>
            </a:r>
            <a:r>
              <a:rPr lang="es-PR" altLang="es-PR" sz="1700" b="1" i="1">
                <a:solidFill>
                  <a:srgbClr val="000000"/>
                </a:solidFill>
              </a:rPr>
              <a:t> </a:t>
            </a:r>
            <a:endParaRPr lang="es-PR" altLang="es-PR" sz="1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Observación:</a:t>
            </a:r>
            <a:endParaRPr lang="en-US" altLang="es-PR" sz="1700" i="1">
              <a:solidFill>
                <a:srgbClr val="000000"/>
              </a:solidFill>
            </a:endParaRP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Del tiempo total de juego en la cancha: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7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en-US" altLang="es-PR" sz="1700" b="1" i="1">
                <a:solidFill>
                  <a:srgbClr val="000000"/>
                </a:solidFill>
              </a:rPr>
              <a:t>28% se le dedicó a un esfuerzo agotador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Arranques súbitos - </a:t>
            </a:r>
            <a:r>
              <a:rPr lang="en-US" altLang="es-PR" sz="17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Duración: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7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en-US" altLang="es-PR" sz="1700" b="1" i="1">
                <a:solidFill>
                  <a:srgbClr val="000000"/>
                </a:solidFill>
              </a:rPr>
              <a:t>13 a 14 segundos cada uno</a:t>
            </a:r>
            <a:r>
              <a:rPr lang="en-US" altLang="es-PR" sz="1700"/>
              <a:t> 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Presencia de:</a:t>
            </a:r>
            <a:r>
              <a:rPr lang="en-US" altLang="es-PR" sz="17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7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en-US" altLang="es-PR" sz="1700" b="1" i="1">
                <a:solidFill>
                  <a:srgbClr val="000000"/>
                </a:solidFill>
              </a:rPr>
              <a:t>105 esfuerzos de alta intensidad por juego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1700" b="1">
                <a:solidFill>
                  <a:srgbClr val="000000"/>
                </a:solidFill>
              </a:rPr>
              <a:t>Esfuerzos de Alta Intesidad:</a:t>
            </a:r>
            <a:r>
              <a:rPr lang="en-US" altLang="es-PR" sz="1700" b="1" i="1">
                <a:solidFill>
                  <a:srgbClr val="000000"/>
                </a:solidFill>
              </a:rPr>
              <a:t> Cada 21 segundos</a:t>
            </a:r>
            <a:r>
              <a:rPr lang="en-US" altLang="es-PR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 </a:t>
            </a:r>
          </a:p>
        </p:txBody>
      </p:sp>
      <p:pic>
        <p:nvPicPr>
          <p:cNvPr id="85000" name="Picture 8" descr="Dribbling_Woman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343400"/>
            <a:ext cx="15224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1" name="Picture 9" descr="Dribbling_Woman_Run_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505200"/>
            <a:ext cx="1473200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304800" y="3352800"/>
            <a:ext cx="6705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b="1">
                <a:solidFill>
                  <a:srgbClr val="000000"/>
                </a:solidFill>
                <a:latin typeface="Arial Black" panose="020B0A04020102020204" pitchFamily="34" charset="0"/>
              </a:rPr>
              <a:t>CRITERIOS/FACTORES DE ANALISIS</a:t>
            </a:r>
            <a:r>
              <a:rPr lang="en-US" altLang="es-PR" b="1">
                <a:solidFill>
                  <a:srgbClr val="000000"/>
                </a:solidFill>
              </a:rPr>
              <a:t>   </a:t>
            </a:r>
            <a:endParaRPr lang="es-PR" altLang="es-PR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1700" b="1">
                <a:solidFill>
                  <a:srgbClr val="000000"/>
                </a:solidFill>
              </a:rPr>
              <a:t> Dirección de los Movimientos Observados en el Juego: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1700" b="1">
                <a:solidFill>
                  <a:srgbClr val="000000"/>
                </a:solidFill>
              </a:rPr>
              <a:t> </a:t>
            </a:r>
            <a:r>
              <a:rPr lang="es-PR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Movimientos Laterales:</a:t>
            </a:r>
            <a:r>
              <a:rPr lang="es-PR" altLang="es-PR" sz="1700" b="1" i="1">
                <a:solidFill>
                  <a:srgbClr val="000000"/>
                </a:solidFill>
              </a:rPr>
              <a:t> </a:t>
            </a:r>
            <a:endParaRPr lang="es-PR" altLang="es-PR" sz="1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31% del Juego:</a:t>
            </a:r>
            <a:endParaRPr lang="en-US" altLang="es-PR" sz="1700" i="1">
              <a:solidFill>
                <a:srgbClr val="000000"/>
              </a:solidFill>
            </a:endParaRP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Dos-Tercios de estos movimiento:</a:t>
            </a: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</a:t>
            </a:r>
            <a:r>
              <a:rPr lang="en-US" altLang="es-PR" sz="1700" b="1" i="1">
                <a:solidFill>
                  <a:srgbClr val="000000"/>
                </a:solidFill>
              </a:rPr>
              <a:t>Se realizaron a una alta intensidad</a:t>
            </a:r>
          </a:p>
          <a:p>
            <a:pPr lvl="4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Duración para los movimientos</a:t>
            </a: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individuales de deslizamientos:</a:t>
            </a:r>
            <a:endParaRPr lang="en-US" altLang="es-PR" sz="17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4"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7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</a:t>
            </a:r>
            <a:r>
              <a:rPr lang="en-US" altLang="es-PR" sz="1700" b="1" i="1">
                <a:solidFill>
                  <a:srgbClr val="000000"/>
                </a:solidFill>
              </a:rPr>
              <a:t>1 -  4 segundos</a:t>
            </a:r>
            <a:r>
              <a:rPr lang="en-US" altLang="es-PR" sz="1700"/>
              <a:t> 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Las carreras de velocidad:</a:t>
            </a:r>
            <a:r>
              <a:rPr lang="en-US" altLang="es-PR" sz="17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7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</a:t>
            </a:r>
            <a:r>
              <a:rPr lang="en-US" altLang="es-PR" sz="1700" b="1" i="1">
                <a:solidFill>
                  <a:srgbClr val="000000"/>
                </a:solidFill>
              </a:rPr>
              <a:t>Duración: 1 – 5 segundos</a:t>
            </a:r>
            <a:r>
              <a:rPr lang="en-US" altLang="es-PR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</a:t>
            </a:r>
          </a:p>
        </p:txBody>
      </p:sp>
      <p:pic>
        <p:nvPicPr>
          <p:cNvPr id="91146" name="Picture 10" descr="Dribling-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4800"/>
            <a:ext cx="11049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7" name="Picture 11" descr="Basket_Woman_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62400"/>
            <a:ext cx="2514600" cy="225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304800" y="3429000"/>
            <a:ext cx="6858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400" b="1">
                <a:solidFill>
                  <a:srgbClr val="000000"/>
                </a:solidFill>
                <a:latin typeface="Arial Black" panose="020B0A04020102020204" pitchFamily="34" charset="0"/>
              </a:rPr>
              <a:t>CRITERIOS/FACTORES DE ANALISIS</a:t>
            </a:r>
            <a:r>
              <a:rPr lang="en-US" altLang="es-PR" sz="2000" b="1">
                <a:solidFill>
                  <a:srgbClr val="000000"/>
                </a:solidFill>
              </a:rPr>
              <a:t>   </a:t>
            </a:r>
            <a:endParaRPr lang="es-PR" altLang="es-PR" sz="20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</a:t>
            </a:r>
            <a:r>
              <a:rPr lang="es-PR" altLang="es-PR" sz="2100" b="1">
                <a:solidFill>
                  <a:srgbClr val="000000"/>
                </a:solidFill>
              </a:rPr>
              <a:t>Brincos: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sz="21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Intensidad:</a:t>
            </a:r>
            <a:r>
              <a:rPr lang="es-PR" altLang="es-PR" sz="2100" b="1" i="1">
                <a:solidFill>
                  <a:srgbClr val="000000"/>
                </a:solidFill>
              </a:rPr>
              <a:t> 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21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Baja: </a:t>
            </a:r>
            <a:r>
              <a:rPr lang="en-US" altLang="es-PR" sz="2100" b="1" i="1">
                <a:solidFill>
                  <a:srgbClr val="000000"/>
                </a:solidFill>
              </a:rPr>
              <a:t>30% de los brincos</a:t>
            </a:r>
          </a:p>
          <a:p>
            <a:pPr lvl="4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21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Definición:</a:t>
            </a:r>
            <a:endParaRPr lang="en-US" altLang="es-PR" sz="21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4"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</a:t>
            </a:r>
            <a:r>
              <a:rPr lang="en-US" altLang="es-PR" sz="21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-</a:t>
            </a:r>
            <a:r>
              <a:rPr lang="en-US" alt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es-PR" sz="2100" b="1" i="1">
                <a:solidFill>
                  <a:srgbClr val="000000"/>
                </a:solidFill>
              </a:rPr>
              <a:t>Ocurre durante un:</a:t>
            </a:r>
          </a:p>
          <a:p>
            <a:pPr lvl="4"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2100" b="1" i="1">
                <a:solidFill>
                  <a:srgbClr val="000000"/>
                </a:solidFill>
              </a:rPr>
              <a:t>         </a:t>
            </a:r>
            <a:r>
              <a:rPr lang="en-US" altLang="es-PR" sz="2100"/>
              <a:t> </a:t>
            </a:r>
            <a:r>
              <a:rPr lang="en-US" altLang="es-PR" sz="2100">
                <a:solidFill>
                  <a:srgbClr val="000000"/>
                </a:solidFill>
                <a:sym typeface="Wingdings" panose="05000000000000000000" pitchFamily="2" charset="2"/>
              </a:rPr>
              <a:t></a:t>
            </a:r>
            <a:r>
              <a:rPr lang="en-US" altLang="es-PR" sz="2100" i="1">
                <a:solidFill>
                  <a:srgbClr val="000000"/>
                </a:solidFill>
                <a:sym typeface="Wingdings" panose="05000000000000000000" pitchFamily="2" charset="2"/>
              </a:rPr>
              <a:t> Tiro</a:t>
            </a:r>
          </a:p>
          <a:p>
            <a:pPr lvl="4"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2100"/>
              <a:t>          </a:t>
            </a:r>
            <a:r>
              <a:rPr lang="en-US" altLang="es-PR" sz="2100">
                <a:solidFill>
                  <a:srgbClr val="000000"/>
                </a:solidFill>
                <a:sym typeface="Wingdings" panose="05000000000000000000" pitchFamily="2" charset="2"/>
              </a:rPr>
              <a:t></a:t>
            </a:r>
            <a:r>
              <a:rPr lang="en-US" altLang="es-PR" sz="2100" i="1">
                <a:solidFill>
                  <a:srgbClr val="000000"/>
                </a:solidFill>
                <a:sym typeface="Wingdings" panose="05000000000000000000" pitchFamily="2" charset="2"/>
              </a:rPr>
              <a:t> Rebote cómodo</a:t>
            </a:r>
            <a:endParaRPr lang="en-US" altLang="es-PR" sz="2100" b="1" i="1">
              <a:solidFill>
                <a:srgbClr val="000000"/>
              </a:solidFill>
            </a:endParaRPr>
          </a:p>
        </p:txBody>
      </p:sp>
      <p:pic>
        <p:nvPicPr>
          <p:cNvPr id="94216" name="Picture 8" descr="Reboudning_Basket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373438"/>
            <a:ext cx="765175" cy="32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304800" y="3352800"/>
            <a:ext cx="5791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b="1">
                <a:solidFill>
                  <a:srgbClr val="000000"/>
                </a:solidFill>
                <a:latin typeface="Arial Black" panose="020B0A04020102020204" pitchFamily="34" charset="0"/>
              </a:rPr>
              <a:t>CRITERIOS/FACTORES DE ANALISIS</a:t>
            </a:r>
            <a:r>
              <a:rPr lang="en-US" altLang="es-PR" b="1">
                <a:solidFill>
                  <a:srgbClr val="000000"/>
                </a:solidFill>
              </a:rPr>
              <a:t>   </a:t>
            </a:r>
            <a:endParaRPr lang="es-PR" altLang="es-PR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1700" b="1">
                <a:solidFill>
                  <a:srgbClr val="000000"/>
                </a:solidFill>
              </a:rPr>
              <a:t> Brincos: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1700" b="1">
                <a:solidFill>
                  <a:srgbClr val="000000"/>
                </a:solidFill>
              </a:rPr>
              <a:t> </a:t>
            </a:r>
            <a:r>
              <a:rPr lang="es-PR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Intensidad:</a:t>
            </a:r>
            <a:r>
              <a:rPr lang="es-PR" altLang="es-PR" sz="1700" b="1" i="1">
                <a:solidFill>
                  <a:srgbClr val="000000"/>
                </a:solidFill>
              </a:rPr>
              <a:t> </a:t>
            </a:r>
            <a:endParaRPr lang="es-PR" altLang="es-PR" sz="1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Mediana: </a:t>
            </a:r>
            <a:r>
              <a:rPr lang="en-US" altLang="es-PR" b="1" i="1">
                <a:solidFill>
                  <a:srgbClr val="000000"/>
                </a:solidFill>
              </a:rPr>
              <a:t>45% de los brincos</a:t>
            </a:r>
          </a:p>
          <a:p>
            <a:pPr lvl="4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Definición:</a:t>
            </a:r>
          </a:p>
          <a:p>
            <a:pPr lvl="4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en-US" altLang="es-PR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-</a:t>
            </a:r>
            <a:r>
              <a:rPr lang="en-US" altLang="es-PR"/>
              <a:t> </a:t>
            </a:r>
            <a:r>
              <a:rPr lang="en-US" altLang="es-PR" b="1" i="1">
                <a:solidFill>
                  <a:srgbClr val="000000"/>
                </a:solidFill>
              </a:rPr>
              <a:t>Ocurre durante:</a:t>
            </a:r>
          </a:p>
          <a:p>
            <a:pPr lvl="4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b="1" i="1">
                <a:solidFill>
                  <a:srgbClr val="000000"/>
                </a:solidFill>
              </a:rPr>
              <a:t>        </a:t>
            </a: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La mayoría de los rebotes</a:t>
            </a:r>
          </a:p>
          <a:p>
            <a:pPr lvl="4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       </a:t>
            </a: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Tiros brincados defendidos</a:t>
            </a:r>
          </a:p>
          <a:p>
            <a:pPr lvl="4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       </a:t>
            </a: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Tiros brincados regulares</a:t>
            </a:r>
            <a:endParaRPr lang="en-US" altLang="es-PR" b="1" i="1">
              <a:solidFill>
                <a:srgbClr val="000000"/>
              </a:solidFill>
            </a:endParaRPr>
          </a:p>
        </p:txBody>
      </p:sp>
      <p:pic>
        <p:nvPicPr>
          <p:cNvPr id="93195" name="Picture 11" descr="Jump_Shot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3352800"/>
            <a:ext cx="1760537" cy="32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304800" y="3352800"/>
            <a:ext cx="6629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b="1">
                <a:solidFill>
                  <a:srgbClr val="000000"/>
                </a:solidFill>
                <a:latin typeface="Arial Black" panose="020B0A04020102020204" pitchFamily="34" charset="0"/>
              </a:rPr>
              <a:t>CRITERIOS/FACTORES DE ANALISIS</a:t>
            </a:r>
            <a:r>
              <a:rPr lang="en-US" altLang="es-PR" b="1">
                <a:solidFill>
                  <a:srgbClr val="000000"/>
                </a:solidFill>
              </a:rPr>
              <a:t>   </a:t>
            </a:r>
            <a:endParaRPr lang="es-PR" altLang="es-PR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1700" b="1">
                <a:solidFill>
                  <a:srgbClr val="000000"/>
                </a:solidFill>
              </a:rPr>
              <a:t> Brincos:</a:t>
            </a:r>
          </a:p>
          <a:p>
            <a:pPr lvl="2" eaLnBrk="1" hangingPunct="1"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1700" b="1">
                <a:solidFill>
                  <a:srgbClr val="000000"/>
                </a:solidFill>
              </a:rPr>
              <a:t> </a:t>
            </a:r>
            <a:r>
              <a:rPr lang="es-PR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Intensidad:</a:t>
            </a:r>
            <a:r>
              <a:rPr lang="es-PR" altLang="es-PR" sz="1700" b="1" i="1">
                <a:solidFill>
                  <a:srgbClr val="000000"/>
                </a:solidFill>
              </a:rPr>
              <a:t> </a:t>
            </a:r>
            <a:endParaRPr lang="es-PR" altLang="es-PR" sz="1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Alta: </a:t>
            </a:r>
            <a:r>
              <a:rPr lang="en-US" altLang="es-PR" b="1" i="1">
                <a:solidFill>
                  <a:srgbClr val="000000"/>
                </a:solidFill>
              </a:rPr>
              <a:t>25% de los brincos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b="1">
                <a:solidFill>
                  <a:srgbClr val="000000"/>
                </a:solidFill>
              </a:rPr>
              <a:t>Definición – 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b="1">
                <a:solidFill>
                  <a:srgbClr val="000000"/>
                </a:solidFill>
              </a:rPr>
              <a:t>     Esfuerzo Máximo o Cerca del Máximo: </a:t>
            </a:r>
          </a:p>
          <a:p>
            <a:pPr lvl="4" eaLnBrk="1" hangingPunct="1">
              <a:lnSpc>
                <a:spcPct val="120000"/>
              </a:lnSpc>
            </a:pPr>
            <a:r>
              <a:rPr lang="en-US" altLang="es-PR" b="1" i="1">
                <a:solidFill>
                  <a:srgbClr val="000000"/>
                </a:solidFill>
              </a:rPr>
              <a:t>     </a:t>
            </a:r>
            <a:r>
              <a:rPr lang="en-US" altLang="es-PR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r>
              <a:rPr lang="en-US" altLang="es-PR"/>
              <a:t> </a:t>
            </a:r>
            <a:r>
              <a:rPr lang="en-US" altLang="es-PR" b="1" i="1">
                <a:solidFill>
                  <a:srgbClr val="000000"/>
                </a:solidFill>
              </a:rPr>
              <a:t>Ocurre durante:</a:t>
            </a:r>
          </a:p>
          <a:p>
            <a:pPr lvl="4" eaLnBrk="1" hangingPunct="1">
              <a:lnSpc>
                <a:spcPct val="120000"/>
              </a:lnSpc>
            </a:pPr>
            <a:r>
              <a:rPr lang="en-US" altLang="es-PR" b="1" i="1">
                <a:solidFill>
                  <a:srgbClr val="000000"/>
                </a:solidFill>
              </a:rPr>
              <a:t>        </a:t>
            </a: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Tiro de donqueo bloqueado</a:t>
            </a:r>
          </a:p>
          <a:p>
            <a:pPr lvl="4" eaLnBrk="1" hangingPunct="1">
              <a:lnSpc>
                <a:spcPct val="120000"/>
              </a:lnSpc>
            </a:pP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        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Tiro brincado bajo presión</a:t>
            </a:r>
            <a:endParaRPr lang="en-US" altLang="es-PR" b="1" i="1">
              <a:solidFill>
                <a:srgbClr val="000000"/>
              </a:solidFill>
            </a:endParaRPr>
          </a:p>
        </p:txBody>
      </p:sp>
      <p:pic>
        <p:nvPicPr>
          <p:cNvPr id="95240" name="Picture 8" descr="Jump-Shut-Garded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3352800"/>
            <a:ext cx="1087437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304800" y="3810000"/>
            <a:ext cx="6477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2200" b="1">
                <a:solidFill>
                  <a:srgbClr val="000000"/>
                </a:solidFill>
                <a:latin typeface="Arial Black" panose="020B0A04020102020204" pitchFamily="34" charset="0"/>
              </a:rPr>
              <a:t>CRITERIOS/FACTORES DE ANALISIS</a:t>
            </a:r>
            <a:r>
              <a:rPr lang="en-US" altLang="es-PR" sz="2400" b="1">
                <a:solidFill>
                  <a:srgbClr val="000000"/>
                </a:solidFill>
              </a:rPr>
              <a:t>   </a:t>
            </a:r>
            <a:endParaRPr lang="es-PR" altLang="es-PR" sz="24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sz="2400" b="1">
                <a:solidFill>
                  <a:srgbClr val="000000"/>
                </a:solidFill>
              </a:rPr>
              <a:t>Brincos:</a:t>
            </a:r>
          </a:p>
          <a:p>
            <a:pPr lvl="2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</a:rPr>
              <a:t> </a:t>
            </a:r>
            <a:r>
              <a:rPr lang="es-PR" altLang="es-P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Cantidad:</a:t>
            </a:r>
            <a:r>
              <a:rPr lang="es-PR" altLang="es-PR" sz="2100" b="1" i="1">
                <a:solidFill>
                  <a:srgbClr val="000000"/>
                </a:solidFill>
              </a:rPr>
              <a:t> </a:t>
            </a:r>
            <a:endParaRPr lang="es-PR" altLang="es-PR" sz="21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Promedio por Juego: </a:t>
            </a:r>
            <a:r>
              <a:rPr lang="en-US" altLang="es-PR" sz="2400" b="1" i="1">
                <a:solidFill>
                  <a:srgbClr val="000000"/>
                </a:solidFill>
              </a:rPr>
              <a:t>70</a:t>
            </a:r>
          </a:p>
        </p:txBody>
      </p:sp>
      <p:pic>
        <p:nvPicPr>
          <p:cNvPr id="96265" name="Picture 9" descr="Basket_Woman_Junp-Rebound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3429000"/>
            <a:ext cx="1927225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194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304800" y="3276600"/>
            <a:ext cx="6629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b="1">
                <a:solidFill>
                  <a:srgbClr val="000000"/>
                </a:solidFill>
                <a:latin typeface="Arial Black" panose="020B0A04020102020204" pitchFamily="34" charset="0"/>
              </a:rPr>
              <a:t>CRITERIOS/FACTORES DE ANALISIS</a:t>
            </a:r>
            <a:r>
              <a:rPr lang="en-US" altLang="es-PR" b="1">
                <a:solidFill>
                  <a:srgbClr val="000000"/>
                </a:solidFill>
              </a:rPr>
              <a:t>   </a:t>
            </a:r>
            <a:endParaRPr lang="es-PR" altLang="es-PR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1700" b="1">
                <a:solidFill>
                  <a:srgbClr val="000000"/>
                </a:solidFill>
              </a:rPr>
              <a:t> Brincos: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1700" b="1">
                <a:solidFill>
                  <a:srgbClr val="000000"/>
                </a:solidFill>
              </a:rPr>
              <a:t> </a:t>
            </a:r>
            <a:r>
              <a:rPr lang="es-PR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Desglose:</a:t>
            </a:r>
            <a:r>
              <a:rPr lang="es-PR" altLang="es-PR" sz="1700" b="1" i="1">
                <a:solidFill>
                  <a:srgbClr val="000000"/>
                </a:solidFill>
              </a:rPr>
              <a:t> </a:t>
            </a:r>
            <a:endParaRPr lang="es-PR" altLang="es-PR" sz="1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Posiciones:</a:t>
            </a:r>
            <a:endParaRPr lang="en-US" altLang="es-PR" b="1" i="1">
              <a:solidFill>
                <a:srgbClr val="000000"/>
              </a:solidFill>
            </a:endParaRP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b="1">
                <a:solidFill>
                  <a:srgbClr val="000000"/>
                </a:solidFill>
              </a:rPr>
              <a:t>”Guards”: 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55</a:t>
            </a: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b="1">
                <a:solidFill>
                  <a:srgbClr val="000000"/>
                </a:solidFill>
              </a:rPr>
              <a:t>Centros: 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83</a:t>
            </a: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b="1">
                <a:solidFill>
                  <a:srgbClr val="000000"/>
                </a:solidFill>
              </a:rPr>
              <a:t>Delanteros (Forwards): 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72</a:t>
            </a: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en-US" altLang="es-PR" i="1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p:pic>
        <p:nvPicPr>
          <p:cNvPr id="97289" name="Picture 9" descr="Basketball_Dunk_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280828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/>
          </p:cNvSpPr>
          <p:nvPr/>
        </p:nvSpPr>
        <p:spPr bwMode="auto">
          <a:xfrm>
            <a:off x="304800" y="5410200"/>
            <a:ext cx="2590800" cy="1219200"/>
          </a:xfrm>
          <a:prstGeom prst="rect">
            <a:avLst/>
          </a:prstGeom>
          <a:solidFill>
            <a:srgbClr val="FFFFCC"/>
          </a:solidFill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INFERENCIAS: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 i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Rx Entrenamiento: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Intensidad Brincos:</a:t>
            </a:r>
          </a:p>
          <a:p>
            <a:pPr eaLnBrk="1" hangingPunct="1"/>
            <a:r>
              <a:rPr lang="es-PR" altLang="es-PR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altLang="es-PR" b="1" i="1">
                <a:solidFill>
                  <a:srgbClr val="000000"/>
                </a:solidFill>
              </a:rPr>
              <a:t>Bajo a mediano</a:t>
            </a:r>
            <a:endParaRPr lang="en-US" altLang="es-PR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97292" name="Line 12"/>
          <p:cNvSpPr>
            <a:spLocks noChangeShapeType="1"/>
          </p:cNvSpPr>
          <p:nvPr/>
        </p:nvSpPr>
        <p:spPr bwMode="auto">
          <a:xfrm>
            <a:off x="2895600" y="6019800"/>
            <a:ext cx="5334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s-PR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3429000" y="5410200"/>
            <a:ext cx="2286000" cy="1219200"/>
          </a:xfrm>
          <a:prstGeom prst="rect">
            <a:avLst/>
          </a:prstGeom>
          <a:solidFill>
            <a:srgbClr val="FFFFCC"/>
          </a:solidFill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ENTRENAMIENTO</a:t>
            </a: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PLIOMÉTRICO: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 i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Rx Entrenamiento: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Intensidad: </a:t>
            </a:r>
            <a:r>
              <a:rPr lang="en-US" altLang="es-PR" b="1" i="1">
                <a:solidFill>
                  <a:srgbClr val="000000"/>
                </a:solidFill>
              </a:rPr>
              <a:t>Baja</a:t>
            </a:r>
            <a:endParaRPr lang="en-US" altLang="es-PR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304800" y="3352800"/>
            <a:ext cx="8534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b="1">
                <a:solidFill>
                  <a:srgbClr val="000000"/>
                </a:solidFill>
                <a:latin typeface="Arial Black" panose="020B0A04020102020204" pitchFamily="34" charset="0"/>
              </a:rPr>
              <a:t>DISTANCIA Y VELOCIDAD DE LAS CARRERAS EN BALONCESTO</a:t>
            </a:r>
            <a:r>
              <a:rPr lang="en-US" altLang="es-PR" b="1">
                <a:solidFill>
                  <a:srgbClr val="000000"/>
                </a:solidFill>
              </a:rPr>
              <a:t>   </a:t>
            </a:r>
            <a:endParaRPr lang="es-PR" altLang="es-PR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1700" b="1">
                <a:solidFill>
                  <a:srgbClr val="000000"/>
                </a:solidFill>
              </a:rPr>
              <a:t> </a:t>
            </a:r>
            <a:r>
              <a:rPr lang="es-PR" altLang="es-PR" sz="2000" b="1">
                <a:solidFill>
                  <a:srgbClr val="000000"/>
                </a:solidFill>
              </a:rPr>
              <a:t>Jugador de NBA Típico: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000" b="1">
                <a:solidFill>
                  <a:srgbClr val="000000"/>
                </a:solidFill>
              </a:rPr>
              <a:t> </a:t>
            </a:r>
            <a:r>
              <a:rPr lang="es-PR" altLang="es-P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Durante el transcurso de un juego:</a:t>
            </a:r>
            <a:r>
              <a:rPr lang="es-PR" altLang="es-PR" sz="2000" b="1" i="1">
                <a:solidFill>
                  <a:srgbClr val="000000"/>
                </a:solidFill>
              </a:rPr>
              <a:t> </a:t>
            </a:r>
            <a:endParaRPr lang="es-PR" altLang="es-PR" sz="2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Distancia: 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2000" b="1" i="1">
                <a:solidFill>
                  <a:srgbClr val="000000"/>
                </a:solidFill>
              </a:rPr>
              <a:t>   2.1 millas (alrededor de 3.4 km)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Velocidad Promedio: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2000" b="1" i="1">
                <a:solidFill>
                  <a:srgbClr val="000000"/>
                </a:solidFill>
              </a:rPr>
              <a:t>9 mph (alrededor de 12 s/km</a:t>
            </a:r>
            <a:r>
              <a:rPr lang="en-US" altLang="es-PR" b="1" i="1">
                <a:solidFill>
                  <a:srgbClr val="000000"/>
                </a:solidFill>
              </a:rPr>
              <a:t>):</a:t>
            </a:r>
            <a:endParaRPr lang="en-US" altLang="es-PR" b="1">
              <a:solidFill>
                <a:srgbClr val="000000"/>
              </a:solidFill>
            </a:endParaRPr>
          </a:p>
          <a:p>
            <a:pPr lvl="4" eaLnBrk="1" hangingPunct="1"/>
            <a:r>
              <a:rPr lang="en-US" altLang="es-PR" b="1">
                <a:solidFill>
                  <a:srgbClr val="000000"/>
                </a:solidFill>
              </a:rPr>
              <a:t>                                  </a:t>
            </a:r>
            <a:r>
              <a:rPr lang="en-US" altLang="es-PR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r>
              <a:rPr lang="en-US" altLang="es-PR"/>
              <a:t> </a:t>
            </a:r>
            <a:r>
              <a:rPr lang="en-US" altLang="es-PR" b="1" i="1">
                <a:solidFill>
                  <a:srgbClr val="000000"/>
                </a:solidFill>
              </a:rPr>
              <a:t>Esto equivale a:</a:t>
            </a:r>
          </a:p>
          <a:p>
            <a:pPr lvl="4" eaLnBrk="1" hangingPunct="1"/>
            <a:r>
              <a:rPr lang="en-US" altLang="es-PR" b="1" i="1">
                <a:solidFill>
                  <a:srgbClr val="000000"/>
                </a:solidFill>
              </a:rPr>
              <a:t>                                      </a:t>
            </a: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6 min. con 45 seg. por milla, o</a:t>
            </a:r>
          </a:p>
          <a:p>
            <a:pPr lvl="4" eaLnBrk="1" hangingPunct="1"/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                                      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4 min. con 12 seg. por kilómetro</a:t>
            </a:r>
            <a:endParaRPr lang="en-US" altLang="es-PR" b="1" i="1">
              <a:solidFill>
                <a:srgbClr val="000000"/>
              </a:solidFill>
            </a:endParaRPr>
          </a:p>
          <a:p>
            <a:pPr lvl="4" eaLnBrk="1" hangingPunct="1"/>
            <a:endParaRPr lang="en-US" altLang="es-PR" b="1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/>
          </p:cNvSpPr>
          <p:nvPr/>
        </p:nvSpPr>
        <p:spPr bwMode="auto">
          <a:xfrm>
            <a:off x="6172200" y="3886200"/>
            <a:ext cx="2590800" cy="1371600"/>
          </a:xfrm>
          <a:prstGeom prst="rect">
            <a:avLst/>
          </a:prstGeom>
          <a:solidFill>
            <a:srgbClr val="FFFFCC"/>
          </a:solidFill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INFERENCIAS:</a:t>
            </a: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 i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Rx Entrenamiento: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Bajo: </a:t>
            </a:r>
            <a:r>
              <a:rPr lang="en-US" altLang="es-PR" b="1" i="1">
                <a:solidFill>
                  <a:srgbClr val="000000"/>
                </a:solidFill>
                <a:latin typeface="Tahoma" panose="020B0604030504040204" pitchFamily="34" charset="0"/>
              </a:rPr>
              <a:t>Aeróbico 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Alto: </a:t>
            </a:r>
            <a:r>
              <a:rPr lang="en-US" altLang="es-PR" b="1" i="1">
                <a:solidFill>
                  <a:srgbClr val="000000"/>
                </a:solidFill>
              </a:rPr>
              <a:t>Anaeróbico</a:t>
            </a:r>
          </a:p>
          <a:p>
            <a:pPr eaLnBrk="1" hangingPunct="1"/>
            <a:r>
              <a:rPr lang="es-PR" altLang="es-PR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endParaRPr lang="en-US" altLang="es-PR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98313" name="Picture 9" descr="Basket_Woman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0"/>
            <a:ext cx="1436688" cy="198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304800" y="3352800"/>
            <a:ext cx="8534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1700" b="1">
                <a:solidFill>
                  <a:srgbClr val="000000"/>
                </a:solidFill>
                <a:latin typeface="Arial Black" panose="020B0A04020102020204" pitchFamily="34" charset="0"/>
              </a:rPr>
              <a:t>ANÁLISIS BIOMECÁNICO – Baloncesto Profesional</a:t>
            </a:r>
            <a:r>
              <a:rPr lang="en-US" altLang="es-PR" sz="1700" b="1">
                <a:solidFill>
                  <a:srgbClr val="000000"/>
                </a:solidFill>
              </a:rPr>
              <a:t>   </a:t>
            </a:r>
          </a:p>
          <a:p>
            <a:pPr eaLnBrk="1" hangingPunct="1"/>
            <a:r>
              <a:rPr lang="en-US" altLang="es-PR"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(Nota. Adaptado de “A Profile fo Ground Reacction Forces in Professional Basketball”,</a:t>
            </a:r>
          </a:p>
          <a:p>
            <a:pPr eaLnBrk="1" hangingPunct="1"/>
            <a:r>
              <a:rPr lang="en-US" altLang="es-PR"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por  MacClay et al, 1994, </a:t>
            </a:r>
            <a:r>
              <a:rPr lang="en-US" altLang="es-PR" sz="14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Journal of Applied Biomechanics, 10</a:t>
            </a:r>
            <a:r>
              <a:rPr lang="en-US" altLang="es-PR"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(3), 221-236)</a:t>
            </a:r>
            <a:endParaRPr lang="es-PR" altLang="es-PR" sz="14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1700" b="1">
                <a:solidFill>
                  <a:srgbClr val="000000"/>
                </a:solidFill>
              </a:rPr>
              <a:t> Fuerzas de Reacción del Suelo: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1700" b="1">
                <a:solidFill>
                  <a:srgbClr val="000000"/>
                </a:solidFill>
              </a:rPr>
              <a:t> </a:t>
            </a:r>
            <a:r>
              <a:rPr lang="es-PR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Correr:</a:t>
            </a:r>
            <a:r>
              <a:rPr lang="es-PR" altLang="es-PR" sz="1700" b="1" i="1">
                <a:solidFill>
                  <a:srgbClr val="000000"/>
                </a:solidFill>
              </a:rPr>
              <a:t> </a:t>
            </a:r>
            <a:endParaRPr lang="es-PR" altLang="es-PR" sz="1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Fuerzas </a:t>
            </a:r>
            <a:r>
              <a:rPr lang="en-US" altLang="es-PR" sz="17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Verticales</a:t>
            </a: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 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1700" b="1" i="1">
                <a:solidFill>
                  <a:srgbClr val="000000"/>
                </a:solidFill>
              </a:rPr>
              <a:t>3 veces la masa (peso) corporal del jugador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Fuerzas </a:t>
            </a:r>
            <a:r>
              <a:rPr lang="en-US" altLang="es-PR" sz="17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Anterior</a:t>
            </a: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y </a:t>
            </a:r>
            <a:r>
              <a:rPr lang="en-US" altLang="es-PR" sz="17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Posterior</a:t>
            </a: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1700" b="1" i="1">
                <a:solidFill>
                  <a:srgbClr val="000000"/>
                </a:solidFill>
              </a:rPr>
              <a:t>0.5 veces la masa (peso) corporal del jugador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Fuerzas </a:t>
            </a:r>
            <a:r>
              <a:rPr lang="en-US" altLang="es-PR" sz="17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Medioaterales</a:t>
            </a: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1700" b="1" i="1">
                <a:solidFill>
                  <a:srgbClr val="000000"/>
                </a:solidFill>
              </a:rPr>
              <a:t>0.25 veces la masa (peso) corporal del jugador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es-PR" sz="1700" b="1" i="1">
              <a:solidFill>
                <a:srgbClr val="000000"/>
              </a:solidFill>
            </a:endParaRPr>
          </a:p>
        </p:txBody>
      </p:sp>
      <p:pic>
        <p:nvPicPr>
          <p:cNvPr id="102409" name="Picture 9" descr="Logo_Dunk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14763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0" name="Picture 10" descr="Drib_Alone_Bas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352800"/>
            <a:ext cx="16446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304800" y="3352800"/>
            <a:ext cx="8534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1700" b="1">
                <a:solidFill>
                  <a:srgbClr val="000000"/>
                </a:solidFill>
                <a:latin typeface="Arial Black" panose="020B0A04020102020204" pitchFamily="34" charset="0"/>
              </a:rPr>
              <a:t>ANÁLISIS BIOMECÁNICO – Baloncesto Profesional</a:t>
            </a:r>
            <a:r>
              <a:rPr lang="en-US" altLang="es-PR" sz="1700" b="1">
                <a:solidFill>
                  <a:srgbClr val="000000"/>
                </a:solidFill>
              </a:rPr>
              <a:t>   </a:t>
            </a:r>
            <a:endParaRPr lang="es-PR" altLang="es-PR" sz="17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1700" b="1">
                <a:solidFill>
                  <a:srgbClr val="000000"/>
                </a:solidFill>
              </a:rPr>
              <a:t> Fuerzas de Reacción del Suelo: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1700" b="1">
                <a:solidFill>
                  <a:srgbClr val="000000"/>
                </a:solidFill>
              </a:rPr>
              <a:t> </a:t>
            </a:r>
            <a:r>
              <a:rPr lang="es-PR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Fuerzas Verticales:</a:t>
            </a:r>
            <a:r>
              <a:rPr lang="es-PR" altLang="es-PR" sz="1700" b="1" i="1">
                <a:solidFill>
                  <a:srgbClr val="000000"/>
                </a:solidFill>
              </a:rPr>
              <a:t> </a:t>
            </a:r>
            <a:endParaRPr lang="es-PR" altLang="es-PR" sz="1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Comenzando: 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1700" b="1" i="1">
                <a:solidFill>
                  <a:srgbClr val="000000"/>
                </a:solidFill>
              </a:rPr>
              <a:t>0.8 veces la masa (peso) corporal del jugador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Aterrizaje de la Quira (Lay-up):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1700" b="1" i="1">
                <a:solidFill>
                  <a:srgbClr val="000000"/>
                </a:solidFill>
              </a:rPr>
              <a:t>8.9 veces la masa (peso) corporal del jugador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Detenerse: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1700" b="1" i="1">
                <a:solidFill>
                  <a:srgbClr val="000000"/>
                </a:solidFill>
              </a:rPr>
              <a:t>2.7 veces la masa (peso) corporal del jugador</a:t>
            </a: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Cortando: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b="1" i="1">
                <a:solidFill>
                  <a:srgbClr val="000000"/>
                </a:solidFill>
              </a:rPr>
              <a:t>3 veces la masa (peso) corporal del jugador</a:t>
            </a:r>
            <a:endParaRPr lang="en-US" altLang="es-PR" sz="1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03431" name="Picture 7" descr="Rebound_P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352800"/>
            <a:ext cx="127158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2" name="Picture 8" descr="Rebound_One-Hand-Ha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733800"/>
            <a:ext cx="1398587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38243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MODELO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Sistemático del Deporte *</a:t>
            </a:r>
          </a:p>
        </p:txBody>
      </p:sp>
      <p:sp>
        <p:nvSpPr>
          <p:cNvPr id="138244" name="Content Placeholder 2"/>
          <p:cNvSpPr>
            <a:spLocks/>
          </p:cNvSpPr>
          <p:nvPr/>
        </p:nvSpPr>
        <p:spPr bwMode="auto">
          <a:xfrm>
            <a:off x="457200" y="3276600"/>
            <a:ext cx="6096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Consideraciones importantes:</a:t>
            </a:r>
            <a:r>
              <a:rPr lang="en-US" sz="2200" b="1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endParaRPr lang="es-PR" sz="22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Las tácticas poseen un efecto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significativo sobre las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demandas del deporte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Tomar tiempo para adquirir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un entendimiento profundo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sobre el juego/deporte antes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de diseñar un programa de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PR" sz="2200" b="1">
                <a:solidFill>
                  <a:srgbClr val="000000"/>
                </a:solidFill>
                <a:latin typeface="Arial" charset="0"/>
                <a:cs typeface="Arial" charset="0"/>
              </a:rPr>
              <a:t>     entrenamiento deportivo</a:t>
            </a:r>
            <a:endParaRPr lang="en-US" sz="22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 PASOS A SEGUIR </a:t>
            </a:r>
            <a:r>
              <a:rPr 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*</a:t>
            </a:r>
            <a:endParaRPr 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38246" name="Title 1"/>
          <p:cNvSpPr>
            <a:spLocks/>
          </p:cNvSpPr>
          <p:nvPr/>
        </p:nvSpPr>
        <p:spPr bwMode="auto">
          <a:xfrm>
            <a:off x="152400" y="2971800"/>
            <a:ext cx="861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defRPr/>
            </a:pP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* </a:t>
            </a:r>
            <a:r>
              <a:rPr lang="es-PR" sz="23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PASO #1</a:t>
            </a:r>
            <a:r>
              <a:rPr lang="es-PR" sz="23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Analice las Demandas del Deporte *</a:t>
            </a:r>
          </a:p>
        </p:txBody>
      </p:sp>
      <p:pic>
        <p:nvPicPr>
          <p:cNvPr id="5127" name="Picture 8" descr="BLAKBE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00400"/>
            <a:ext cx="1939925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533400" y="3352800"/>
            <a:ext cx="5410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1900" b="1">
                <a:solidFill>
                  <a:srgbClr val="000000"/>
                </a:solidFill>
                <a:latin typeface="Arial Black" panose="020B0A04020102020204" pitchFamily="34" charset="0"/>
              </a:rPr>
              <a:t>ANÁLISIS BIOMECÁNICO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900" b="1">
                <a:solidFill>
                  <a:srgbClr val="000000"/>
                </a:solidFill>
                <a:latin typeface="Arial Black" panose="020B0A04020102020204" pitchFamily="34" charset="0"/>
              </a:rPr>
              <a:t>    – Baloncesto Profesional</a:t>
            </a:r>
            <a:r>
              <a:rPr lang="en-US" altLang="es-PR" sz="1900" b="1">
                <a:solidFill>
                  <a:srgbClr val="000000"/>
                </a:solidFill>
              </a:rPr>
              <a:t>   </a:t>
            </a:r>
            <a:endParaRPr lang="es-PR" altLang="es-PR" sz="19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1900" b="1">
                <a:solidFill>
                  <a:srgbClr val="000000"/>
                </a:solidFill>
              </a:rPr>
              <a:t> Fuerzas de Reacci</a:t>
            </a:r>
            <a:r>
              <a:rPr lang="en-US" altLang="es-PR" sz="1900" b="1">
                <a:solidFill>
                  <a:srgbClr val="000000"/>
                </a:solidFill>
              </a:rPr>
              <a:t>ón al Suelo</a:t>
            </a:r>
            <a:r>
              <a:rPr lang="es-PR" altLang="es-PR" sz="1900" b="1">
                <a:solidFill>
                  <a:srgbClr val="000000"/>
                </a:solidFill>
              </a:rPr>
              <a:t>:</a:t>
            </a:r>
          </a:p>
          <a:p>
            <a:pPr lvl="2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1900" b="1">
                <a:solidFill>
                  <a:srgbClr val="000000"/>
                </a:solidFill>
              </a:rPr>
              <a:t> </a:t>
            </a:r>
            <a:r>
              <a:rPr lang="es-PR" altLang="es-PR" sz="1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Fuerzas Anterior y Posterior:</a:t>
            </a:r>
            <a:r>
              <a:rPr lang="es-PR" altLang="es-PR" sz="1900" b="1" i="1">
                <a:solidFill>
                  <a:srgbClr val="000000"/>
                </a:solidFill>
              </a:rPr>
              <a:t> </a:t>
            </a:r>
            <a:endParaRPr lang="es-PR" altLang="es-PR" sz="19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Detenerse: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1900" b="1" i="1">
                <a:solidFill>
                  <a:srgbClr val="000000"/>
                </a:solidFill>
              </a:rPr>
              <a:t>2.3 veces la masa (peso)</a:t>
            </a:r>
          </a:p>
          <a:p>
            <a:pPr lvl="4" eaLnBrk="1" hangingPunct="1"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900" b="1" i="1">
                <a:solidFill>
                  <a:srgbClr val="000000"/>
                </a:solidFill>
              </a:rPr>
              <a:t>     corporal del jugador</a:t>
            </a:r>
          </a:p>
        </p:txBody>
      </p:sp>
      <p:pic>
        <p:nvPicPr>
          <p:cNvPr id="104456" name="Picture 8" descr="Jump-Shot_Half-P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0"/>
            <a:ext cx="13922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7" name="Picture 9" descr="Run_Dribling_Male_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08350"/>
            <a:ext cx="32004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304800" y="3352800"/>
            <a:ext cx="5029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1700" b="1">
                <a:solidFill>
                  <a:srgbClr val="000000"/>
                </a:solidFill>
                <a:latin typeface="Arial Black" panose="020B0A04020102020204" pitchFamily="34" charset="0"/>
              </a:rPr>
              <a:t>ANÁLISIS BIOMECÁNICO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700" b="1">
                <a:solidFill>
                  <a:srgbClr val="000000"/>
                </a:solidFill>
                <a:latin typeface="Arial Black" panose="020B0A04020102020204" pitchFamily="34" charset="0"/>
              </a:rPr>
              <a:t>     – Baloncesto Profesional</a:t>
            </a:r>
            <a:r>
              <a:rPr lang="en-US" altLang="es-PR" sz="1700" b="1">
                <a:solidFill>
                  <a:srgbClr val="000000"/>
                </a:solidFill>
              </a:rPr>
              <a:t>   </a:t>
            </a:r>
            <a:endParaRPr lang="es-PR" altLang="es-PR" sz="17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14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1700" b="1">
                <a:solidFill>
                  <a:srgbClr val="000000"/>
                </a:solidFill>
              </a:rPr>
              <a:t> Fuerzas de Reacci</a:t>
            </a:r>
            <a:r>
              <a:rPr lang="en-US" altLang="es-PR" sz="1700" b="1">
                <a:solidFill>
                  <a:srgbClr val="000000"/>
                </a:solidFill>
              </a:rPr>
              <a:t>ón al Suelo</a:t>
            </a:r>
            <a:r>
              <a:rPr lang="es-PR" altLang="es-PR" sz="1700" b="1">
                <a:solidFill>
                  <a:srgbClr val="000000"/>
                </a:solidFill>
              </a:rPr>
              <a:t>:</a:t>
            </a:r>
          </a:p>
          <a:p>
            <a:pPr lvl="2"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1700" b="1">
                <a:solidFill>
                  <a:srgbClr val="000000"/>
                </a:solidFill>
              </a:rPr>
              <a:t> </a:t>
            </a:r>
            <a:r>
              <a:rPr lang="es-PR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Fuerzas Mediolaterales:</a:t>
            </a:r>
            <a:r>
              <a:rPr lang="es-PR" altLang="es-PR" sz="1700" b="1" i="1">
                <a:solidFill>
                  <a:srgbClr val="000000"/>
                </a:solidFill>
              </a:rPr>
              <a:t> </a:t>
            </a:r>
            <a:endParaRPr lang="es-PR" altLang="es-PR" sz="1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14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Deslizamientos</a:t>
            </a:r>
          </a:p>
          <a:p>
            <a:pPr lvl="3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(Arrastre de los Pies):</a:t>
            </a:r>
          </a:p>
          <a:p>
            <a:pPr lvl="4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1700" b="1" i="1">
                <a:solidFill>
                  <a:srgbClr val="000000"/>
                </a:solidFill>
              </a:rPr>
              <a:t>1.4 veces la masa (peso)</a:t>
            </a:r>
          </a:p>
          <a:p>
            <a:pPr lvl="4" eaLnBrk="1" hangingPunct="1"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sz="1700" b="1" i="1">
                <a:solidFill>
                  <a:srgbClr val="000000"/>
                </a:solidFill>
              </a:rPr>
              <a:t>      corporal del jugador</a:t>
            </a:r>
          </a:p>
        </p:txBody>
      </p:sp>
      <p:pic>
        <p:nvPicPr>
          <p:cNvPr id="105479" name="Picture 7" descr="Drib_Garding_Close_Bas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3505200" cy="30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194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304800" y="3276600"/>
            <a:ext cx="8534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sz="1600" b="1">
                <a:solidFill>
                  <a:srgbClr val="000000"/>
                </a:solidFill>
                <a:latin typeface="Arial Black" panose="020B0A04020102020204" pitchFamily="34" charset="0"/>
              </a:rPr>
              <a:t>INTERPRETACIÓN DELOS DATOS COLECTADOS</a:t>
            </a:r>
            <a:r>
              <a:rPr lang="en-US" altLang="es-PR" sz="1600" b="1">
                <a:solidFill>
                  <a:srgbClr val="000000"/>
                </a:solidFill>
              </a:rPr>
              <a:t> - BALONCESTO  </a:t>
            </a:r>
            <a:endParaRPr lang="es-PR" altLang="es-PR" sz="1600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1500" b="1">
                <a:solidFill>
                  <a:srgbClr val="000000"/>
                </a:solidFill>
              </a:rPr>
              <a:t> </a:t>
            </a:r>
            <a:r>
              <a:rPr lang="es-PR" altLang="es-PR" b="1">
                <a:solidFill>
                  <a:srgbClr val="000000"/>
                </a:solidFill>
              </a:rPr>
              <a:t>Aplicación al Programa de Entrenamiento: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b="1">
                <a:solidFill>
                  <a:srgbClr val="000000"/>
                </a:solidFill>
              </a:rPr>
              <a:t> </a:t>
            </a:r>
            <a:r>
              <a:rPr lang="es-PR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Conjunto de movimientos intermitentes,</a:t>
            </a:r>
          </a:p>
          <a:p>
            <a:pPr lvl="2" eaLnBrk="1" hangingPunct="1"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de alta intensidad y multidireccionales:</a:t>
            </a:r>
            <a:r>
              <a:rPr lang="es-PR" altLang="es-PR" b="1" i="1">
                <a:solidFill>
                  <a:srgbClr val="000000"/>
                </a:solidFill>
              </a:rPr>
              <a:t> </a:t>
            </a:r>
            <a:endParaRPr lang="es-PR" altLang="es-P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Transferencia al Entrenamiento: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b="1">
                <a:solidFill>
                  <a:srgbClr val="000000"/>
                </a:solidFill>
              </a:rPr>
              <a:t>DOSIS:</a:t>
            </a:r>
            <a:r>
              <a:rPr lang="en-US" altLang="es-PR" b="1" i="1">
                <a:solidFill>
                  <a:srgbClr val="000000"/>
                </a:solidFill>
              </a:rPr>
              <a:t> Ejercicios</a:t>
            </a:r>
            <a:r>
              <a:rPr lang="en-US" altLang="es-PR" sz="1600" b="1" i="1">
                <a:solidFill>
                  <a:srgbClr val="000000"/>
                </a:solidFill>
              </a:rPr>
              <a:t>:</a:t>
            </a:r>
            <a:endParaRPr lang="en-US" altLang="es-PR" sz="1600" b="1">
              <a:solidFill>
                <a:srgbClr val="000000"/>
              </a:solidFill>
            </a:endParaRPr>
          </a:p>
          <a:p>
            <a:pPr lvl="4" eaLnBrk="1" hangingPunct="1">
              <a:lnSpc>
                <a:spcPct val="80000"/>
              </a:lnSpc>
            </a:pPr>
            <a:r>
              <a:rPr lang="en-US" altLang="es-PR" sz="1600" b="1">
                <a:solidFill>
                  <a:srgbClr val="000000"/>
                </a:solidFill>
              </a:rPr>
              <a:t>      </a:t>
            </a:r>
            <a:r>
              <a:rPr lang="en-US" altLang="es-PR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r>
              <a:rPr lang="en-US" altLang="es-PR" sz="1600"/>
              <a:t> </a:t>
            </a:r>
            <a:r>
              <a:rPr lang="en-US" altLang="es-PR" sz="1600" b="1">
                <a:solidFill>
                  <a:srgbClr val="000000"/>
                </a:solidFill>
              </a:rPr>
              <a:t>Intensidad -</a:t>
            </a:r>
            <a:r>
              <a:rPr lang="en-US" altLang="es-PR" sz="1600" b="1" i="1">
                <a:solidFill>
                  <a:srgbClr val="000000"/>
                </a:solidFill>
              </a:rPr>
              <a:t> de las rutinas:</a:t>
            </a:r>
          </a:p>
          <a:p>
            <a:pPr lvl="4" eaLnBrk="1" hangingPunct="1"/>
            <a:r>
              <a:rPr lang="en-US" altLang="es-PR" sz="1600" b="1" i="1">
                <a:solidFill>
                  <a:srgbClr val="000000"/>
                </a:solidFill>
              </a:rPr>
              <a:t>         </a:t>
            </a:r>
            <a:r>
              <a:rPr lang="en-US" altLang="es-PR" sz="1600">
                <a:solidFill>
                  <a:srgbClr val="000000"/>
                </a:solidFill>
                <a:sym typeface="Wingdings" panose="05000000000000000000" pitchFamily="2" charset="2"/>
              </a:rPr>
              <a:t></a:t>
            </a:r>
            <a:r>
              <a:rPr lang="en-US" altLang="es-PR" sz="1600" i="1">
                <a:solidFill>
                  <a:srgbClr val="000000"/>
                </a:solidFill>
                <a:sym typeface="Wingdings" panose="05000000000000000000" pitchFamily="2" charset="2"/>
              </a:rPr>
              <a:t> Alta</a:t>
            </a:r>
          </a:p>
          <a:p>
            <a:pPr lvl="4" eaLnBrk="1" hangingPunct="1">
              <a:lnSpc>
                <a:spcPct val="80000"/>
              </a:lnSpc>
            </a:pPr>
            <a:r>
              <a:rPr lang="en-US" altLang="es-PR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-</a:t>
            </a:r>
            <a:r>
              <a:rPr lang="en-US" altLang="es-PR" sz="1600"/>
              <a:t> </a:t>
            </a:r>
            <a:r>
              <a:rPr lang="en-US" altLang="es-PR" sz="1600" b="1">
                <a:solidFill>
                  <a:srgbClr val="000000"/>
                </a:solidFill>
              </a:rPr>
              <a:t>Patrones de movimiento:</a:t>
            </a:r>
            <a:endParaRPr lang="en-US" altLang="es-PR" sz="1600" b="1" i="1">
              <a:solidFill>
                <a:srgbClr val="000000"/>
              </a:solidFill>
            </a:endParaRPr>
          </a:p>
          <a:p>
            <a:pPr lvl="4" eaLnBrk="1" hangingPunct="1"/>
            <a:r>
              <a:rPr lang="en-US" altLang="es-PR" sz="1600" b="1" i="1">
                <a:solidFill>
                  <a:srgbClr val="000000"/>
                </a:solidFill>
              </a:rPr>
              <a:t>               </a:t>
            </a:r>
            <a:r>
              <a:rPr lang="en-US" altLang="es-PR" sz="1600">
                <a:solidFill>
                  <a:srgbClr val="000000"/>
                </a:solidFill>
                <a:sym typeface="Wingdings" panose="05000000000000000000" pitchFamily="2" charset="2"/>
              </a:rPr>
              <a:t></a:t>
            </a:r>
            <a:r>
              <a:rPr lang="en-US" altLang="es-PR" sz="1600" i="1">
                <a:solidFill>
                  <a:srgbClr val="000000"/>
                </a:solidFill>
                <a:sym typeface="Wingdings" panose="05000000000000000000" pitchFamily="2" charset="2"/>
              </a:rPr>
              <a:t> Variado</a:t>
            </a:r>
          </a:p>
          <a:p>
            <a:pPr lvl="4" eaLnBrk="1" hangingPunct="1">
              <a:lnSpc>
                <a:spcPct val="80000"/>
              </a:lnSpc>
            </a:pPr>
            <a:r>
              <a:rPr lang="en-US" altLang="es-PR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-</a:t>
            </a:r>
            <a:r>
              <a:rPr lang="en-US" altLang="es-PR" sz="1600"/>
              <a:t> </a:t>
            </a:r>
            <a:r>
              <a:rPr lang="en-US" altLang="es-PR" sz="1600" b="1">
                <a:solidFill>
                  <a:srgbClr val="000000"/>
                </a:solidFill>
              </a:rPr>
              <a:t>Razones de: Trabajo: Reposo</a:t>
            </a:r>
            <a:endParaRPr lang="en-US" altLang="es-PR" sz="1600" b="1" i="1">
              <a:solidFill>
                <a:srgbClr val="000000"/>
              </a:solidFill>
            </a:endParaRPr>
          </a:p>
          <a:p>
            <a:pPr lvl="4" eaLnBrk="1" hangingPunct="1"/>
            <a:r>
              <a:rPr lang="en-US" altLang="es-PR" sz="1600" b="1" i="1">
                <a:solidFill>
                  <a:srgbClr val="000000"/>
                </a:solidFill>
              </a:rPr>
              <a:t>                </a:t>
            </a:r>
            <a:r>
              <a:rPr lang="en-US" altLang="es-PR" sz="1600">
                <a:solidFill>
                  <a:srgbClr val="000000"/>
                </a:solidFill>
                <a:sym typeface="Wingdings" panose="05000000000000000000" pitchFamily="2" charset="2"/>
              </a:rPr>
              <a:t></a:t>
            </a:r>
            <a:r>
              <a:rPr lang="en-US" altLang="es-PR" sz="1600" i="1">
                <a:solidFill>
                  <a:srgbClr val="000000"/>
                </a:solidFill>
                <a:sym typeface="Wingdings" panose="05000000000000000000" pitchFamily="2" charset="2"/>
              </a:rPr>
              <a:t> Variado</a:t>
            </a:r>
            <a:r>
              <a:rPr lang="en-US" altLang="es-PR" sz="1600">
                <a:solidFill>
                  <a:srgbClr val="000000"/>
                </a:solidFill>
                <a:sym typeface="Wingdings" panose="05000000000000000000" pitchFamily="2" charset="2"/>
              </a:rPr>
              <a:t>                             </a:t>
            </a:r>
            <a:endParaRPr lang="en-US" altLang="es-PR" sz="1600" b="1" i="1">
              <a:solidFill>
                <a:srgbClr val="000000"/>
              </a:solidFill>
            </a:endParaRPr>
          </a:p>
          <a:p>
            <a:pPr lvl="4" eaLnBrk="1" hangingPunct="1"/>
            <a:endParaRPr lang="en-US" altLang="es-PR" sz="1600" b="1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/>
          </p:cNvSpPr>
          <p:nvPr/>
        </p:nvSpPr>
        <p:spPr bwMode="auto">
          <a:xfrm>
            <a:off x="6019800" y="4419600"/>
            <a:ext cx="2895600" cy="1828800"/>
          </a:xfrm>
          <a:prstGeom prst="rect">
            <a:avLst/>
          </a:prstGeom>
          <a:solidFill>
            <a:srgbClr val="FFFFCC"/>
          </a:solidFill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 i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Rx Entrenamiento: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s-PR" altLang="es-PR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Trabajo: </a:t>
            </a:r>
            <a:r>
              <a:rPr lang="en-US" altLang="es-PR" b="1" i="1">
                <a:solidFill>
                  <a:srgbClr val="006600"/>
                </a:solidFill>
                <a:latin typeface="Tahoma" panose="020B0604030504040204" pitchFamily="34" charset="0"/>
              </a:rPr>
              <a:t>Varía – 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b="1" i="1">
                <a:solidFill>
                  <a:srgbClr val="006600"/>
                </a:solidFill>
                <a:latin typeface="Tahoma" panose="020B0604030504040204" pitchFamily="34" charset="0"/>
              </a:rPr>
              <a:t>   Dependiendo de:</a:t>
            </a:r>
            <a:r>
              <a:rPr lang="en-US" altLang="es-PR" b="1" i="1">
                <a:solidFill>
                  <a:srgbClr val="800080"/>
                </a:solidFill>
                <a:latin typeface="Tahoma" panose="020B0604030504040204" pitchFamily="34" charset="0"/>
              </a:rPr>
              <a:t> 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 b="1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- Etapa/Ciclo: </a:t>
            </a:r>
            <a:r>
              <a:rPr lang="es-PR" altLang="es-PR" b="1" i="1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</a:t>
            </a:r>
            <a:r>
              <a:rPr lang="en-US" altLang="es-PR" b="1" i="1">
                <a:solidFill>
                  <a:srgbClr val="800080"/>
                </a:solidFill>
              </a:rPr>
              <a:t> 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s-PR" b="1" i="1">
                <a:solidFill>
                  <a:srgbClr val="800080"/>
                </a:solidFill>
              </a:rPr>
              <a:t>       Entrenamiento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PR" altLang="es-PR"/>
              <a:t>     </a:t>
            </a:r>
            <a:r>
              <a:rPr lang="es-PR" altLang="es-PR" b="1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Nivel: </a:t>
            </a:r>
            <a:r>
              <a:rPr lang="en-US" altLang="es-PR" b="1" i="1">
                <a:solidFill>
                  <a:srgbClr val="800080"/>
                </a:solidFill>
              </a:rPr>
              <a:t>Aptitud Física</a:t>
            </a:r>
          </a:p>
          <a:p>
            <a:pPr eaLnBrk="1" hangingPunct="1"/>
            <a:r>
              <a:rPr lang="es-PR" altLang="es-PR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endParaRPr lang="en-US" altLang="es-PR" b="1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0362" name="Picture 10" descr="Dunk_Two-Hands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1016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304800" y="3352800"/>
            <a:ext cx="8534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b="1">
                <a:solidFill>
                  <a:srgbClr val="000000"/>
                </a:solidFill>
                <a:latin typeface="Arial Black" panose="020B0A04020102020204" pitchFamily="34" charset="0"/>
              </a:rPr>
              <a:t>INTERPRETACIÓN DELOS DATOS COLECTADOS</a:t>
            </a:r>
            <a:r>
              <a:rPr lang="en-US" altLang="es-PR" b="1">
                <a:solidFill>
                  <a:srgbClr val="000000"/>
                </a:solidFill>
              </a:rPr>
              <a:t> - BALONCESTO  </a:t>
            </a:r>
            <a:endParaRPr lang="es-PR" altLang="es-PR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1700" b="1">
                <a:solidFill>
                  <a:srgbClr val="000000"/>
                </a:solidFill>
              </a:rPr>
              <a:t> </a:t>
            </a:r>
            <a:r>
              <a:rPr lang="es-PR" altLang="es-PR" sz="2000" b="1">
                <a:solidFill>
                  <a:srgbClr val="000000"/>
                </a:solidFill>
              </a:rPr>
              <a:t>Aplicación al Programa de Entrenamiento:</a:t>
            </a:r>
          </a:p>
          <a:p>
            <a:pPr lvl="2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000" b="1">
                <a:solidFill>
                  <a:srgbClr val="000000"/>
                </a:solidFill>
              </a:rPr>
              <a:t> </a:t>
            </a:r>
            <a:r>
              <a:rPr lang="es-PR" altLang="es-P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Enfatizar:</a:t>
            </a:r>
            <a:r>
              <a:rPr lang="es-PR" altLang="es-PR" sz="2000" b="1" i="1">
                <a:solidFill>
                  <a:srgbClr val="000000"/>
                </a:solidFill>
              </a:rPr>
              <a:t> </a:t>
            </a:r>
            <a:endParaRPr lang="es-PR" altLang="es-PR" sz="2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Desarrollo de la Potencia/Explosividad</a:t>
            </a:r>
          </a:p>
          <a:p>
            <a:pPr lvl="3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Incorporar: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Brincos:</a:t>
            </a:r>
          </a:p>
          <a:p>
            <a:pPr lvl="4" eaLnBrk="1" hangingPunct="1"/>
            <a:r>
              <a:rPr lang="en-US" altLang="es-P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en-US" altLang="es-PR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r>
              <a:rPr lang="en-US" altLang="es-PR"/>
              <a:t> </a:t>
            </a:r>
            <a:r>
              <a:rPr lang="en-US" altLang="es-PR" b="1">
                <a:solidFill>
                  <a:srgbClr val="000000"/>
                </a:solidFill>
              </a:rPr>
              <a:t>Intensidad -</a:t>
            </a:r>
            <a:r>
              <a:rPr lang="en-US" altLang="es-PR" b="1" i="1">
                <a:solidFill>
                  <a:srgbClr val="000000"/>
                </a:solidFill>
              </a:rPr>
              <a:t> de éstos:</a:t>
            </a:r>
          </a:p>
          <a:p>
            <a:pPr lvl="4" eaLnBrk="1" hangingPunct="1"/>
            <a:r>
              <a:rPr lang="en-US" altLang="es-PR" b="1" i="1">
                <a:solidFill>
                  <a:srgbClr val="000000"/>
                </a:solidFill>
              </a:rPr>
              <a:t>         </a:t>
            </a: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Variada</a:t>
            </a:r>
            <a:endParaRPr lang="en-US" altLang="es-PR" sz="2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2000" b="1">
                <a:solidFill>
                  <a:srgbClr val="000000"/>
                </a:solidFill>
              </a:rPr>
              <a:t>Movimientos:</a:t>
            </a:r>
            <a:endParaRPr lang="en-US" altLang="es-PR" b="1">
              <a:solidFill>
                <a:srgbClr val="000000"/>
              </a:solidFill>
            </a:endParaRPr>
          </a:p>
          <a:p>
            <a:pPr lvl="4" eaLnBrk="1" hangingPunct="1"/>
            <a:r>
              <a:rPr lang="en-US" altLang="es-PR" b="1">
                <a:solidFill>
                  <a:srgbClr val="000000"/>
                </a:solidFill>
              </a:rPr>
              <a:t>      </a:t>
            </a:r>
            <a:r>
              <a:rPr lang="en-US" altLang="es-PR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r>
              <a:rPr lang="en-US" altLang="es-PR"/>
              <a:t> </a:t>
            </a:r>
            <a:r>
              <a:rPr lang="en-US" altLang="es-PR" b="1" i="1">
                <a:solidFill>
                  <a:srgbClr val="000000"/>
                </a:solidFill>
              </a:rPr>
              <a:t>Tempo:</a:t>
            </a:r>
          </a:p>
          <a:p>
            <a:pPr lvl="4" eaLnBrk="1" hangingPunct="1"/>
            <a:r>
              <a:rPr lang="en-US" altLang="es-PR" b="1" i="1">
                <a:solidFill>
                  <a:srgbClr val="000000"/>
                </a:solidFill>
              </a:rPr>
              <a:t>          </a:t>
            </a: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Rápidos</a:t>
            </a: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                   </a:t>
            </a:r>
            <a:endParaRPr lang="en-US" altLang="es-PR" b="1" i="1">
              <a:solidFill>
                <a:srgbClr val="000000"/>
              </a:solidFill>
            </a:endParaRPr>
          </a:p>
          <a:p>
            <a:pPr lvl="4" eaLnBrk="1" hangingPunct="1"/>
            <a:endParaRPr lang="en-US" altLang="es-PR" b="1">
              <a:solidFill>
                <a:srgbClr val="000000"/>
              </a:solidFill>
            </a:endParaRPr>
          </a:p>
        </p:txBody>
      </p:sp>
      <p:pic>
        <p:nvPicPr>
          <p:cNvPr id="99337" name="Picture 9" descr="Jump_Shut_2Guar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3657600"/>
            <a:ext cx="145097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9" name="Picture 11" descr="Lay-Up_Wom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1041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304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PR" sz="26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Tahoma" pitchFamily="34" charset="0"/>
              </a:rPr>
              <a:t>ENTRENAMIENTO FUNCIONAL PARA DEPORTES</a:t>
            </a:r>
          </a:p>
        </p:txBody>
      </p:sp>
      <p:sp>
        <p:nvSpPr>
          <p:cNvPr id="186371" name="Title 1"/>
          <p:cNvSpPr>
            <a:spLocks/>
          </p:cNvSpPr>
          <p:nvPr/>
        </p:nvSpPr>
        <p:spPr bwMode="auto">
          <a:xfrm>
            <a:off x="0" y="1219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ANÁLISIS DE LAS DEMANDAS:</a:t>
            </a:r>
            <a:br>
              <a:rPr lang="es-PR" sz="2900" b="1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s-PR" sz="2700" b="1" i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ESPECÍFICAS DEL DEPORTE: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* MÉTODOS PARA EL:   </a:t>
            </a:r>
          </a:p>
          <a:p>
            <a:pPr algn="ctr">
              <a:lnSpc>
                <a:spcPct val="90000"/>
              </a:lnSpc>
              <a:defRPr/>
            </a:pPr>
            <a:r>
              <a:rPr lang="es-PR" sz="2500" b="1" i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Análisis de las Demandas del Deporte *</a:t>
            </a:r>
          </a:p>
        </p:txBody>
      </p:sp>
      <p:sp>
        <p:nvSpPr>
          <p:cNvPr id="2" name="Title 5"/>
          <p:cNvSpPr txBox="1">
            <a:spLocks/>
          </p:cNvSpPr>
          <p:nvPr/>
        </p:nvSpPr>
        <p:spPr bwMode="auto">
          <a:xfrm>
            <a:off x="0" y="251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R" altLang="es-PR" sz="2500" i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APLICACIÓN: Práctica – Colección de Datos </a:t>
            </a:r>
            <a:r>
              <a:rPr lang="es-PR" altLang="es-PR" sz="25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  <a:endParaRPr lang="es-PR" altLang="es-PR" sz="2500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6373" name="Title 1"/>
          <p:cNvSpPr>
            <a:spLocks/>
          </p:cNvSpPr>
          <p:nvPr/>
        </p:nvSpPr>
        <p:spPr bwMode="auto">
          <a:xfrm>
            <a:off x="0" y="28956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s-PR" altLang="es-P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EVALUACIÓN: Durante un Juego o Evento Competitivo</a:t>
            </a:r>
          </a:p>
        </p:txBody>
      </p:sp>
      <p:sp>
        <p:nvSpPr>
          <p:cNvPr id="186374" name="Content Placeholder 2"/>
          <p:cNvSpPr>
            <a:spLocks/>
          </p:cNvSpPr>
          <p:nvPr/>
        </p:nvSpPr>
        <p:spPr bwMode="auto">
          <a:xfrm>
            <a:off x="228600" y="3352800"/>
            <a:ext cx="8534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en-US" altLang="es-PR" b="1">
                <a:solidFill>
                  <a:srgbClr val="000000"/>
                </a:solidFill>
                <a:latin typeface="Arial Black" panose="020B0A04020102020204" pitchFamily="34" charset="0"/>
              </a:rPr>
              <a:t>INTERPRETACIÓN DELOS DATOS COLECTADOS</a:t>
            </a:r>
            <a:r>
              <a:rPr lang="en-US" altLang="es-PR" b="1">
                <a:solidFill>
                  <a:srgbClr val="000000"/>
                </a:solidFill>
              </a:rPr>
              <a:t> - BALONCESTO  </a:t>
            </a:r>
            <a:endParaRPr lang="es-PR" altLang="es-PR" b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PR" altLang="es-PR" sz="1700" b="1">
                <a:solidFill>
                  <a:srgbClr val="000000"/>
                </a:solidFill>
              </a:rPr>
              <a:t> </a:t>
            </a:r>
            <a:r>
              <a:rPr lang="es-PR" altLang="es-PR" sz="2000" b="1">
                <a:solidFill>
                  <a:srgbClr val="000000"/>
                </a:solidFill>
              </a:rPr>
              <a:t>Aplicación al Programa de Entrenamiento:</a:t>
            </a:r>
          </a:p>
          <a:p>
            <a:pPr lvl="2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ð"/>
            </a:pPr>
            <a:r>
              <a:rPr lang="es-PR" altLang="es-PR" sz="2000" b="1">
                <a:solidFill>
                  <a:srgbClr val="000000"/>
                </a:solidFill>
              </a:rPr>
              <a:t> </a:t>
            </a:r>
            <a:r>
              <a:rPr lang="es-PR" altLang="es-P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Enfatizar:</a:t>
            </a:r>
            <a:r>
              <a:rPr lang="es-PR" altLang="es-PR" sz="2000" b="1" i="1">
                <a:solidFill>
                  <a:srgbClr val="000000"/>
                </a:solidFill>
              </a:rPr>
              <a:t> </a:t>
            </a:r>
            <a:endParaRPr lang="es-PR" altLang="es-PR" sz="2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lvl="3" eaLnBrk="1" hangingPunct="1"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s-P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Actividades Repetidas/Intérvalos de:</a:t>
            </a:r>
          </a:p>
          <a:p>
            <a:pPr lvl="4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Alta:</a:t>
            </a:r>
          </a:p>
          <a:p>
            <a:pPr lvl="4" eaLnBrk="1" hangingPunct="1"/>
            <a:r>
              <a:rPr lang="en-US" altLang="es-PR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en-US" altLang="es-PR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r>
              <a:rPr lang="en-US" altLang="es-PR"/>
              <a:t> </a:t>
            </a:r>
            <a:r>
              <a:rPr lang="en-US" altLang="es-PR" b="1">
                <a:solidFill>
                  <a:srgbClr val="000000"/>
                </a:solidFill>
              </a:rPr>
              <a:t>Intensidad –</a:t>
            </a:r>
            <a:r>
              <a:rPr lang="en-US" altLang="es-PR" b="1" i="1">
                <a:solidFill>
                  <a:srgbClr val="000000"/>
                </a:solidFill>
              </a:rPr>
              <a:t> dirigido a incrementar:</a:t>
            </a:r>
          </a:p>
          <a:p>
            <a:pPr lvl="4" eaLnBrk="1" hangingPunct="1"/>
            <a:r>
              <a:rPr lang="en-US" altLang="es-PR" b="1" i="1">
                <a:solidFill>
                  <a:srgbClr val="000000"/>
                </a:solidFill>
              </a:rPr>
              <a:t>         </a:t>
            </a: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Capacidad aeróbica</a:t>
            </a:r>
            <a:endParaRPr lang="en-US" altLang="es-PR" sz="2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4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es-PR" sz="2000" b="1">
                <a:solidFill>
                  <a:srgbClr val="000000"/>
                </a:solidFill>
              </a:rPr>
              <a:t>Desarollo de la torerancia cardiorrespiratoria:</a:t>
            </a:r>
            <a:endParaRPr lang="en-US" altLang="es-PR" b="1">
              <a:solidFill>
                <a:srgbClr val="000000"/>
              </a:solidFill>
            </a:endParaRPr>
          </a:p>
          <a:p>
            <a:pPr lvl="4" eaLnBrk="1" hangingPunct="1"/>
            <a:r>
              <a:rPr lang="en-US" altLang="es-PR" b="1">
                <a:solidFill>
                  <a:srgbClr val="000000"/>
                </a:solidFill>
              </a:rPr>
              <a:t>     </a:t>
            </a:r>
            <a:r>
              <a:rPr lang="en-US" altLang="es-PR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r>
              <a:rPr lang="en-US" altLang="es-PR"/>
              <a:t> </a:t>
            </a:r>
            <a:r>
              <a:rPr lang="en-US" altLang="es-PR" b="1">
                <a:solidFill>
                  <a:srgbClr val="000000"/>
                </a:solidFill>
              </a:rPr>
              <a:t>Método</a:t>
            </a:r>
            <a:r>
              <a:rPr lang="en-US" altLang="es-PR" b="1" i="1">
                <a:solidFill>
                  <a:srgbClr val="000000"/>
                </a:solidFill>
              </a:rPr>
              <a:t>:</a:t>
            </a:r>
          </a:p>
          <a:p>
            <a:pPr lvl="4" eaLnBrk="1" hangingPunct="1"/>
            <a:r>
              <a:rPr lang="en-US" altLang="es-PR" b="1" i="1">
                <a:solidFill>
                  <a:srgbClr val="000000"/>
                </a:solidFill>
              </a:rPr>
              <a:t>          </a:t>
            </a: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</a:t>
            </a:r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Rutinas específicas al juego (Ej: Imitación):</a:t>
            </a:r>
          </a:p>
          <a:p>
            <a:pPr lvl="4" eaLnBrk="1" hangingPunct="1"/>
            <a:r>
              <a:rPr lang="en-US" altLang="es-PR" i="1">
                <a:solidFill>
                  <a:srgbClr val="000000"/>
                </a:solidFill>
                <a:sym typeface="Wingdings" panose="05000000000000000000" pitchFamily="2" charset="2"/>
              </a:rPr>
              <a:t>             Diseñadas en un patrón intermitente</a:t>
            </a:r>
            <a:r>
              <a:rPr lang="en-US" altLang="es-PR">
                <a:solidFill>
                  <a:srgbClr val="000000"/>
                </a:solidFill>
                <a:sym typeface="Wingdings" panose="05000000000000000000" pitchFamily="2" charset="2"/>
              </a:rPr>
              <a:t>               </a:t>
            </a:r>
            <a:endParaRPr lang="en-US" altLang="es-PR" b="1" i="1">
              <a:solidFill>
                <a:srgbClr val="000000"/>
              </a:solidFill>
            </a:endParaRPr>
          </a:p>
          <a:p>
            <a:pPr lvl="4" eaLnBrk="1" hangingPunct="1"/>
            <a:endParaRPr lang="en-US" altLang="es-PR" b="1">
              <a:solidFill>
                <a:srgbClr val="000000"/>
              </a:solidFill>
            </a:endParaRPr>
          </a:p>
        </p:txBody>
      </p:sp>
      <p:pic>
        <p:nvPicPr>
          <p:cNvPr id="101383" name="Picture 7" descr="Dunk_Back_Basketb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3657600"/>
            <a:ext cx="173196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4" name="Picture 8" descr="Jump Ball_Black-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1770063" cy="190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  <p:tag name="POWERPOINTVERSION" val="11.0"/>
  <p:tag name="INCLUDESESSIO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Runners design template">
  <a:themeElements>
    <a:clrScheme name="Default Design 10">
      <a:dk1>
        <a:srgbClr val="003366"/>
      </a:dk1>
      <a:lt1>
        <a:srgbClr val="663300"/>
      </a:lt1>
      <a:dk2>
        <a:srgbClr val="000099"/>
      </a:dk2>
      <a:lt2>
        <a:srgbClr val="0066CC"/>
      </a:lt2>
      <a:accent1>
        <a:srgbClr val="0099CC"/>
      </a:accent1>
      <a:accent2>
        <a:srgbClr val="00B000"/>
      </a:accent2>
      <a:accent3>
        <a:srgbClr val="AAAACA"/>
      </a:accent3>
      <a:accent4>
        <a:srgbClr val="562A00"/>
      </a:accent4>
      <a:accent5>
        <a:srgbClr val="AACA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660033"/>
        </a:dk1>
        <a:lt1>
          <a:srgbClr val="523E26"/>
        </a:lt1>
        <a:dk2>
          <a:srgbClr val="D4AA66"/>
        </a:dk2>
        <a:lt2>
          <a:srgbClr val="2D2015"/>
        </a:lt2>
        <a:accent1>
          <a:srgbClr val="BA9584"/>
        </a:accent1>
        <a:accent2>
          <a:srgbClr val="A81616"/>
        </a:accent2>
        <a:accent3>
          <a:srgbClr val="B3AFAC"/>
        </a:accent3>
        <a:accent4>
          <a:srgbClr val="56002A"/>
        </a:accent4>
        <a:accent5>
          <a:srgbClr val="D9C8C2"/>
        </a:accent5>
        <a:accent6>
          <a:srgbClr val="981313"/>
        </a:accent6>
        <a:hlink>
          <a:srgbClr val="F8DA00"/>
        </a:hlink>
        <a:folHlink>
          <a:srgbClr val="DDE2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5A58"/>
        </a:dk1>
        <a:lt1>
          <a:srgbClr val="FF9900"/>
        </a:lt1>
        <a:dk2>
          <a:srgbClr val="008080"/>
        </a:dk2>
        <a:lt2>
          <a:srgbClr val="FF6600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8200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5C1F00"/>
        </a:dk1>
        <a:lt1>
          <a:srgbClr val="FF9933"/>
        </a:lt1>
        <a:dk2>
          <a:srgbClr val="800000"/>
        </a:dk2>
        <a:lt2>
          <a:srgbClr val="C84D16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822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3366"/>
        </a:dk1>
        <a:lt1>
          <a:srgbClr val="663300"/>
        </a:lt1>
        <a:dk2>
          <a:srgbClr val="000099"/>
        </a:dk2>
        <a:lt2>
          <a:srgbClr val="0066CC"/>
        </a:lt2>
        <a:accent1>
          <a:srgbClr val="0099CC"/>
        </a:accent1>
        <a:accent2>
          <a:srgbClr val="00B000"/>
        </a:accent2>
        <a:accent3>
          <a:srgbClr val="AAAACA"/>
        </a:accent3>
        <a:accent4>
          <a:srgbClr val="562A00"/>
        </a:accent4>
        <a:accent5>
          <a:srgbClr val="AACA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36699"/>
        </a:dk1>
        <a:lt1>
          <a:srgbClr val="33CC33"/>
        </a:lt1>
        <a:dk2>
          <a:srgbClr val="000000"/>
        </a:dk2>
        <a:lt2>
          <a:srgbClr val="2C91E4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2AAE2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333333"/>
        </a:dk1>
        <a:lt1>
          <a:srgbClr val="686B5D"/>
        </a:lt1>
        <a:dk2>
          <a:srgbClr val="717165"/>
        </a:dk2>
        <a:lt2>
          <a:srgbClr val="777777"/>
        </a:lt2>
        <a:accent1>
          <a:srgbClr val="928F80"/>
        </a:accent1>
        <a:accent2>
          <a:srgbClr val="384EF0"/>
        </a:accent2>
        <a:accent3>
          <a:srgbClr val="B9BAB6"/>
        </a:accent3>
        <a:accent4>
          <a:srgbClr val="2A2A2A"/>
        </a:accent4>
        <a:accent5>
          <a:srgbClr val="C7C6C0"/>
        </a:accent5>
        <a:accent6>
          <a:srgbClr val="3246D9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Runners design template</Template>
  <TotalTime>5392</TotalTime>
  <Words>7915</Words>
  <Application>Microsoft Office PowerPoint</Application>
  <PresentationFormat>On-screen Show (4:3)</PresentationFormat>
  <Paragraphs>1314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2" baseType="lpstr">
      <vt:lpstr>Arial</vt:lpstr>
      <vt:lpstr>Arial Black</vt:lpstr>
      <vt:lpstr>Calibri</vt:lpstr>
      <vt:lpstr>Tahoma</vt:lpstr>
      <vt:lpstr>Times New Roman</vt:lpstr>
      <vt:lpstr>Verdana</vt:lpstr>
      <vt:lpstr>Wingdings</vt:lpstr>
      <vt:lpstr>Runners design template</vt:lpstr>
      <vt:lpstr>ANÁLISIS DE LAS DEMANDAS ESPECÍFICAS DEL DEPORTE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Análisis de las Demandas Espeíficas del Deporte</dc:title>
  <dc:creator>Edgar Lopategui Corsino</dc:creator>
  <cp:lastModifiedBy>Edgar Lopategui Corsino</cp:lastModifiedBy>
  <cp:revision>1463</cp:revision>
  <cp:lastPrinted>1601-01-01T00:00:00Z</cp:lastPrinted>
  <dcterms:created xsi:type="dcterms:W3CDTF">2012-02-29T15:36:08Z</dcterms:created>
  <dcterms:modified xsi:type="dcterms:W3CDTF">2023-03-09T22:38:30Z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TC010721521033</vt:lpwstr>
  </property>
</Properties>
</file>