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23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4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5.xml" ContentType="application/vnd.openxmlformats-officedocument.presentationml.tags+xml"/>
  <Override PartName="/ppt/notesSlides/notesSlide66.xml" ContentType="application/vnd.openxmlformats-officedocument.presentationml.notesSlide+xml"/>
  <Override PartName="/ppt/tags/tag26.xml" ContentType="application/vnd.openxmlformats-officedocument.presentationml.tags+xml"/>
  <Override PartName="/ppt/notesSlides/notesSlide67.xml" ContentType="application/vnd.openxmlformats-officedocument.presentationml.notesSlide+xml"/>
  <Override PartName="/ppt/tags/tag27.xml" ContentType="application/vnd.openxmlformats-officedocument.presentationml.tags+xml"/>
  <Override PartName="/ppt/notesSlides/notesSlide68.xml" ContentType="application/vnd.openxmlformats-officedocument.presentationml.notesSlide+xml"/>
  <Override PartName="/ppt/tags/tag28.xml" ContentType="application/vnd.openxmlformats-officedocument.presentationml.tags+xml"/>
  <Override PartName="/ppt/notesSlides/notesSlide69.xml" ContentType="application/vnd.openxmlformats-officedocument.presentationml.notesSlide+xml"/>
  <Override PartName="/ppt/tags/tag29.xml" ContentType="application/vnd.openxmlformats-officedocument.presentationml.tags+xml"/>
  <Override PartName="/ppt/notesSlides/notesSlide70.xml" ContentType="application/vnd.openxmlformats-officedocument.presentationml.notesSlide+xml"/>
  <Override PartName="/ppt/tags/tag30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handoutMasterIdLst>
    <p:handoutMasterId r:id="rId76"/>
  </p:handoutMasterIdLst>
  <p:sldIdLst>
    <p:sldId id="256" r:id="rId2"/>
    <p:sldId id="865" r:id="rId3"/>
    <p:sldId id="1302" r:id="rId4"/>
    <p:sldId id="1107" r:id="rId5"/>
    <p:sldId id="1415" r:id="rId6"/>
    <p:sldId id="1414" r:id="rId7"/>
    <p:sldId id="1416" r:id="rId8"/>
    <p:sldId id="1413" r:id="rId9"/>
    <p:sldId id="1097" r:id="rId10"/>
    <p:sldId id="1110" r:id="rId11"/>
    <p:sldId id="1111" r:id="rId12"/>
    <p:sldId id="1114" r:id="rId13"/>
    <p:sldId id="1113" r:id="rId14"/>
    <p:sldId id="1112" r:id="rId15"/>
    <p:sldId id="1104" r:id="rId16"/>
    <p:sldId id="1105" r:id="rId17"/>
    <p:sldId id="1106" r:id="rId18"/>
    <p:sldId id="1116" r:id="rId19"/>
    <p:sldId id="1115" r:id="rId20"/>
    <p:sldId id="1138" r:id="rId21"/>
    <p:sldId id="1137" r:id="rId22"/>
    <p:sldId id="1120" r:id="rId23"/>
    <p:sldId id="1119" r:id="rId24"/>
    <p:sldId id="1144" r:id="rId25"/>
    <p:sldId id="940" r:id="rId26"/>
    <p:sldId id="1145" r:id="rId27"/>
    <p:sldId id="847" r:id="rId28"/>
    <p:sldId id="1143" r:id="rId29"/>
    <p:sldId id="983" r:id="rId30"/>
    <p:sldId id="1452" r:id="rId31"/>
    <p:sldId id="1454" r:id="rId32"/>
    <p:sldId id="1451" r:id="rId33"/>
    <p:sldId id="1453" r:id="rId34"/>
    <p:sldId id="1118" r:id="rId35"/>
    <p:sldId id="1135" r:id="rId36"/>
    <p:sldId id="1141" r:id="rId37"/>
    <p:sldId id="1142" r:id="rId38"/>
    <p:sldId id="1243" r:id="rId39"/>
    <p:sldId id="1301" r:id="rId40"/>
    <p:sldId id="1285" r:id="rId41"/>
    <p:sldId id="1296" r:id="rId42"/>
    <p:sldId id="1117" r:id="rId43"/>
    <p:sldId id="992" r:id="rId44"/>
    <p:sldId id="1128" r:id="rId45"/>
    <p:sldId id="1121" r:id="rId46"/>
    <p:sldId id="1127" r:id="rId47"/>
    <p:sldId id="985" r:id="rId48"/>
    <p:sldId id="839" r:id="rId49"/>
    <p:sldId id="1136" r:id="rId50"/>
    <p:sldId id="841" r:id="rId51"/>
    <p:sldId id="984" r:id="rId52"/>
    <p:sldId id="944" r:id="rId53"/>
    <p:sldId id="994" r:id="rId54"/>
    <p:sldId id="1002" r:id="rId55"/>
    <p:sldId id="1126" r:id="rId56"/>
    <p:sldId id="1124" r:id="rId57"/>
    <p:sldId id="1125" r:id="rId58"/>
    <p:sldId id="1129" r:id="rId59"/>
    <p:sldId id="1123" r:id="rId60"/>
    <p:sldId id="1132" r:id="rId61"/>
    <p:sldId id="1122" r:id="rId62"/>
    <p:sldId id="1146" r:id="rId63"/>
    <p:sldId id="1131" r:id="rId64"/>
    <p:sldId id="1130" r:id="rId65"/>
    <p:sldId id="1134" r:id="rId66"/>
    <p:sldId id="1208" r:id="rId67"/>
    <p:sldId id="996" r:id="rId68"/>
    <p:sldId id="1209" r:id="rId69"/>
    <p:sldId id="848" r:id="rId70"/>
    <p:sldId id="1426" r:id="rId71"/>
    <p:sldId id="604" r:id="rId72"/>
    <p:sldId id="978" r:id="rId73"/>
    <p:sldId id="1148" r:id="rId74"/>
  </p:sldIdLst>
  <p:sldSz cx="9144000" cy="6858000" type="screen4x3"/>
  <p:notesSz cx="7010400" cy="9296400"/>
  <p:custDataLst>
    <p:tags r:id="rId77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876"/>
    <a:srgbClr val="6C043F"/>
    <a:srgbClr val="6600CC"/>
    <a:srgbClr val="680068"/>
    <a:srgbClr val="FFFFFF"/>
    <a:srgbClr val="9E0040"/>
    <a:srgbClr val="47008E"/>
    <a:srgbClr val="532476"/>
    <a:srgbClr val="FF0066"/>
    <a:srgbClr val="82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182" autoAdjust="0"/>
  </p:normalViewPr>
  <p:slideViewPr>
    <p:cSldViewPr>
      <p:cViewPr varScale="1">
        <p:scale>
          <a:sx n="65" d="100"/>
          <a:sy n="65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B47514-D91A-4F60-808A-63E59A7D6FEF}" type="datetimeFigureOut">
              <a:rPr lang="en-US"/>
              <a:pPr>
                <a:defRPr/>
              </a:pPr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80775DB0-0642-4647-B826-14FB84F7CCB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F9118B2-1A13-45AD-BA52-27027FEE35E4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108"/>
            <a:ext cx="5608320" cy="418242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BC3E63DF-ACE0-4A8C-A515-C0D2FDCFC6DF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4659" indent="-286407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5629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3880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62132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20384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8635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36887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95138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2E197D32-152B-49DF-9DDA-C3DBBD4B7CED}" type="slidenum">
              <a:rPr lang="es-PR" altLang="es-PR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s-P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0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76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09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22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7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8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50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62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71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4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75740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05581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22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920157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36429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877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3FC6D9A-906C-469B-A3B0-114D262DE43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8778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3FC6D9A-906C-469B-A3B0-114D262DE43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87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0960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FB842C3C-95BC-478C-9878-2D8832D4537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09604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FB842C3C-95BC-478C-9878-2D8832D4537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71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46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75565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79117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74846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860104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655413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717134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23441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00635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025792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4838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213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03411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504087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97032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69222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9ADF06F-280F-46BD-9FA0-C5042097E8B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1611328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290269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84321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01567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775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39731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F9FEDE2-5DC6-4783-A05A-B6C17EA691A1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9597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5BA5472-3F72-48CA-8E31-9963E96ABD68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993948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 dirty="0"/>
          </a:p>
        </p:txBody>
      </p:sp>
    </p:spTree>
    <p:extLst>
      <p:ext uri="{BB962C8B-B14F-4D97-AF65-F5344CB8AC3E}">
        <p14:creationId xmlns:p14="http://schemas.microsoft.com/office/powerpoint/2010/main" val="12478692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3336101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6561068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453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8957121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10183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946861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999677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7209688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893607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341663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806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70042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37D10316-8C66-41B7-B30B-3297A3E9A0A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305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1165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D5813F3-5772-490A-BA42-B092C418E019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69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647986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4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70D40D4-A504-432F-B67B-4AEEBEA59BC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71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2425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07917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8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 dirty="0">
                <a:latin typeface="Arial" panose="020B0604020202020204" pitchFamily="34" charset="0"/>
              </a:rPr>
              <a:t> 2023, 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sp>
        <p:nvSpPr>
          <p:cNvPr id="15" name="Rectangle 43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6" name="Rectangle 44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7" name="Rectangle 45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8" name="Rectangle 46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9" name="Rectangle 47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0" name="Rectangle 48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21" name="Rounded Rectangle 20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22" name="Rounded Rectangle 21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1A522-5E61-4961-BDE2-0FF74796BC1D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4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EECF-94B7-46D3-88D4-EED4AD2697A5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2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65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66C0-76BC-4302-A27C-409475562888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0EF0B-F384-477C-8FE7-F136A86CF28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70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1A6B-0DBA-4740-A092-580978D7D7D3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109B7-2A53-4033-885F-0BBCEB71BD58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0158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7521-954D-4C68-A204-851D9A519BFB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E338-49F2-4D1A-B399-DACF9B7FFDF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83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4B9C-199F-4A93-9839-CC80D6996D42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EB4FB-685F-4C94-BC45-69E220E5600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318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316E-0AF3-41BA-B935-AF06D0F55876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7FBF-0CD1-4D0F-9F2E-5A5BE93641B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25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C65BA6-BAD5-4689-85BC-45AEF03DCEE8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F434D-01BF-4A02-9CE7-5F2268407DE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108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1AB3C-8FB4-454B-8FD2-28525D4CFF61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BC3CF-AFB2-4542-87F0-BC89D854036F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633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5C3F-533E-49B1-AE9B-172BDAE6BCCE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A2EB-42BE-427A-BC85-B3CC1F849E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5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98B9-901F-4DD1-B568-C5720D891340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5EC-9664-424D-A04E-CA3D32F3C45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877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3277-7464-493D-90D0-E7A70C6EF088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1EF77-9118-492C-A1D9-E24D80A81C8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93282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030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288B3F6B-3328-4F6A-8E27-F0084FB4D08A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12F16836-38A3-47A9-B8FC-40E2F6732D7A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PR" sz="1000" b="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10" r:id="rId5"/>
    <p:sldLayoutId id="2147483711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19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24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8.wmf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5.wmf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5.wmf"/><Relationship Id="rId5" Type="http://schemas.openxmlformats.org/officeDocument/2006/relationships/image" Target="../media/image8.wmf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7.jp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8.jpg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jpg"/><Relationship Id="rId5" Type="http://schemas.openxmlformats.org/officeDocument/2006/relationships/image" Target="../media/image8.wmf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5" Type="http://schemas.openxmlformats.org/officeDocument/2006/relationships/image" Target="../media/image54.jpg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5.wmf"/><Relationship Id="rId4" Type="http://schemas.openxmlformats.org/officeDocument/2006/relationships/image" Target="../media/image5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8.wmf"/><Relationship Id="rId4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61.jpe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2.wav"/><Relationship Id="rId5" Type="http://schemas.openxmlformats.org/officeDocument/2006/relationships/image" Target="../media/image63.jpe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6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audio" Target="../media/audio3.wav"/><Relationship Id="rId7" Type="http://schemas.openxmlformats.org/officeDocument/2006/relationships/image" Target="../media/image81.wmf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wmf"/><Relationship Id="rId11" Type="http://schemas.openxmlformats.org/officeDocument/2006/relationships/image" Target="../media/image83.wmf"/><Relationship Id="rId5" Type="http://schemas.openxmlformats.org/officeDocument/2006/relationships/image" Target="../media/image79.jpg"/><Relationship Id="rId10" Type="http://schemas.openxmlformats.org/officeDocument/2006/relationships/image" Target="../media/image15.wmf"/><Relationship Id="rId4" Type="http://schemas.openxmlformats.org/officeDocument/2006/relationships/image" Target="../media/image78.jpg"/><Relationship Id="rId9" Type="http://schemas.openxmlformats.org/officeDocument/2006/relationships/image" Target="../media/image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84.jpg"/><Relationship Id="rId5" Type="http://schemas.openxmlformats.org/officeDocument/2006/relationships/image" Target="../media/image15.wmf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85.jpeg"/><Relationship Id="rId4" Type="http://schemas.openxmlformats.org/officeDocument/2006/relationships/audio" Target="../media/audio3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5.wmf"/><Relationship Id="rId5" Type="http://schemas.openxmlformats.org/officeDocument/2006/relationships/image" Target="../media/image86.jpg"/><Relationship Id="rId4" Type="http://schemas.openxmlformats.org/officeDocument/2006/relationships/audio" Target="../media/audio3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3.wav"/><Relationship Id="rId5" Type="http://schemas.openxmlformats.org/officeDocument/2006/relationships/image" Target="../media/image87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audio" Target="../media/audio1.wav"/><Relationship Id="rId5" Type="http://schemas.openxmlformats.org/officeDocument/2006/relationships/hyperlink" Target="https://stock.adobe.com/" TargetMode="External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8.wmf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24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26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28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>
                <a:solidFill>
                  <a:srgbClr val="484876"/>
                </a:solidFill>
              </a:rPr>
              <a:t>Artículo: 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i="1" dirty="0" err="1"/>
              <a:t>articulos</a:t>
            </a:r>
            <a:r>
              <a:rPr lang="es-PR" altLang="es-PR" sz="1700" i="1" dirty="0"/>
              <a:t>/</a:t>
            </a:r>
            <a:r>
              <a:rPr lang="es-PR" altLang="es-PR" sz="1700" i="1" dirty="0" err="1"/>
              <a:t>Fisiologia_del_Ejercicio</a:t>
            </a:r>
            <a:r>
              <a:rPr lang="es-PR" altLang="es-PR" sz="1700" i="1" dirty="0"/>
              <a:t>/Entrena-Funcional_Poblacion-Atletas.html</a:t>
            </a:r>
            <a:endParaRPr lang="es-PR" altLang="es-PR" sz="1700" b="1" i="1" dirty="0">
              <a:solidFill>
                <a:srgbClr val="484876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116632"/>
            <a:ext cx="9144000" cy="10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METODOLOGÍA DEL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FUNCIONAL</a:t>
            </a:r>
            <a:br>
              <a:rPr lang="es-PR" altLang="es-P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8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Conceptos Básicos</a:t>
            </a:r>
          </a:p>
        </p:txBody>
      </p:sp>
      <p:pic>
        <p:nvPicPr>
          <p:cNvPr id="3" name="Picture 2" descr="A group of men on stage&#10;&#10;Description automatically generated with medium confidence">
            <a:extLst>
              <a:ext uri="{FF2B5EF4-FFF2-40B4-BE49-F238E27FC236}">
                <a16:creationId xmlns:a16="http://schemas.microsoft.com/office/drawing/2014/main" id="{D753FB66-F9BC-EA05-9213-C765C8907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375"/>
            <a:ext cx="7954040" cy="300152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8388"/>
            <a:ext cx="8496944" cy="4100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4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737"/>
            <a:ext cx="9144000" cy="561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34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81"/>
            <a:ext cx="9144000" cy="5012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0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35049"/>
            <a:ext cx="9144000" cy="4198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43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836712"/>
            <a:ext cx="8820472" cy="5423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59302"/>
            <a:ext cx="9026972" cy="6798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988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516"/>
            <a:ext cx="9144000" cy="4396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2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789"/>
            <a:ext cx="9144000" cy="3118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2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" y="836712"/>
            <a:ext cx="9052435" cy="5688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49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5"/>
            <a:ext cx="9159442" cy="5040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5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51520" y="1009091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FA8F5A2-F979-CEF2-3868-03074FCD3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663256"/>
            <a:ext cx="91440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8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http://saludmed.com/pptx/</a:t>
            </a:r>
          </a:p>
          <a:p>
            <a:pPr algn="ctr">
              <a:lnSpc>
                <a:spcPct val="90000"/>
              </a:lnSpc>
            </a:pPr>
            <a:r>
              <a:rPr lang="es-PR" altLang="es-PR" sz="48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ft/04ftconcepts.pdf</a:t>
            </a:r>
            <a:endParaRPr lang="es-PR" altLang="es-PR" sz="48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36343" y="3573016"/>
            <a:ext cx="20794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36344" y="5160929"/>
            <a:ext cx="27275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Funcionalidad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75" y="2611629"/>
            <a:ext cx="6302621" cy="42017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836344" y="4394215"/>
            <a:ext cx="17604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510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431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36344" y="5968907"/>
            <a:ext cx="40959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</a:p>
        </p:txBody>
      </p:sp>
      <p:pic>
        <p:nvPicPr>
          <p:cNvPr id="4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3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2898"/>
            <a:ext cx="2530397" cy="32420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410952" y="77646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445035" y="1711231"/>
            <a:ext cx="604867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68" y="2277244"/>
            <a:ext cx="61926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698984" y="2348880"/>
            <a:ext cx="568863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DEL CONCEPTO</a:t>
            </a:r>
          </a:p>
        </p:txBody>
      </p:sp>
    </p:spTree>
    <p:extLst>
      <p:ext uri="{BB962C8B-B14F-4D97-AF65-F5344CB8AC3E}">
        <p14:creationId xmlns:p14="http://schemas.microsoft.com/office/powerpoint/2010/main" val="22306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0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475" y="1537854"/>
            <a:ext cx="2103737" cy="14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8" y="1412776"/>
            <a:ext cx="2413793" cy="13346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8" y="2884264"/>
            <a:ext cx="4381500" cy="2921000"/>
          </a:xfrm>
          <a:prstGeom prst="rect">
            <a:avLst/>
          </a:prstGeom>
        </p:spPr>
      </p:pic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sp>
        <p:nvSpPr>
          <p:cNvPr id="32" name="Title 1"/>
          <p:cNvSpPr>
            <a:spLocks/>
          </p:cNvSpPr>
          <p:nvPr/>
        </p:nvSpPr>
        <p:spPr bwMode="auto">
          <a:xfrm>
            <a:off x="0" y="692175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3" name="Title 1"/>
          <p:cNvSpPr>
            <a:spLocks/>
          </p:cNvSpPr>
          <p:nvPr/>
        </p:nvSpPr>
        <p:spPr bwMode="auto">
          <a:xfrm>
            <a:off x="2915268" y="1879023"/>
            <a:ext cx="324090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45495"/>
            <a:ext cx="3816424" cy="96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716016" y="2996952"/>
            <a:ext cx="4113089" cy="287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dirty="0" err="1">
                <a:latin typeface="Arial" charset="0"/>
                <a:cs typeface="Arial" charset="0"/>
              </a:rPr>
              <a:t>Tener</a:t>
            </a:r>
            <a:r>
              <a:rPr lang="en-US" altLang="es-PR" sz="6600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600" b="1" dirty="0">
                <a:latin typeface="Arial" charset="0"/>
                <a:cs typeface="Arial" charset="0"/>
              </a:rPr>
              <a:t>o </a:t>
            </a:r>
            <a:r>
              <a:rPr lang="en-US" altLang="es-PR" sz="6600" b="1" dirty="0" err="1">
                <a:latin typeface="Arial" charset="0"/>
                <a:cs typeface="Arial" charset="0"/>
              </a:rPr>
              <a:t>deber</a:t>
            </a:r>
            <a:endParaRPr lang="en-US" altLang="es-PR" sz="6600" b="1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48882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13,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5389"/>
            <a:ext cx="2507439" cy="50998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737717" y="1652513"/>
            <a:ext cx="3672408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252836"/>
            <a:ext cx="6120680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dirty="0">
                <a:latin typeface="Arial" charset="0"/>
                <a:cs typeface="Arial" charset="0"/>
              </a:rPr>
              <a:t>L</a:t>
            </a:r>
            <a:r>
              <a:rPr lang="en-US" altLang="es-PR" sz="4600" b="1" dirty="0">
                <a:latin typeface="Arial" charset="0"/>
                <a:cs typeface="Arial" charset="0"/>
              </a:rPr>
              <a:t>a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4600" b="1" dirty="0">
                <a:latin typeface="Arial" charset="0"/>
                <a:cs typeface="Arial" charset="0"/>
              </a:rPr>
              <a:t> de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una</a:t>
            </a:r>
            <a:endParaRPr lang="en-US" altLang="es-PR" sz="4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dirty="0">
                <a:latin typeface="Arial" charset="0"/>
                <a:cs typeface="Arial" charset="0"/>
              </a:rPr>
              <a:t>persona, u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objeto</a:t>
            </a:r>
            <a:r>
              <a:rPr lang="en-US" altLang="es-PR" sz="46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dirty="0">
                <a:latin typeface="Arial" charset="0"/>
                <a:cs typeface="Arial" charset="0"/>
              </a:rPr>
              <a:t>para la </a:t>
            </a:r>
            <a:r>
              <a:rPr lang="en-US" altLang="es-PR" sz="46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4600" b="1" dirty="0">
                <a:latin typeface="Arial" charset="0"/>
                <a:cs typeface="Arial" charset="0"/>
              </a:rPr>
              <a:t> </a:t>
            </a:r>
            <a:r>
              <a:rPr lang="en-US" altLang="es-PR" sz="4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está</a:t>
            </a:r>
            <a:endParaRPr lang="en-US" altLang="es-PR" sz="4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en-US" altLang="es-PR" sz="4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echa</a:t>
            </a:r>
            <a:r>
              <a:rPr lang="en-US" altLang="es-PR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es-PR" sz="4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preparada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4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 </a:t>
            </a:r>
            <a:r>
              <a:rPr lang="en-US" altLang="es-PR" sz="4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existe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627784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627784" y="1652513"/>
            <a:ext cx="3346451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661867" y="2180828"/>
            <a:ext cx="6120680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L</a:t>
            </a:r>
            <a:r>
              <a:rPr lang="en-US" altLang="es-PR" sz="3600" b="1" dirty="0">
                <a:latin typeface="Arial" charset="0"/>
                <a:cs typeface="Arial" charset="0"/>
              </a:rPr>
              <a:t>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3600" b="1" dirty="0">
                <a:latin typeface="Arial" charset="0"/>
                <a:cs typeface="Arial" charset="0"/>
              </a:rPr>
              <a:t> para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u</a:t>
            </a:r>
            <a:r>
              <a:rPr lang="en-US" altLang="es-PR" sz="3600" b="1" dirty="0">
                <a:latin typeface="Arial" charset="0"/>
                <a:cs typeface="Arial" charset="0"/>
              </a:rPr>
              <a:t>n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individuo</a:t>
            </a:r>
            <a:r>
              <a:rPr lang="en-US" altLang="es-PR" sz="3600" b="1" dirty="0">
                <a:latin typeface="Arial" charset="0"/>
                <a:cs typeface="Arial" charset="0"/>
              </a:rPr>
              <a:t>, u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objeto</a:t>
            </a:r>
            <a:r>
              <a:rPr lang="en-US" altLang="es-PR" sz="3600" b="1" dirty="0">
                <a:latin typeface="Arial" charset="0"/>
                <a:cs typeface="Arial" charset="0"/>
              </a:rPr>
              <a:t>, se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encuentra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particularmente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preparado</a:t>
            </a:r>
            <a:r>
              <a:rPr lang="en-US" altLang="es-PR" sz="3600" b="1" dirty="0">
                <a:latin typeface="Arial" charset="0"/>
                <a:cs typeface="Arial" charset="0"/>
              </a:rPr>
              <a:t>, o para que sea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usado</a:t>
            </a:r>
            <a:r>
              <a:rPr lang="en-US" altLang="es-PR" sz="3600" b="1" dirty="0">
                <a:latin typeface="Arial" charset="0"/>
                <a:cs typeface="Arial" charset="0"/>
              </a:rPr>
              <a:t>, o para lo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lo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existe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4572"/>
            <a:ext cx="1728192" cy="51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" y="620688"/>
            <a:ext cx="2843807" cy="51705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37717" y="1652513"/>
            <a:ext cx="3346451" cy="4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771800" y="2180828"/>
            <a:ext cx="6120680" cy="353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Representa</a:t>
            </a:r>
            <a:r>
              <a:rPr lang="en-US" altLang="es-PR" sz="3600" dirty="0">
                <a:latin typeface="Arial" charset="0"/>
                <a:cs typeface="Arial" charset="0"/>
              </a:rPr>
              <a:t> un </a:t>
            </a:r>
            <a:r>
              <a:rPr lang="en-US" altLang="es-PR" sz="3600" dirty="0" err="1">
                <a:latin typeface="Arial" charset="0"/>
                <a:cs typeface="Arial" charset="0"/>
              </a:rPr>
              <a:t>movimiento</a:t>
            </a:r>
            <a:endParaRPr lang="en-US" altLang="es-PR" sz="3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600" dirty="0">
                <a:latin typeface="Arial" charset="0"/>
                <a:cs typeface="Arial" charset="0"/>
              </a:rPr>
              <a:t> y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multiplanar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  <a:endParaRPr lang="en-US" altLang="es-P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que </a:t>
            </a:r>
            <a:r>
              <a:rPr lang="en-US" altLang="es-PR" sz="3600" dirty="0" err="1">
                <a:latin typeface="Arial" charset="0"/>
                <a:cs typeface="Arial" charset="0"/>
              </a:rPr>
              <a:t>involucra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dirty="0" err="1">
                <a:latin typeface="Arial" charset="0"/>
                <a:cs typeface="Arial" charset="0"/>
              </a:rPr>
              <a:t>aceleración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desaceleración</a:t>
            </a:r>
            <a:r>
              <a:rPr lang="en-US" altLang="es-PR" sz="3600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estabilización</a:t>
            </a:r>
            <a:endParaRPr lang="en-US" altLang="es-PR" sz="36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7" y="2729357"/>
            <a:ext cx="4165600" cy="2870200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4536504" y="2753072"/>
            <a:ext cx="4427984" cy="290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refiere a 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desempeñar una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específica</a:t>
            </a:r>
          </a:p>
          <a:p>
            <a:pPr>
              <a:lnSpc>
                <a:spcPts val="52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deber</a:t>
            </a:r>
            <a:r>
              <a:rPr lang="es-ES" altLang="es-P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práctico</a:t>
            </a:r>
            <a:endParaRPr lang="es-PR" altLang="es-PR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60487" y="5876925"/>
            <a:ext cx="8459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M. Boyle, 2016, Champaign, IL : Human Kinetics. Copyright 2004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Michael Boyle;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820493" y="1772814"/>
            <a:ext cx="360094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36" y="1663001"/>
            <a:ext cx="4296397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10),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81733" y="620688"/>
            <a:ext cx="608275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963747" y="2870746"/>
            <a:ext cx="19287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3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809567" y="2870746"/>
            <a:ext cx="205857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Sistemático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5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0124" y="3518818"/>
            <a:ext cx="57310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Destreza general/común al deporte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70124" y="2872563"/>
            <a:ext cx="170431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28547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4336" y="4166890"/>
            <a:ext cx="39677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propioceptiva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6" y="4744771"/>
            <a:ext cx="656301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Fundamentado en la anatomía 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696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70124" y="5320835"/>
            <a:ext cx="53848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basadas en evidencias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3030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42132" y="8633203"/>
            <a:ext cx="79136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Clíncas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Terapéutica y Rehabilitación</a:t>
            </a:r>
          </a:p>
        </p:txBody>
      </p:sp>
      <p:pic>
        <p:nvPicPr>
          <p:cNvPr id="3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86153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275856" y="1772814"/>
            <a:ext cx="3600948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99" y="1663001"/>
            <a:ext cx="4296397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4" y="776284"/>
            <a:ext cx="2552538" cy="1932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193844"/>
      </p:ext>
    </p:ext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1" name="Content Placeholder 2"/>
          <p:cNvSpPr>
            <a:spLocks/>
          </p:cNvSpPr>
          <p:nvPr/>
        </p:nvSpPr>
        <p:spPr bwMode="auto">
          <a:xfrm>
            <a:off x="4283968" y="2852936"/>
            <a:ext cx="479786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Conjunto de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confieren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atributos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prácticos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y útiles</a:t>
            </a:r>
            <a:endParaRPr lang="es-PR" altLang="es-PR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6304" y="764704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100412" y="1845343"/>
            <a:ext cx="4919859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56" y="1773337"/>
            <a:ext cx="5687864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" y="2723180"/>
            <a:ext cx="3815506" cy="33701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396304" y="726376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100412" y="1879023"/>
            <a:ext cx="4919859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56" y="1807017"/>
            <a:ext cx="5687864" cy="82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23923"/>
            <a:ext cx="4356746" cy="34853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Content Placeholder 2"/>
          <p:cNvSpPr>
            <a:spLocks/>
          </p:cNvSpPr>
          <p:nvPr/>
        </p:nvSpPr>
        <p:spPr bwMode="auto">
          <a:xfrm>
            <a:off x="4283968" y="2708920"/>
            <a:ext cx="4797865" cy="346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Situaciones </a:t>
            </a: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reales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de la vida cotidiana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y competencia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deportiva</a:t>
            </a:r>
            <a:endParaRPr lang="es-PR" altLang="es-P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0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xv, 413),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09725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09725" y="1556792"/>
            <a:ext cx="61547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43808" y="2060848"/>
            <a:ext cx="6120680" cy="39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Entrenar</a:t>
            </a:r>
            <a:r>
              <a:rPr lang="en-US" altLang="es-PR" sz="3600" b="1" dirty="0">
                <a:latin typeface="Arial" charset="0"/>
                <a:cs typeface="Arial" charset="0"/>
              </a:rPr>
              <a:t> con un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36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o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meta</a:t>
            </a:r>
            <a:r>
              <a:rPr lang="en-US" altLang="es-PR" sz="3600" b="1" dirty="0">
                <a:latin typeface="Arial" charset="0"/>
                <a:cs typeface="Arial" charset="0"/>
              </a:rPr>
              <a:t>,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decir</a:t>
            </a:r>
            <a:r>
              <a:rPr lang="en-US" altLang="es-PR" sz="3600" b="1" dirty="0">
                <a:latin typeface="Arial" charset="0"/>
                <a:cs typeface="Arial" charset="0"/>
              </a:rPr>
              <a:t>, se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ajusta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a las </a:t>
            </a:r>
            <a:r>
              <a:rPr lang="en-US" altLang="es-PR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necesidades</a:t>
            </a:r>
            <a:endParaRPr lang="en-US" altLang="es-P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especificas</a:t>
            </a:r>
            <a:r>
              <a:rPr lang="en-US" altLang="es-PR" sz="36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600" b="1" dirty="0">
                <a:latin typeface="Arial" charset="0"/>
                <a:cs typeface="Arial" charset="0"/>
              </a:rPr>
              <a:t>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cada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individuo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8431"/>
            <a:ext cx="2915816" cy="546715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339753" y="1124744"/>
            <a:ext cx="441813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738777" y="234888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Conceptos fundamentales: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Terminología básica</a:t>
            </a: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738778" y="3045587"/>
            <a:ext cx="77668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arco conceptual: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Entrena Integrado-Funcional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300240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738777" y="3664651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aracterísticas y Principios: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Entrena Funcional</a:t>
            </a: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8778" y="4264272"/>
            <a:ext cx="18165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42210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38777" y="4877885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Cómo contactar al deponente: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486007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5497"/>
            <a:ext cx="2352166" cy="666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75" y="703146"/>
            <a:ext cx="1440557" cy="750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9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00667" y="908720"/>
            <a:ext cx="637984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 NECESIDADES DEPENDEN: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71800" y="1358728"/>
            <a:ext cx="6120680" cy="45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Edad</a:t>
            </a:r>
            <a:r>
              <a:rPr lang="en-US" altLang="es-PR" sz="3200" b="1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dirty="0" err="1">
                <a:latin typeface="Arial" charset="0"/>
                <a:cs typeface="Arial" charset="0"/>
              </a:rPr>
              <a:t>si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es</a:t>
            </a:r>
            <a:r>
              <a:rPr lang="en-US" altLang="es-PR" sz="3200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Actividades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Físicas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Vida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Diaria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Historial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Lesion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Etapa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Rehabilitación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dirty="0" err="1">
                <a:latin typeface="Arial" charset="0"/>
                <a:cs typeface="Arial" charset="0"/>
              </a:rPr>
              <a:t>si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es</a:t>
            </a:r>
            <a:r>
              <a:rPr lang="en-US" altLang="es-PR" sz="3200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el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Trabajo</a:t>
            </a:r>
            <a:r>
              <a:rPr lang="en-US" altLang="es-PR" sz="3200" dirty="0">
                <a:latin typeface="Arial" charset="0"/>
                <a:cs typeface="Arial" charset="0"/>
              </a:rPr>
              <a:t> o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Actividades</a:t>
            </a:r>
            <a:endParaRPr lang="en-US" altLang="es-PR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Recreativas</a:t>
            </a:r>
            <a:endParaRPr lang="en-US" altLang="es-P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24803"/>
            <a:ext cx="3321480" cy="58186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84396089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xv, 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1447"/>
            <a:ext cx="3549705" cy="5221668"/>
          </a:xfrm>
          <a:prstGeom prst="rect">
            <a:avLst/>
          </a:prstGeom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707904" y="1160240"/>
            <a:ext cx="4896544" cy="8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AJUSTAR LAS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NECESIDADES AL: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07904" y="2420888"/>
            <a:ext cx="52565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Cliente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Atleta</a:t>
            </a:r>
            <a:r>
              <a:rPr lang="en-US" altLang="es-PR" sz="3200" dirty="0">
                <a:latin typeface="Arial" charset="0"/>
                <a:cs typeface="Arial" charset="0"/>
              </a:rPr>
              <a:t> y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Paciente</a:t>
            </a:r>
            <a:r>
              <a:rPr lang="en-US" altLang="es-PR" sz="32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con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objetivos</a:t>
            </a:r>
            <a:r>
              <a:rPr lang="en-US" altLang="es-P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claros</a:t>
            </a:r>
            <a:r>
              <a:rPr lang="en-US" altLang="es-PR" sz="3200" dirty="0">
                <a:latin typeface="Arial" charset="0"/>
                <a:cs typeface="Arial" charset="0"/>
              </a:rPr>
              <a:t>, que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puedan</a:t>
            </a:r>
            <a:r>
              <a:rPr lang="en-US" altLang="es-PR" sz="3200" dirty="0">
                <a:latin typeface="Arial" charset="0"/>
                <a:cs typeface="Arial" charset="0"/>
              </a:rPr>
              <a:t> se </a:t>
            </a:r>
            <a:r>
              <a:rPr lang="en-US" altLang="es-PR" sz="3200" dirty="0" err="1">
                <a:latin typeface="Arial" charset="0"/>
                <a:cs typeface="Arial" charset="0"/>
              </a:rPr>
              <a:t>alcanzados</a:t>
            </a:r>
            <a:r>
              <a:rPr lang="en-US" altLang="es-PR" sz="32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manera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segura</a:t>
            </a:r>
            <a:r>
              <a:rPr lang="en-US" altLang="es-PR" sz="3200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eficientemente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32942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656651" y="908720"/>
            <a:ext cx="587578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REQUIEREN INCORPORAR: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27784" y="1358728"/>
            <a:ext cx="5904656" cy="45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Patrones</a:t>
            </a:r>
            <a:r>
              <a:rPr lang="en-U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r>
              <a:rPr lang="en-U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Alta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Calidad</a:t>
            </a:r>
            <a:r>
              <a:rPr lang="en-US" altLang="es-PR" sz="3200" dirty="0">
                <a:latin typeface="Arial" charset="0"/>
                <a:cs typeface="Arial" charset="0"/>
              </a:rPr>
              <a:t>, de </a:t>
            </a:r>
            <a:r>
              <a:rPr lang="en-US" altLang="es-PR" sz="3200" dirty="0" err="1">
                <a:latin typeface="Arial" charset="0"/>
                <a:cs typeface="Arial" charset="0"/>
              </a:rPr>
              <a:t>manera</a:t>
            </a:r>
            <a:r>
              <a:rPr lang="en-US" altLang="es-PR" sz="3200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provea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adaptación</a:t>
            </a:r>
            <a:endParaRPr lang="en-US" altLang="es-P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específica</a:t>
            </a:r>
            <a:r>
              <a:rPr lang="en-US" altLang="es-PR" sz="3200" dirty="0">
                <a:latin typeface="Arial" charset="0"/>
                <a:cs typeface="Arial" charset="0"/>
              </a:rPr>
              <a:t> y, </a:t>
            </a:r>
            <a:r>
              <a:rPr lang="en-US" altLang="es-PR" sz="3200" dirty="0" err="1">
                <a:latin typeface="Arial" charset="0"/>
                <a:cs typeface="Arial" charset="0"/>
              </a:rPr>
              <a:t>así</a:t>
            </a:r>
            <a:r>
              <a:rPr lang="en-US" altLang="es-PR" sz="3200" dirty="0">
                <a:latin typeface="Arial" charset="0"/>
                <a:cs typeface="Arial" charset="0"/>
              </a:rPr>
              <a:t>, </a:t>
            </a: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elevada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transferencia</a:t>
            </a:r>
            <a:r>
              <a:rPr lang="en-US" altLang="es-PR" sz="3200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hacia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Tareas</a:t>
            </a:r>
            <a:endParaRPr lang="en-US" altLang="es-P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Funcionales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 Handbook</a:t>
            </a:r>
            <a:r>
              <a:rPr lang="en-US" altLang="es-PR" sz="1200" b="0" dirty="0">
                <a:latin typeface="Times New Roman" pitchFamily="18" charset="0"/>
              </a:rPr>
              <a:t>. (pp. xv, 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Liebenson</a:t>
            </a:r>
            <a:r>
              <a:rPr lang="en-US" altLang="es-PR" sz="1200" b="0" dirty="0">
                <a:latin typeface="Times New Roman" pitchFamily="18" charset="0"/>
              </a:rPr>
              <a:t>, 2014, Philadelphia, PA: Lippincott Williams &amp; Wilkins, Wolters Kluwer Health.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Wolters Kluwer Health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40700"/>
            <a:ext cx="1512168" cy="52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29937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737717" y="1556792"/>
            <a:ext cx="61547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800" y="2036812"/>
            <a:ext cx="6120680" cy="39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>
                <a:latin typeface="Arial" charset="0"/>
                <a:cs typeface="Arial" charset="0"/>
              </a:rPr>
              <a:t>Sistema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acondicionamiento</a:t>
            </a:r>
            <a:r>
              <a:rPr lang="en-US" altLang="es-PR" sz="3700" b="1" dirty="0">
                <a:latin typeface="Arial" charset="0"/>
                <a:cs typeface="Arial" charset="0"/>
              </a:rPr>
              <a:t>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físico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dirigido</a:t>
            </a:r>
            <a:r>
              <a:rPr lang="en-US" altLang="es-PR" sz="3700" b="1" dirty="0">
                <a:latin typeface="Arial" charset="0"/>
                <a:cs typeface="Arial" charset="0"/>
              </a:rPr>
              <a:t> a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llevar</a:t>
            </a:r>
            <a:r>
              <a:rPr lang="en-US" altLang="es-PR" sz="3700" b="1" dirty="0">
                <a:latin typeface="Arial" charset="0"/>
                <a:cs typeface="Arial" charset="0"/>
              </a:rPr>
              <a:t> a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cabo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3700" b="1" dirty="0">
                <a:latin typeface="Arial" charset="0"/>
                <a:cs typeface="Arial" charset="0"/>
              </a:rPr>
              <a:t> </a:t>
            </a:r>
            <a:r>
              <a:rPr lang="en-US" altLang="es-PR" sz="3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función</a:t>
            </a:r>
            <a:r>
              <a:rPr lang="en-US" altLang="es-PR" sz="3700" b="1" dirty="0">
                <a:latin typeface="Arial" charset="0"/>
                <a:cs typeface="Arial" charset="0"/>
              </a:rPr>
              <a:t>,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algún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 err="1">
                <a:latin typeface="Arial" charset="0"/>
                <a:cs typeface="Arial" charset="0"/>
              </a:rPr>
              <a:t>requisito</a:t>
            </a:r>
            <a:r>
              <a:rPr lang="en-US" altLang="es-PR" sz="3700" b="1" dirty="0">
                <a:latin typeface="Arial" charset="0"/>
                <a:cs typeface="Arial" charset="0"/>
              </a:rPr>
              <a:t>,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3700" b="1" dirty="0">
                <a:latin typeface="Arial" charset="0"/>
                <a:cs typeface="Arial" charset="0"/>
              </a:rPr>
              <a:t> </a:t>
            </a:r>
            <a:r>
              <a:rPr lang="en-US" altLang="es-PR" sz="3700" b="1" dirty="0" err="1">
                <a:latin typeface="Arial" charset="0"/>
                <a:cs typeface="Arial" charset="0"/>
              </a:rPr>
              <a:t>utilidad</a:t>
            </a:r>
            <a:endParaRPr lang="en-US" altLang="es-PR" sz="37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700" b="1" dirty="0">
                <a:latin typeface="Arial" charset="0"/>
                <a:cs typeface="Arial" charset="0"/>
              </a:rPr>
              <a:t>o </a:t>
            </a:r>
            <a:r>
              <a:rPr lang="en-US" altLang="es-PR" sz="3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3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7" y="756411"/>
            <a:ext cx="2540853" cy="49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05685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(p.13),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0" y="1556792"/>
            <a:ext cx="2450207" cy="3557835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737717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37717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71800" y="2180828"/>
            <a:ext cx="590465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dirigida</a:t>
            </a:r>
            <a:r>
              <a:rPr lang="en-US" altLang="es-PR" sz="4400" b="1" dirty="0">
                <a:latin typeface="Arial" charset="0"/>
                <a:cs typeface="Arial" charset="0"/>
              </a:rPr>
              <a:t> a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ejecutar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algún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tipo</a:t>
            </a:r>
            <a:endParaRPr lang="en-US" altLang="es-PR" sz="4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de </a:t>
            </a:r>
            <a:r>
              <a:rPr lang="en-US" altLang="es-PR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función</a:t>
            </a:r>
            <a:r>
              <a:rPr lang="en-US" altLang="es-PR" sz="44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requisito</a:t>
            </a:r>
            <a:r>
              <a:rPr lang="en-US" altLang="es-PR" sz="4400" b="1" dirty="0">
                <a:latin typeface="Arial" charset="0"/>
                <a:cs typeface="Arial" charset="0"/>
              </a:rPr>
              <a:t>, </a:t>
            </a:r>
            <a:r>
              <a:rPr lang="en-US" altLang="es-PR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deber</a:t>
            </a:r>
            <a:r>
              <a:rPr lang="en-US" altLang="es-PR" sz="44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utilidad</a:t>
            </a:r>
            <a:r>
              <a:rPr lang="en-US" altLang="es-PR" sz="4400" b="1" dirty="0">
                <a:latin typeface="Arial" charset="0"/>
                <a:cs typeface="Arial" charset="0"/>
              </a:rPr>
              <a:t> o </a:t>
            </a:r>
            <a:r>
              <a:rPr lang="en-US" altLang="es-PR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d.wav"/>
          </p:stSnd>
        </p:sndAc>
      </p:transition>
    </mc:Choice>
    <mc:Fallback xmlns="">
      <p:transition spd="slow">
        <p:split orient="vert"/>
        <p:sndAc>
          <p:stSnd>
            <p:snd r:embed="rId5" name="wind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77586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Actividad</a:t>
            </a:r>
            <a:r>
              <a:rPr lang="en-US" altLang="es-PR" sz="46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acondicionamiento</a:t>
            </a:r>
            <a:endParaRPr lang="en-US" altLang="es-PR" sz="4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físico-deportivo</a:t>
            </a:r>
            <a:endParaRPr lang="en-US" altLang="es-PR" sz="4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dirigido</a:t>
            </a:r>
            <a:r>
              <a:rPr lang="en-US" altLang="es-PR" sz="4600" dirty="0">
                <a:latin typeface="Arial" charset="0"/>
                <a:cs typeface="Arial" charset="0"/>
              </a:rPr>
              <a:t> </a:t>
            </a:r>
            <a:r>
              <a:rPr lang="en-US" altLang="es-PR" sz="4600" dirty="0" err="1">
                <a:latin typeface="Arial" charset="0"/>
                <a:cs typeface="Arial" charset="0"/>
              </a:rPr>
              <a:t>hacia</a:t>
            </a:r>
            <a:r>
              <a:rPr lang="en-US" altLang="es-PR" sz="4600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8" y="692697"/>
            <a:ext cx="2766568" cy="5256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652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7714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71496" y="1556792"/>
            <a:ext cx="629877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9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Se </a:t>
            </a:r>
            <a:r>
              <a:rPr lang="en-US" altLang="es-PR" sz="4000" dirty="0" err="1">
                <a:latin typeface="Arial" charset="0"/>
                <a:cs typeface="Arial" charset="0"/>
              </a:rPr>
              <a:t>refiere</a:t>
            </a:r>
            <a:r>
              <a:rPr lang="en-US" altLang="es-PR" sz="4000" dirty="0">
                <a:latin typeface="Arial" charset="0"/>
                <a:cs typeface="Arial" charset="0"/>
              </a:rPr>
              <a:t> a un </a:t>
            </a:r>
            <a:r>
              <a:rPr lang="en-US" altLang="es-PR" sz="4000" dirty="0" err="1">
                <a:latin typeface="Arial" charset="0"/>
                <a:cs typeface="Arial" charset="0"/>
              </a:rPr>
              <a:t>enfoque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del </a:t>
            </a:r>
            <a:r>
              <a:rPr lang="en-US" altLang="es-PR" sz="4000" dirty="0" err="1">
                <a:latin typeface="Arial" charset="0"/>
                <a:cs typeface="Arial" charset="0"/>
              </a:rPr>
              <a:t>entrenamiento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físico-deportivo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encausado</a:t>
            </a:r>
            <a:r>
              <a:rPr lang="en-US" altLang="es-PR" sz="4000" dirty="0">
                <a:latin typeface="Arial" charset="0"/>
                <a:cs typeface="Arial" charset="0"/>
              </a:rPr>
              <a:t> </a:t>
            </a:r>
            <a:r>
              <a:rPr lang="en-US" altLang="es-PR" sz="4000" dirty="0" err="1">
                <a:latin typeface="Arial" charset="0"/>
                <a:cs typeface="Arial" charset="0"/>
              </a:rPr>
              <a:t>por</a:t>
            </a:r>
            <a:r>
              <a:rPr lang="en-US" altLang="es-PR" sz="4000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4000" dirty="0">
                <a:latin typeface="Arial" charset="0"/>
                <a:cs typeface="Arial" charset="0"/>
              </a:rPr>
              <a:t> particular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6021288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"Functional training circuits",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C. </a:t>
            </a:r>
            <a:r>
              <a:rPr lang="en-US" altLang="es-PR" sz="1200" b="0" dirty="0" err="1">
                <a:latin typeface="Times New Roman" pitchFamily="18" charset="0"/>
              </a:rPr>
              <a:t>Vives</a:t>
            </a:r>
            <a:r>
              <a:rPr lang="en-US" altLang="es-PR" sz="1200" b="0" dirty="0">
                <a:latin typeface="Times New Roman" pitchFamily="18" charset="0"/>
              </a:rPr>
              <a:t>. . </a:t>
            </a:r>
            <a:r>
              <a:rPr lang="en-US" altLang="es-PR" sz="1200" b="0" dirty="0" err="1">
                <a:latin typeface="Times New Roman" pitchFamily="18" charset="0"/>
              </a:rPr>
              <a:t>En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i="1" dirty="0">
                <a:latin typeface="Times New Roman" pitchFamily="18" charset="0"/>
              </a:rPr>
              <a:t>National Strength and Conditioning Association. </a:t>
            </a:r>
            <a:r>
              <a:rPr lang="en-US" altLang="es-PR" sz="1200" i="1" dirty="0" err="1">
                <a:latin typeface="Times New Roman" pitchFamily="18" charset="0"/>
              </a:rPr>
              <a:t>Clínica</a:t>
            </a:r>
            <a:r>
              <a:rPr lang="en-US" altLang="es-PR" sz="1200" i="1" dirty="0">
                <a:latin typeface="Times New Roman" pitchFamily="18" charset="0"/>
              </a:rPr>
              <a:t> </a:t>
            </a:r>
            <a:r>
              <a:rPr lang="en-US" altLang="es-PR" sz="1200" i="1" dirty="0" err="1">
                <a:latin typeface="Times New Roman" pitchFamily="18" charset="0"/>
              </a:rPr>
              <a:t>Caribeña</a:t>
            </a:r>
            <a:r>
              <a:rPr lang="en-US" altLang="es-PR" sz="1200" i="1" dirty="0">
                <a:latin typeface="Times New Roman" pitchFamily="18" charset="0"/>
              </a:rPr>
              <a:t> NSCA 2009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s-PR" altLang="es-PR" sz="1200" b="0" dirty="0">
                <a:latin typeface="Times New Roman" pitchFamily="18" charset="0"/>
              </a:rPr>
              <a:t>(28 y 29 de marzo de 2009). San Juan, Puerto Rico.</a:t>
            </a:r>
            <a:r>
              <a:rPr lang="en-US" altLang="es-PR" sz="1200" b="0" dirty="0">
                <a:latin typeface="Times New Roman" pitchFamily="18" charset="0"/>
              </a:rPr>
              <a:t>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NASCA, 2009,.</a:t>
            </a:r>
            <a:endParaRPr lang="en-US" altLang="es-PR" sz="1200" i="1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4880"/>
            <a:ext cx="2409737" cy="54050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919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7714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771496" y="1556792"/>
            <a:ext cx="629877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9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Aquel</a:t>
            </a:r>
            <a:r>
              <a:rPr lang="en-US" altLang="es-PR" sz="380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tipo</a:t>
            </a:r>
            <a:r>
              <a:rPr lang="en-US" altLang="es-PR" sz="38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80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físico</a:t>
            </a:r>
            <a:endParaRPr lang="en-US" altLang="es-PR" sz="38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que </a:t>
            </a:r>
            <a:r>
              <a:rPr lang="en-US" altLang="es-PR" sz="3800" dirty="0" err="1">
                <a:latin typeface="Arial" charset="0"/>
                <a:cs typeface="Arial" charset="0"/>
              </a:rPr>
              <a:t>incorpora</a:t>
            </a:r>
            <a:endParaRPr lang="en-US" altLang="es-PR" sz="38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3800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3800" dirty="0">
                <a:latin typeface="Arial" charset="0"/>
                <a:cs typeface="Arial" charset="0"/>
              </a:rPr>
              <a:t> que </a:t>
            </a:r>
            <a:r>
              <a:rPr lang="en-US" altLang="es-PR" sz="3800" dirty="0" err="1">
                <a:latin typeface="Arial" charset="0"/>
                <a:cs typeface="Arial" charset="0"/>
              </a:rPr>
              <a:t>poseen</a:t>
            </a:r>
            <a:endParaRPr lang="en-US" altLang="es-PR" sz="38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un </a:t>
            </a:r>
            <a:r>
              <a:rPr lang="en-US" altLang="es-PR" sz="3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7909" y="5877272"/>
            <a:ext cx="8592856" cy="59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Informcaión</a:t>
            </a:r>
            <a:r>
              <a:rPr lang="en-US" altLang="es-PR" sz="1200" b="0" dirty="0">
                <a:latin typeface="Times New Roman" pitchFamily="18" charset="0"/>
              </a:rPr>
              <a:t> de: "Systematic review of functional training on muscle strength, physical functioning, and activities of daily living in older adults",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C. Liu, D. </a:t>
            </a:r>
            <a:r>
              <a:rPr lang="en-US" altLang="es-PR" sz="1200" b="0" dirty="0" err="1">
                <a:latin typeface="Times New Roman" pitchFamily="18" charset="0"/>
              </a:rPr>
              <a:t>Shiroy</a:t>
            </a:r>
            <a:r>
              <a:rPr lang="en-US" altLang="es-PR" sz="1200" b="0" dirty="0">
                <a:latin typeface="Times New Roman" pitchFamily="18" charset="0"/>
              </a:rPr>
              <a:t>, L. Jones, &amp; D. Clark, 2014, </a:t>
            </a:r>
            <a:r>
              <a:rPr lang="en-US" altLang="es-PR" sz="1200" i="1" dirty="0">
                <a:latin typeface="Times New Roman" pitchFamily="18" charset="0"/>
              </a:rPr>
              <a:t>European Reviews of Aging &amp; Physical Activity, </a:t>
            </a:r>
            <a:r>
              <a:rPr lang="es-PR" altLang="es-PR" sz="1200" i="1" dirty="0">
                <a:latin typeface="Times New Roman" pitchFamily="18" charset="0"/>
              </a:rPr>
              <a:t>11</a:t>
            </a:r>
            <a:r>
              <a:rPr lang="es-PR" altLang="es-PR" sz="1200" b="0" dirty="0">
                <a:latin typeface="Times New Roman" pitchFamily="18" charset="0"/>
              </a:rPr>
              <a:t>(2), 95-106. Recuperado de la base de datos de </a:t>
            </a:r>
            <a:r>
              <a:rPr lang="es-PR" altLang="es-PR" sz="1200" b="0" dirty="0" err="1">
                <a:latin typeface="Times New Roman" pitchFamily="18" charset="0"/>
              </a:rPr>
              <a:t>EBSCOhost</a:t>
            </a:r>
            <a:r>
              <a:rPr lang="es-PR" altLang="es-PR" sz="1200" b="0" dirty="0">
                <a:latin typeface="Times New Roman" pitchFamily="18" charset="0"/>
              </a:rPr>
              <a:t> (</a:t>
            </a:r>
            <a:r>
              <a:rPr lang="es-PR" altLang="es-PR" sz="1200" b="0" dirty="0" err="1">
                <a:latin typeface="Times New Roman" pitchFamily="18" charset="0"/>
              </a:rPr>
              <a:t>SPORTDiscus</a:t>
            </a:r>
            <a:r>
              <a:rPr lang="es-PR" altLang="es-PR" sz="1200" b="0" dirty="0">
                <a:latin typeface="Times New Roman" pitchFamily="18" charset="0"/>
              </a:rPr>
              <a:t> </a:t>
            </a:r>
            <a:r>
              <a:rPr lang="es-PR" altLang="es-PR" sz="1200" b="0" dirty="0" err="1">
                <a:latin typeface="Times New Roman" pitchFamily="18" charset="0"/>
              </a:rPr>
              <a:t>with</a:t>
            </a:r>
            <a:r>
              <a:rPr lang="es-PR" altLang="es-PR" sz="1200" b="0" dirty="0">
                <a:latin typeface="Times New Roman" pitchFamily="18" charset="0"/>
              </a:rPr>
              <a:t> Full Text)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" y="620689"/>
            <a:ext cx="2206164" cy="5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987519" y="548680"/>
            <a:ext cx="5688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987519" y="1411437"/>
            <a:ext cx="54009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21602" y="1916832"/>
            <a:ext cx="601489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Tipo</a:t>
            </a:r>
            <a:r>
              <a:rPr lang="en-US" altLang="es-PR" b="1" dirty="0">
                <a:latin typeface="Arial" charset="0"/>
                <a:cs typeface="Arial" charset="0"/>
              </a:rPr>
              <a:t> de </a:t>
            </a:r>
            <a:r>
              <a:rPr lang="en-US" altLang="es-PR" b="1" dirty="0" err="1">
                <a:latin typeface="Arial" charset="0"/>
                <a:cs typeface="Arial" charset="0"/>
              </a:rPr>
              <a:t>metodología</a:t>
            </a:r>
            <a:r>
              <a:rPr lang="en-US" altLang="es-PR" b="1" dirty="0">
                <a:latin typeface="Arial" charset="0"/>
                <a:cs typeface="Arial" charset="0"/>
              </a:rPr>
              <a:t> para el </a:t>
            </a:r>
            <a:r>
              <a:rPr lang="en-US" altLang="es-PR" b="1" dirty="0" err="1">
                <a:latin typeface="Arial" charset="0"/>
                <a:cs typeface="Arial" charset="0"/>
              </a:rPr>
              <a:t>entrenamiento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b="1" dirty="0">
                <a:latin typeface="Arial" charset="0"/>
                <a:cs typeface="Arial" charset="0"/>
              </a:rPr>
              <a:t>, de </a:t>
            </a:r>
            <a:r>
              <a:rPr lang="en-US" altLang="es-PR" b="1" dirty="0" err="1">
                <a:latin typeface="Arial" charset="0"/>
                <a:cs typeface="Arial" charset="0"/>
              </a:rPr>
              <a:t>naturaleza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integrada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caracterizada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por</a:t>
            </a:r>
            <a:r>
              <a:rPr lang="en-US" altLang="es-PR" b="1" dirty="0">
                <a:latin typeface="Arial" charset="0"/>
                <a:cs typeface="Arial" charset="0"/>
              </a:rPr>
              <a:t> la </a:t>
            </a:r>
            <a:r>
              <a:rPr lang="en-US" altLang="es-PR" b="1" dirty="0" err="1">
                <a:latin typeface="Arial" charset="0"/>
                <a:cs typeface="Arial" charset="0"/>
              </a:rPr>
              <a:t>práctica</a:t>
            </a:r>
            <a:r>
              <a:rPr lang="en-US" altLang="es-PR" b="1" dirty="0">
                <a:latin typeface="Arial" charset="0"/>
                <a:cs typeface="Arial" charset="0"/>
              </a:rPr>
              <a:t> de </a:t>
            </a:r>
            <a:r>
              <a:rPr lang="en-US" altLang="es-PR" b="1" dirty="0" err="1">
                <a:latin typeface="Arial" charset="0"/>
                <a:cs typeface="Arial" charset="0"/>
              </a:rPr>
              <a:t>patrones</a:t>
            </a:r>
            <a:r>
              <a:rPr lang="en-US" altLang="es-PR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fundamentales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destrezas</a:t>
            </a:r>
            <a:r>
              <a:rPr lang="en-US" altLang="es-PR" b="1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actividades</a:t>
            </a:r>
            <a:r>
              <a:rPr lang="en-US" altLang="es-PR" b="1" dirty="0">
                <a:latin typeface="Arial" charset="0"/>
                <a:cs typeface="Arial" charset="0"/>
              </a:rPr>
              <a:t>, las </a:t>
            </a:r>
            <a:r>
              <a:rPr lang="en-US" altLang="es-PR" b="1" dirty="0" err="1">
                <a:latin typeface="Arial" charset="0"/>
                <a:cs typeface="Arial" charset="0"/>
              </a:rPr>
              <a:t>cuales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incorporan</a:t>
            </a:r>
            <a:r>
              <a:rPr lang="en-US" altLang="es-PR" b="1" dirty="0">
                <a:latin typeface="Arial" charset="0"/>
                <a:cs typeface="Arial" charset="0"/>
              </a:rPr>
              <a:t> la </a:t>
            </a:r>
            <a:r>
              <a:rPr lang="en-US" altLang="es-PR" b="1" dirty="0" err="1">
                <a:latin typeface="Arial" charset="0"/>
                <a:cs typeface="Arial" charset="0"/>
              </a:rPr>
              <a:t>activación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de multiples </a:t>
            </a:r>
            <a:r>
              <a:rPr lang="en-US" altLang="es-PR" b="1" dirty="0" err="1">
                <a:latin typeface="Arial" charset="0"/>
                <a:cs typeface="Arial" charset="0"/>
              </a:rPr>
              <a:t>grupos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musculares</a:t>
            </a:r>
            <a:r>
              <a:rPr lang="en-US" altLang="es-PR" b="1" dirty="0">
                <a:latin typeface="Arial" charset="0"/>
                <a:cs typeface="Arial" charset="0"/>
              </a:rPr>
              <a:t> de forma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coordinada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así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como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movimientos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multiarticulares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realizados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un </a:t>
            </a:r>
            <a:r>
              <a:rPr lang="en-US" altLang="es-PR" b="1" dirty="0" err="1">
                <a:latin typeface="Arial" charset="0"/>
                <a:cs typeface="Arial" charset="0"/>
              </a:rPr>
              <a:t>ambiente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multiplanar</a:t>
            </a:r>
            <a:r>
              <a:rPr lang="en-US" altLang="es-PR" b="1" dirty="0">
                <a:latin typeface="Arial" charset="0"/>
                <a:cs typeface="Arial" charset="0"/>
              </a:rPr>
              <a:t>, que </a:t>
            </a:r>
            <a:r>
              <a:rPr lang="en-US" altLang="es-PR" b="1" dirty="0" err="1">
                <a:latin typeface="Arial" charset="0"/>
                <a:cs typeface="Arial" charset="0"/>
              </a:rPr>
              <a:t>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necesario</a:t>
            </a:r>
            <a:r>
              <a:rPr lang="en-US" altLang="es-PR" b="1" dirty="0">
                <a:latin typeface="Arial" charset="0"/>
                <a:cs typeface="Arial" charset="0"/>
              </a:rPr>
              <a:t> para el </a:t>
            </a:r>
            <a:r>
              <a:rPr lang="en-US" altLang="es-PR" b="1" dirty="0" err="1">
                <a:latin typeface="Arial" charset="0"/>
                <a:cs typeface="Arial" charset="0"/>
              </a:rPr>
              <a:t>éxito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atlético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ocupacional</a:t>
            </a:r>
            <a:r>
              <a:rPr lang="en-US" altLang="es-PR" b="1" dirty="0">
                <a:latin typeface="Arial" charset="0"/>
                <a:cs typeface="Arial" charset="0"/>
              </a:rPr>
              <a:t> y </a:t>
            </a:r>
            <a:r>
              <a:rPr lang="en-US" altLang="es-PR" b="1" dirty="0" err="1">
                <a:latin typeface="Arial" charset="0"/>
                <a:cs typeface="Arial" charset="0"/>
              </a:rPr>
              <a:t>elevada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funcionalidad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las </a:t>
            </a:r>
            <a:r>
              <a:rPr lang="en-US" altLang="es-PR" b="1" dirty="0" err="1">
                <a:latin typeface="Arial" charset="0"/>
                <a:cs typeface="Arial" charset="0"/>
              </a:rPr>
              <a:t>actividades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básicas</a:t>
            </a:r>
            <a:r>
              <a:rPr lang="en-US" altLang="es-PR" b="1" dirty="0">
                <a:latin typeface="Arial" charset="0"/>
                <a:cs typeface="Arial" charset="0"/>
              </a:rPr>
              <a:t> de la </a:t>
            </a:r>
            <a:r>
              <a:rPr lang="en-US" altLang="es-PR" b="1" dirty="0" err="1">
                <a:latin typeface="Arial" charset="0"/>
                <a:cs typeface="Arial" charset="0"/>
              </a:rPr>
              <a:t>vida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diaria</a:t>
            </a:r>
            <a:r>
              <a:rPr lang="en-US" altLang="es-PR" dirty="0">
                <a:latin typeface="Arial" charset="0"/>
                <a:cs typeface="Arial" charset="0"/>
              </a:rPr>
              <a:t>.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4" y="1273810"/>
            <a:ext cx="2806520" cy="47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6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3275856" y="694035"/>
            <a:ext cx="5688937" cy="71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275551" y="1412776"/>
            <a:ext cx="54009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512" y="2132856"/>
            <a:ext cx="871296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>
                <a:latin typeface="Arial" charset="0"/>
                <a:cs typeface="Arial" charset="0"/>
              </a:rPr>
              <a:t>Sistema total integral, de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tipo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progresivo</a:t>
            </a:r>
            <a:r>
              <a:rPr lang="en-US" altLang="es-PR" sz="2500" b="1" dirty="0">
                <a:latin typeface="Arial" charset="0"/>
                <a:cs typeface="Arial" charset="0"/>
              </a:rPr>
              <a:t> y functional,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>
                <a:latin typeface="Arial" charset="0"/>
                <a:cs typeface="Arial" charset="0"/>
              </a:rPr>
              <a:t>para el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sz="2500" b="1" dirty="0">
                <a:latin typeface="Arial" charset="0"/>
                <a:cs typeface="Arial" charset="0"/>
              </a:rPr>
              <a:t>, el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500" b="1" dirty="0">
                <a:latin typeface="Arial" charset="0"/>
                <a:cs typeface="Arial" charset="0"/>
              </a:rPr>
              <a:t> se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encuentra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centrado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500" b="1" dirty="0">
                <a:latin typeface="Arial" charset="0"/>
                <a:cs typeface="Arial" charset="0"/>
              </a:rPr>
              <a:t> un </a:t>
            </a:r>
            <a:r>
              <a:rPr lang="en-US" altLang="es-PR" sz="2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r>
              <a:rPr lang="en-US" altLang="es-PR" sz="2500" b="1" dirty="0">
                <a:latin typeface="Arial" charset="0"/>
                <a:cs typeface="Arial" charset="0"/>
              </a:rPr>
              <a:t> principal,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decir</a:t>
            </a:r>
            <a:r>
              <a:rPr lang="en-US" altLang="es-PR" sz="2500" b="1" dirty="0">
                <a:latin typeface="Arial" charset="0"/>
                <a:cs typeface="Arial" charset="0"/>
              </a:rPr>
              <a:t>,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alcanzar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dirty="0">
                <a:latin typeface="Arial" charset="0"/>
                <a:cs typeface="Arial" charset="0"/>
              </a:rPr>
              <a:t>l</a:t>
            </a:r>
            <a:r>
              <a:rPr lang="en-US" altLang="es-PR" sz="2500" b="1" dirty="0">
                <a:latin typeface="Arial" charset="0"/>
                <a:cs typeface="Arial" charset="0"/>
              </a:rPr>
              <a:t>as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metas</a:t>
            </a:r>
            <a:r>
              <a:rPr lang="en-US" altLang="es-PR" sz="2500" b="1" dirty="0">
                <a:latin typeface="Arial" charset="0"/>
                <a:cs typeface="Arial" charset="0"/>
              </a:rPr>
              <a:t> del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500" b="1" dirty="0">
                <a:latin typeface="Arial" charset="0"/>
                <a:cs typeface="Arial" charset="0"/>
              </a:rPr>
              <a:t>/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rendimiento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>
                <a:latin typeface="Arial" charset="0"/>
                <a:cs typeface="Arial" charset="0"/>
              </a:rPr>
              <a:t>(o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requisitos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deseados</a:t>
            </a:r>
            <a:endParaRPr lang="en-US" altLang="es-PR" sz="25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>
                <a:latin typeface="Arial" charset="0"/>
                <a:cs typeface="Arial" charset="0"/>
              </a:rPr>
              <a:t>de la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actividad</a:t>
            </a:r>
            <a:r>
              <a:rPr lang="en-US" altLang="es-PR" sz="2500" b="1" dirty="0">
                <a:latin typeface="Arial" charset="0"/>
                <a:cs typeface="Arial" charset="0"/>
              </a:rPr>
              <a:t>) del </a:t>
            </a:r>
            <a:r>
              <a:rPr lang="en-US" altLang="es-PR" sz="2500" dirty="0" err="1">
                <a:latin typeface="Arial" charset="0"/>
                <a:cs typeface="Arial" charset="0"/>
              </a:rPr>
              <a:t>a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tleta</a:t>
            </a:r>
            <a:r>
              <a:rPr lang="en-US" altLang="es-PR" sz="2500" b="1" dirty="0">
                <a:latin typeface="Arial" charset="0"/>
                <a:cs typeface="Arial" charset="0"/>
              </a:rPr>
              <a:t>, o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población</a:t>
            </a:r>
            <a:r>
              <a:rPr lang="en-US" altLang="es-PR" sz="2500" b="1" dirty="0">
                <a:latin typeface="Arial" charset="0"/>
                <a:cs typeface="Arial" charset="0"/>
              </a:rPr>
              <a:t> general, que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b="1" dirty="0" err="1">
                <a:latin typeface="Arial" charset="0"/>
                <a:cs typeface="Arial" charset="0"/>
              </a:rPr>
              <a:t>conlleva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optimizar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ciertos</a:t>
            </a:r>
            <a:r>
              <a:rPr lang="en-US" altLang="es-PR" sz="2500" b="1" dirty="0">
                <a:latin typeface="Arial" charset="0"/>
                <a:cs typeface="Arial" charset="0"/>
              </a:rPr>
              <a:t> </a:t>
            </a:r>
            <a:r>
              <a:rPr lang="en-US" altLang="es-PR" sz="2500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2500" dirty="0">
                <a:latin typeface="Arial" charset="0"/>
                <a:cs typeface="Arial" charset="0"/>
              </a:rPr>
              <a:t> o </a:t>
            </a:r>
            <a:r>
              <a:rPr lang="en-US" altLang="es-PR" sz="2500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2500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por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medio</a:t>
            </a:r>
            <a:r>
              <a:rPr lang="en-US" altLang="es-PR" sz="2500" dirty="0">
                <a:latin typeface="Arial" charset="0"/>
                <a:cs typeface="Arial" charset="0"/>
              </a:rPr>
              <a:t> de la </a:t>
            </a:r>
            <a:r>
              <a:rPr lang="en-US" altLang="es-PR" sz="2500" dirty="0" err="1">
                <a:latin typeface="Arial" charset="0"/>
                <a:cs typeface="Arial" charset="0"/>
              </a:rPr>
              <a:t>práctica</a:t>
            </a:r>
            <a:r>
              <a:rPr lang="en-US" altLang="es-PR" sz="2500" dirty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>
                <a:latin typeface="Arial" charset="0"/>
                <a:cs typeface="Arial" charset="0"/>
              </a:rPr>
              <a:t>eficiente</a:t>
            </a:r>
            <a:r>
              <a:rPr lang="en-US" altLang="es-PR" sz="2500" dirty="0">
                <a:latin typeface="Arial" charset="0"/>
                <a:cs typeface="Arial" charset="0"/>
              </a:rPr>
              <a:t> y </a:t>
            </a:r>
            <a:r>
              <a:rPr lang="en-US" altLang="es-PR" sz="2500" dirty="0" err="1">
                <a:latin typeface="Arial" charset="0"/>
                <a:cs typeface="Arial" charset="0"/>
              </a:rPr>
              <a:t>precisa</a:t>
            </a:r>
            <a:r>
              <a:rPr lang="en-US" altLang="es-PR" sz="2500" dirty="0">
                <a:latin typeface="Arial" charset="0"/>
                <a:cs typeface="Arial" charset="0"/>
              </a:rPr>
              <a:t>, de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patrones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motrices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básicos</a:t>
            </a:r>
            <a:r>
              <a:rPr lang="en-US" altLang="es-PR" sz="2500" dirty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>
                <a:latin typeface="Arial" charset="0"/>
                <a:cs typeface="Arial" charset="0"/>
              </a:rPr>
              <a:t>comunes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en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los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eventos</a:t>
            </a:r>
            <a:endParaRPr lang="en-US" altLang="es-PR" sz="2500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competitivos</a:t>
            </a:r>
            <a:r>
              <a:rPr lang="en-US" altLang="es-PR" sz="2500" dirty="0">
                <a:latin typeface="Arial" charset="0"/>
                <a:cs typeface="Arial" charset="0"/>
              </a:rPr>
              <a:t>, </a:t>
            </a:r>
            <a:r>
              <a:rPr lang="en-US" altLang="es-PR" sz="2500" dirty="0" err="1">
                <a:latin typeface="Arial" charset="0"/>
                <a:cs typeface="Arial" charset="0"/>
              </a:rPr>
              <a:t>así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como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aquellos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elementos</a:t>
            </a:r>
            <a:endParaRPr lang="en-US" altLang="es-PR" sz="2500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 err="1">
                <a:latin typeface="Arial" charset="0"/>
                <a:cs typeface="Arial" charset="0"/>
              </a:rPr>
              <a:t>neuromotores</a:t>
            </a:r>
            <a:r>
              <a:rPr lang="en-US" altLang="es-PR" sz="2500" dirty="0">
                <a:latin typeface="Arial" charset="0"/>
                <a:cs typeface="Arial" charset="0"/>
              </a:rPr>
              <a:t> que se </a:t>
            </a:r>
            <a:r>
              <a:rPr lang="en-US" altLang="es-PR" sz="2500" dirty="0" err="1">
                <a:latin typeface="Arial" charset="0"/>
                <a:cs typeface="Arial" charset="0"/>
              </a:rPr>
              <a:t>aproximan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en</a:t>
            </a:r>
            <a:r>
              <a:rPr lang="en-US" altLang="es-PR" sz="2500" dirty="0">
                <a:latin typeface="Arial" charset="0"/>
                <a:cs typeface="Arial" charset="0"/>
              </a:rPr>
              <a:t> la </a:t>
            </a:r>
            <a:r>
              <a:rPr lang="en-US" altLang="es-PR" sz="2500" dirty="0" err="1">
                <a:latin typeface="Arial" charset="0"/>
                <a:cs typeface="Arial" charset="0"/>
              </a:rPr>
              <a:t>manera</a:t>
            </a:r>
            <a:r>
              <a:rPr lang="en-US" altLang="es-PR" sz="2500" dirty="0">
                <a:latin typeface="Arial" charset="0"/>
                <a:cs typeface="Arial" charset="0"/>
              </a:rPr>
              <a:t> que las</a:t>
            </a:r>
          </a:p>
          <a:p>
            <a:pPr algn="ctr"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500" dirty="0">
                <a:latin typeface="Arial" charset="0"/>
                <a:cs typeface="Arial" charset="0"/>
              </a:rPr>
              <a:t>personas </a:t>
            </a:r>
            <a:r>
              <a:rPr lang="en-US" altLang="es-PR" sz="2500" dirty="0" err="1">
                <a:latin typeface="Arial" charset="0"/>
                <a:cs typeface="Arial" charset="0"/>
              </a:rPr>
              <a:t>ejecutan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sus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2500" dirty="0">
                <a:latin typeface="Arial" charset="0"/>
                <a:cs typeface="Arial" charset="0"/>
              </a:rPr>
              <a:t> de la </a:t>
            </a:r>
            <a:r>
              <a:rPr lang="en-US" altLang="es-PR" sz="2500" dirty="0" err="1">
                <a:latin typeface="Arial" charset="0"/>
                <a:cs typeface="Arial" charset="0"/>
              </a:rPr>
              <a:t>vida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r>
              <a:rPr lang="en-US" altLang="es-PR" sz="2500" dirty="0" err="1">
                <a:latin typeface="Arial" charset="0"/>
                <a:cs typeface="Arial" charset="0"/>
              </a:rPr>
              <a:t>diaria</a:t>
            </a:r>
            <a:r>
              <a:rPr lang="en-US" altLang="es-PR" sz="2500" dirty="0">
                <a:latin typeface="Arial" charset="0"/>
                <a:cs typeface="Arial" charset="0"/>
              </a:rPr>
              <a:t> </a:t>
            </a:r>
            <a:endParaRPr lang="en-US" altLang="es-PR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60648"/>
            <a:ext cx="3456385" cy="23042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0729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9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1907704" y="692696"/>
            <a:ext cx="561662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195736" y="1339429"/>
            <a:ext cx="518457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1520" y="1844824"/>
            <a:ext cx="8568952" cy="403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acondicionamiento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físico</a:t>
            </a:r>
            <a:r>
              <a:rPr lang="en-US" altLang="es-PR" sz="2300" b="1" dirty="0">
                <a:latin typeface="Arial" charset="0"/>
                <a:cs typeface="Arial" charset="0"/>
              </a:rPr>
              <a:t>,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tipo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Integrado</a:t>
            </a:r>
            <a:r>
              <a:rPr lang="en-US" altLang="es-PR" sz="2300" b="1" dirty="0">
                <a:latin typeface="Arial" charset="0"/>
                <a:cs typeface="Arial" charset="0"/>
              </a:rPr>
              <a:t>, que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enfatiza</a:t>
            </a:r>
            <a:r>
              <a:rPr lang="en-US" altLang="es-PR" sz="2300" b="1" dirty="0">
                <a:latin typeface="Arial" charset="0"/>
                <a:cs typeface="Arial" charset="0"/>
              </a:rPr>
              <a:t>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activación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todos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c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onstituyente</a:t>
            </a:r>
            <a:r>
              <a:rPr lang="en-US" altLang="es-PR" sz="2300" b="1" dirty="0">
                <a:latin typeface="Arial" charset="0"/>
                <a:cs typeface="Arial" charset="0"/>
              </a:rPr>
              <a:t> de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cadena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cinética</a:t>
            </a:r>
            <a:r>
              <a:rPr lang="en-US" altLang="es-PR" sz="2300" b="1" dirty="0">
                <a:latin typeface="Arial" charset="0"/>
                <a:cs typeface="Arial" charset="0"/>
              </a:rPr>
              <a:t>,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incorpora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serie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progresiva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m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otrices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fundamentales</a:t>
            </a:r>
            <a:r>
              <a:rPr lang="en-US" altLang="es-PR" sz="2300" b="1" dirty="0">
                <a:latin typeface="Arial" charset="0"/>
                <a:cs typeface="Arial" charset="0"/>
              </a:rPr>
              <a:t> o communes/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similares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300" b="1" dirty="0">
                <a:latin typeface="Arial" charset="0"/>
                <a:cs typeface="Arial" charset="0"/>
              </a:rPr>
              <a:t> un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amplio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espectro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deportes</a:t>
            </a:r>
            <a:r>
              <a:rPr lang="en-US" altLang="es-PR" sz="2300" b="1" dirty="0">
                <a:latin typeface="Arial" charset="0"/>
                <a:cs typeface="Arial" charset="0"/>
              </a:rPr>
              <a:t>, que se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encuentran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vinculados</a:t>
            </a:r>
            <a:r>
              <a:rPr lang="en-US" altLang="es-PR" sz="2300" b="1" dirty="0">
                <a:latin typeface="Arial" charset="0"/>
                <a:cs typeface="Arial" charset="0"/>
              </a:rPr>
              <a:t> con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actividad</a:t>
            </a:r>
            <a:r>
              <a:rPr lang="en-US" altLang="es-PR" sz="2300" b="1" dirty="0">
                <a:latin typeface="Arial" charset="0"/>
                <a:cs typeface="Arial" charset="0"/>
              </a:rPr>
              <a:t> o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deporte</a:t>
            </a:r>
            <a:r>
              <a:rPr lang="en-US" altLang="es-PR" sz="2300" b="1" dirty="0">
                <a:latin typeface="Arial" charset="0"/>
                <a:cs typeface="Arial" charset="0"/>
              </a:rPr>
              <a:t> que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practica</a:t>
            </a:r>
            <a:r>
              <a:rPr lang="en-US" altLang="es-PR" sz="2300" b="1" dirty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individuo</a:t>
            </a:r>
            <a:r>
              <a:rPr lang="en-US" altLang="es-PR" sz="2300" b="1" dirty="0">
                <a:latin typeface="Arial" charset="0"/>
                <a:cs typeface="Arial" charset="0"/>
              </a:rPr>
              <a:t>,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manera</a:t>
            </a:r>
            <a:r>
              <a:rPr lang="en-US" altLang="es-PR" sz="2300" b="1" dirty="0">
                <a:latin typeface="Arial" charset="0"/>
                <a:cs typeface="Arial" charset="0"/>
              </a:rPr>
              <a:t> que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asista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300" b="1" dirty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logro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su</a:t>
            </a:r>
            <a:r>
              <a:rPr lang="en-US" altLang="es-PR" sz="2300" b="1" dirty="0">
                <a:latin typeface="Arial" charset="0"/>
                <a:cs typeface="Arial" charset="0"/>
              </a:rPr>
              <a:t> meta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300" b="1" dirty="0">
                <a:latin typeface="Arial" charset="0"/>
                <a:cs typeface="Arial" charset="0"/>
              </a:rPr>
              <a:t>,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incluyendo</a:t>
            </a:r>
            <a:r>
              <a:rPr lang="en-US" altLang="es-PR" sz="2300" b="1" dirty="0">
                <a:latin typeface="Arial" charset="0"/>
                <a:cs typeface="Arial" charset="0"/>
              </a:rPr>
              <a:t>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transferencia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efectiva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dirty="0">
                <a:latin typeface="Arial" charset="0"/>
                <a:cs typeface="Arial" charset="0"/>
              </a:rPr>
              <a:t>las </a:t>
            </a:r>
            <a:r>
              <a:rPr lang="en-US" altLang="es-PR" sz="2300" dirty="0" err="1">
                <a:latin typeface="Arial" charset="0"/>
                <a:cs typeface="Arial" charset="0"/>
              </a:rPr>
              <a:t>adaptaciones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morfofuncionales</a:t>
            </a:r>
            <a:r>
              <a:rPr lang="en-US" altLang="es-PR" sz="2300" dirty="0">
                <a:latin typeface="Arial" charset="0"/>
                <a:cs typeface="Arial" charset="0"/>
              </a:rPr>
              <a:t>, </a:t>
            </a:r>
            <a:r>
              <a:rPr lang="en-US" altLang="es-PR" sz="2300" dirty="0" err="1">
                <a:latin typeface="Arial" charset="0"/>
                <a:cs typeface="Arial" charset="0"/>
              </a:rPr>
              <a:t>adquiridas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durante</a:t>
            </a:r>
            <a:r>
              <a:rPr lang="en-US" altLang="es-PR" sz="2300" dirty="0">
                <a:latin typeface="Arial" charset="0"/>
                <a:cs typeface="Arial" charset="0"/>
              </a:rPr>
              <a:t> el </a:t>
            </a:r>
            <a:r>
              <a:rPr lang="en-US" altLang="es-PR" sz="23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300" dirty="0">
                <a:latin typeface="Arial" charset="0"/>
                <a:cs typeface="Arial" charset="0"/>
              </a:rPr>
              <a:t>, </a:t>
            </a:r>
            <a:r>
              <a:rPr lang="en-US" altLang="es-PR" sz="2300" dirty="0" err="1">
                <a:latin typeface="Arial" charset="0"/>
                <a:cs typeface="Arial" charset="0"/>
              </a:rPr>
              <a:t>hacia</a:t>
            </a:r>
            <a:r>
              <a:rPr lang="en-US" altLang="es-PR" sz="2300" dirty="0">
                <a:latin typeface="Arial" charset="0"/>
                <a:cs typeface="Arial" charset="0"/>
              </a:rPr>
              <a:t> la </a:t>
            </a:r>
            <a:r>
              <a:rPr lang="en-US" altLang="es-PR" sz="2300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competitiva</a:t>
            </a:r>
            <a:r>
              <a:rPr lang="en-US" altLang="es-PR" sz="2300" dirty="0">
                <a:latin typeface="Arial" charset="0"/>
                <a:cs typeface="Arial" charset="0"/>
              </a:rPr>
              <a:t>, o para la </a:t>
            </a:r>
            <a:r>
              <a:rPr lang="en-US" altLang="es-PR" sz="2300" dirty="0" err="1">
                <a:latin typeface="Arial" charset="0"/>
                <a:cs typeface="Arial" charset="0"/>
              </a:rPr>
              <a:t>vida</a:t>
            </a:r>
            <a:r>
              <a:rPr lang="en-US" altLang="es-PR" sz="2300" dirty="0">
                <a:latin typeface="Arial" charset="0"/>
                <a:cs typeface="Arial" charset="0"/>
              </a:rPr>
              <a:t> </a:t>
            </a:r>
            <a:r>
              <a:rPr lang="en-US" altLang="es-PR" sz="2300" dirty="0" err="1">
                <a:latin typeface="Arial" charset="0"/>
                <a:cs typeface="Arial" charset="0"/>
              </a:rPr>
              <a:t>cotidiana</a:t>
            </a:r>
            <a:endParaRPr lang="en-US" altLang="es-PR" sz="23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691357"/>
            <a:ext cx="1944216" cy="12961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04503" y="5949280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3-6),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0077"/>
            <a:ext cx="2680862" cy="177736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45883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/>
          </p:cNvSpPr>
          <p:nvPr/>
        </p:nvSpPr>
        <p:spPr bwMode="auto">
          <a:xfrm>
            <a:off x="2987519" y="476672"/>
            <a:ext cx="5688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987519" y="1412776"/>
            <a:ext cx="5400905" cy="5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 LA APTITUD FUNCIONAL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21602" y="2204864"/>
            <a:ext cx="6014894" cy="37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Se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refiere</a:t>
            </a:r>
            <a:r>
              <a:rPr lang="en-US" altLang="es-PR" sz="2400" b="1" dirty="0">
                <a:latin typeface="Arial" charset="0"/>
                <a:cs typeface="Arial" charset="0"/>
              </a:rPr>
              <a:t> 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24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acondicionamiento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físico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caracterizado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p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or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ejercicios</a:t>
            </a:r>
            <a:r>
              <a:rPr lang="en-US" altLang="es-PR" sz="2400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neuromotores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cuales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i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ncluyen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destrezas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motrices</a:t>
            </a:r>
            <a:r>
              <a:rPr lang="en-US" altLang="es-PR" sz="2400" b="1" dirty="0">
                <a:latin typeface="Arial" charset="0"/>
                <a:cs typeface="Arial" charset="0"/>
              </a:rPr>
              <a:t>,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e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ntrenamiento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propioceptivo</a:t>
            </a:r>
            <a:r>
              <a:rPr lang="en-US" altLang="es-PR" sz="2400" b="1" dirty="0">
                <a:latin typeface="Arial" charset="0"/>
                <a:cs typeface="Arial" charset="0"/>
              </a:rPr>
              <a:t>,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2400" b="1" dirty="0">
                <a:latin typeface="Arial" charset="0"/>
                <a:cs typeface="Arial" charset="0"/>
              </a:rPr>
              <a:t> de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fortaleza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>
                <a:latin typeface="Arial" charset="0"/>
                <a:cs typeface="Arial" charset="0"/>
              </a:rPr>
              <a:t>muscular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funcional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así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400" b="1" dirty="0">
                <a:latin typeface="Arial" charset="0"/>
                <a:cs typeface="Arial" charset="0"/>
              </a:rPr>
              <a:t>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incorporación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>
                <a:latin typeface="Arial" charset="0"/>
                <a:cs typeface="Arial" charset="0"/>
              </a:rPr>
              <a:t>de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otras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actividades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físicas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naturaleza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neuromuscular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94413"/>
            <a:ext cx="8964612" cy="43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s-PR" sz="1200" dirty="0"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</a:rPr>
              <a:t> de:  </a:t>
            </a:r>
            <a:r>
              <a:rPr lang="en-US" altLang="es-PR" sz="1200" i="1" dirty="0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 b="0" dirty="0">
                <a:latin typeface="Times New Roman" panose="02020603050405020304" pitchFamily="18" charset="0"/>
              </a:rPr>
              <a:t>. 9na. ed.; p. 185,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</a:rPr>
              <a:t> American College of Sports Medicine, 2014, Philadelphia: Lippincott Williams &amp; Wilkins. Copyright 2014 </a:t>
            </a:r>
            <a:r>
              <a:rPr lang="en-US" altLang="es-PR" sz="12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</a:rPr>
              <a:t> American College of Sports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1885"/>
            <a:ext cx="2232248" cy="535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0" y="632176"/>
            <a:ext cx="2471045" cy="1631213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495" y="69269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71495" y="1628800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95536" y="2252836"/>
            <a:ext cx="8387011" cy="34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Entrenamiento físico-deportivo de naturaleza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exhaustivo/completo, sistemática, integral y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funcional, dirigido a mejorar todos los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componentes requeridos para alcanzar una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óptima ejecutoria deportiva-competitiva y</a:t>
            </a:r>
          </a:p>
          <a:p>
            <a:pPr algn="ctr" eaLnBrk="0" hangingPunct="0">
              <a:lnSpc>
                <a:spcPts val="3900"/>
              </a:lnSpc>
              <a:spcBef>
                <a:spcPct val="20000"/>
              </a:spcBef>
            </a:pPr>
            <a:r>
              <a:rPr lang="es-PR" altLang="es-PR" sz="2800" dirty="0">
                <a:latin typeface="Arial" charset="0"/>
                <a:cs typeface="Arial" charset="0"/>
              </a:rPr>
              <a:t>prevenir las lesiones atléticas</a:t>
            </a:r>
          </a:p>
        </p:txBody>
      </p:sp>
    </p:spTree>
    <p:extLst>
      <p:ext uri="{BB962C8B-B14F-4D97-AF65-F5344CB8AC3E}">
        <p14:creationId xmlns:p14="http://schemas.microsoft.com/office/powerpoint/2010/main" val="4049790868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634837"/>
            <a:ext cx="2738169" cy="409842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2010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3059832" y="2348880"/>
            <a:ext cx="577165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Patrones de movimientos </a:t>
            </a: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integrados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-articulares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multi-planares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, los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cuales contemplan la aceleración de 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las coyunturas articulares,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propiocepción</a:t>
            </a: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/estabilización 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dinámica y desaceleración, con el fin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de mejorar la ejecución del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movimiento, la fortaleza del tronco y</a:t>
            </a:r>
          </a:p>
          <a:p>
            <a:pPr>
              <a:lnSpc>
                <a:spcPts val="2600"/>
              </a:lnSpc>
              <a:buFont typeface="Georgia" panose="02040502050405020303" pitchFamily="18" charset="0"/>
              <a:buNone/>
            </a:pPr>
            <a:r>
              <a:rPr lang="es-ES" altLang="es-PR" sz="2400" dirty="0">
                <a:latin typeface="Arial" panose="020B0604020202020204" pitchFamily="34" charset="0"/>
                <a:cs typeface="Arial" panose="020B0604020202020204" pitchFamily="34" charset="0"/>
              </a:rPr>
              <a:t>eficacia neuromuscular</a:t>
            </a:r>
            <a:endParaRPr lang="es-PR" altLang="es-P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843808" y="1677089"/>
            <a:ext cx="6155956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EJERCICIOS FUNCIONALES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4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5331"/>
            <a:ext cx="2663991" cy="52839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77586" y="2132855"/>
            <a:ext cx="6014894" cy="39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Se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enfoca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hacia</a:t>
            </a:r>
            <a:r>
              <a:rPr lang="en-US" altLang="es-PR" sz="2400" b="1" dirty="0">
                <a:latin typeface="Arial" charset="0"/>
                <a:cs typeface="Arial" charset="0"/>
              </a:rPr>
              <a:t>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aplicación</a:t>
            </a:r>
            <a:r>
              <a:rPr lang="en-US" altLang="es-PR" sz="2400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fortaleza</a:t>
            </a:r>
            <a:r>
              <a:rPr lang="en-US" altLang="es-P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muscular </a:t>
            </a: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funcional</a:t>
            </a:r>
            <a:r>
              <a:rPr lang="en-US" altLang="es-PR" sz="2400" b="1" dirty="0">
                <a:latin typeface="Arial" charset="0"/>
                <a:cs typeface="Arial" charset="0"/>
              </a:rPr>
              <a:t> a las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destrezas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deportivas</a:t>
            </a:r>
            <a:r>
              <a:rPr lang="en-US" altLang="es-PR" sz="2400" b="1" dirty="0">
                <a:latin typeface="Arial" charset="0"/>
                <a:cs typeface="Arial" charset="0"/>
              </a:rPr>
              <a:t> (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decir</a:t>
            </a:r>
            <a:r>
              <a:rPr lang="en-US" altLang="es-PR" sz="2400" b="1" dirty="0">
                <a:latin typeface="Arial" charset="0"/>
                <a:cs typeface="Arial" charset="0"/>
              </a:rPr>
              <a:t>,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coordinación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diversos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sistemas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musculares</a:t>
            </a:r>
            <a:r>
              <a:rPr lang="en-US" altLang="es-PR" sz="2400" b="1" dirty="0">
                <a:latin typeface="Arial" charset="0"/>
                <a:cs typeface="Arial" charset="0"/>
              </a:rPr>
              <a:t>), y no </a:t>
            </a:r>
            <a:r>
              <a:rPr lang="en-US" altLang="es-PR" sz="2400" dirty="0" err="1">
                <a:latin typeface="Arial" charset="0"/>
                <a:cs typeface="Arial" charset="0"/>
              </a:rPr>
              <a:t>necesariamente</a:t>
            </a:r>
            <a:endParaRPr lang="en-US" altLang="es-PR" sz="2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>
                <a:latin typeface="Arial" charset="0"/>
                <a:cs typeface="Arial" charset="0"/>
              </a:rPr>
              <a:t>la </a:t>
            </a:r>
            <a:r>
              <a:rPr lang="en-US" altLang="es-PR" sz="2400" dirty="0" err="1">
                <a:latin typeface="Arial" charset="0"/>
                <a:cs typeface="Arial" charset="0"/>
              </a:rPr>
              <a:t>propia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destreza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deportiva</a:t>
            </a:r>
            <a:r>
              <a:rPr lang="en-US" altLang="es-PR" sz="2400" dirty="0">
                <a:latin typeface="Arial" charset="0"/>
                <a:cs typeface="Arial" charset="0"/>
              </a:rPr>
              <a:t>, </a:t>
            </a:r>
            <a:r>
              <a:rPr lang="en-US" altLang="es-PR" sz="2400" dirty="0" err="1">
                <a:latin typeface="Arial" charset="0"/>
                <a:cs typeface="Arial" charset="0"/>
              </a:rPr>
              <a:t>es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decir</a:t>
            </a:r>
            <a:r>
              <a:rPr lang="en-US" altLang="es-PR" sz="24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>
                <a:latin typeface="Arial" charset="0"/>
                <a:cs typeface="Arial" charset="0"/>
              </a:rPr>
              <a:t>no se </a:t>
            </a:r>
            <a:r>
              <a:rPr lang="en-US" altLang="es-PR" sz="2400" dirty="0" err="1">
                <a:latin typeface="Arial" charset="0"/>
                <a:cs typeface="Arial" charset="0"/>
              </a:rPr>
              <a:t>fundamente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en</a:t>
            </a:r>
            <a:r>
              <a:rPr lang="en-US" altLang="es-PR" sz="2400" dirty="0">
                <a:latin typeface="Arial" charset="0"/>
                <a:cs typeface="Arial" charset="0"/>
              </a:rPr>
              <a:t> el </a:t>
            </a:r>
            <a:r>
              <a:rPr lang="en-US" altLang="es-PR" sz="2400" dirty="0" err="1">
                <a:latin typeface="Arial" charset="0"/>
                <a:cs typeface="Arial" charset="0"/>
              </a:rPr>
              <a:t>entrenamiento</a:t>
            </a:r>
            <a:endParaRPr lang="en-US" altLang="es-PR" sz="2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físico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específico</a:t>
            </a:r>
            <a:r>
              <a:rPr lang="en-US" altLang="es-PR" sz="2400" dirty="0">
                <a:latin typeface="Arial" charset="0"/>
                <a:cs typeface="Arial" charset="0"/>
              </a:rPr>
              <a:t> al </a:t>
            </a:r>
            <a:r>
              <a:rPr lang="en-US" altLang="es-PR" sz="2400" dirty="0" err="1">
                <a:latin typeface="Arial" charset="0"/>
                <a:cs typeface="Arial" charset="0"/>
              </a:rPr>
              <a:t>deportivo</a:t>
            </a:r>
            <a:r>
              <a:rPr lang="en-US" altLang="es-PR" sz="2400" dirty="0">
                <a:latin typeface="Arial" charset="0"/>
                <a:cs typeface="Arial" charset="0"/>
              </a:rPr>
              <a:t>.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2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771495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771495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05578" y="2132856"/>
            <a:ext cx="6086902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5100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>
                <a:latin typeface="Arial" charset="0"/>
                <a:cs typeface="Arial" charset="0"/>
              </a:rPr>
              <a:t>fortaleza</a:t>
            </a:r>
            <a:r>
              <a:rPr lang="en-US" altLang="es-PR" sz="5100" b="1" dirty="0">
                <a:latin typeface="Arial" charset="0"/>
                <a:cs typeface="Arial" charset="0"/>
              </a:rPr>
              <a:t> muscular</a:t>
            </a: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específica</a:t>
            </a:r>
            <a:r>
              <a:rPr lang="en-US" altLang="es-PR" sz="5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5100" b="1" dirty="0">
                <a:latin typeface="Arial" charset="0"/>
                <a:cs typeface="Arial" charset="0"/>
              </a:rPr>
              <a:t>a </a:t>
            </a:r>
            <a:r>
              <a:rPr lang="en-US" altLang="es-PR" sz="5100" b="1" dirty="0" err="1">
                <a:latin typeface="Arial" charset="0"/>
                <a:cs typeface="Arial" charset="0"/>
              </a:rPr>
              <a:t>una</a:t>
            </a:r>
            <a:endParaRPr lang="en-US" altLang="es-PR" sz="51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100"/>
              </a:lnSpc>
              <a:spcBef>
                <a:spcPct val="20000"/>
              </a:spcBef>
            </a:pPr>
            <a:r>
              <a:rPr lang="en-US" altLang="es-PR" sz="5100" b="1" dirty="0" err="1">
                <a:latin typeface="Arial" charset="0"/>
                <a:cs typeface="Arial" charset="0"/>
              </a:rPr>
              <a:t>actividad</a:t>
            </a:r>
            <a:r>
              <a:rPr lang="en-US" altLang="es-PR" sz="5100" b="1" dirty="0">
                <a:latin typeface="Arial" charset="0"/>
                <a:cs typeface="Arial" charset="0"/>
              </a:rPr>
              <a:t> dada</a:t>
            </a:r>
            <a:endParaRPr lang="en-US" altLang="es-PR" sz="5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8" y="836712"/>
            <a:ext cx="2439235" cy="49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5" y="1090351"/>
            <a:ext cx="2682958" cy="442688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4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77586" y="2132856"/>
            <a:ext cx="6086902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Dirigido</a:t>
            </a:r>
            <a:r>
              <a:rPr lang="en-US" altLang="es-PR" sz="4400" b="1" dirty="0">
                <a:latin typeface="Arial" charset="0"/>
                <a:cs typeface="Arial" charset="0"/>
              </a:rPr>
              <a:t> a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desarrollar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la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fortaleza</a:t>
            </a:r>
            <a:r>
              <a:rPr lang="en-US" altLang="es-PR" sz="4400" b="1" dirty="0">
                <a:latin typeface="Arial" charset="0"/>
                <a:cs typeface="Arial" charset="0"/>
              </a:rPr>
              <a:t> muscular</a:t>
            </a: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de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naturaleza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6400"/>
              </a:lnSpc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funcional</a:t>
            </a:r>
            <a:endParaRPr lang="en-US" altLang="es-PR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0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2674717"/>
            <a:ext cx="4324388" cy="2986531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4477753" y="2564904"/>
            <a:ext cx="4558743" cy="310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Define los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patrones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que emplean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múltiples articulaciones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actúan sobre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distintos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y dentro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planos</a:t>
            </a:r>
            <a:endParaRPr lang="es-PR" altLang="es-PR" sz="27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44463" y="5876925"/>
            <a:ext cx="89995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2da. ed.; (pp. 1-3),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R. M. Boyle, 2016, Champaign, IL : Human Kinetics. Copyright 20016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Michael Boyle;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3-4),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539552" y="1677089"/>
            <a:ext cx="7920880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20880" cy="8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0" y="1720174"/>
            <a:ext cx="2513544" cy="3797058"/>
          </a:xfrm>
          <a:prstGeom prst="rect">
            <a:avLst/>
          </a:prstGeom>
        </p:spPr>
      </p:pic>
      <p:sp>
        <p:nvSpPr>
          <p:cNvPr id="12" name="Content Placeholder 2"/>
          <p:cNvSpPr>
            <a:spLocks/>
          </p:cNvSpPr>
          <p:nvPr/>
        </p:nvSpPr>
        <p:spPr bwMode="auto">
          <a:xfrm>
            <a:off x="2771800" y="2397171"/>
            <a:ext cx="5688632" cy="312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s-E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r>
              <a:rPr lang="es-E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pues los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movimientos son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originados de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múltiples partes del cuerpo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dentro de</a:t>
            </a:r>
          </a:p>
          <a:p>
            <a:pPr>
              <a:buFont typeface="Georgia" panose="02040502050405020303" pitchFamily="18" charset="0"/>
              <a:buNone/>
            </a:pP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planos</a:t>
            </a:r>
            <a:endParaRPr lang="es-PR" altLang="es-PR" sz="3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04503" y="5876925"/>
            <a:ext cx="8243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 Gambetta, 2007, Champaign, IL : Human Kinetics. Copyright 2007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Vern Gambetta.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843808" y="1677089"/>
            <a:ext cx="6155956" cy="6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2376264" cy="25123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321736" y="871182"/>
            <a:ext cx="669674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321736" y="1950484"/>
            <a:ext cx="669674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ESCUELA DE DEPORTE GENERAL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36344" y="300421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Acciones similares:</a:t>
            </a: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042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6344" y="458838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588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882648" y="3580274"/>
            <a:ext cx="78658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500" b="1" i="1" dirty="0">
                <a:solidFill>
                  <a:srgbClr val="000000"/>
                </a:solidFill>
                <a:latin typeface="Arial" charset="0"/>
              </a:rPr>
              <a:t>Destrezas generales que aplican para una amplia gama de deportes</a:t>
            </a:r>
            <a:endParaRPr lang="en-US" altLang="es-PR" sz="2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99592" y="5092442"/>
            <a:ext cx="78658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500" b="1" i="1" dirty="0">
                <a:solidFill>
                  <a:srgbClr val="000000"/>
                </a:solidFill>
                <a:latin typeface="Arial" charset="0"/>
              </a:rPr>
              <a:t>Eventos de velocidad, golpear, saltar, movimientos laterales, y otros</a:t>
            </a:r>
            <a:endParaRPr lang="en-US" altLang="es-PR" sz="2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3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7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318" name="Picture 30" descr="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6" y="1981175"/>
            <a:ext cx="81724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96304" y="692175"/>
            <a:ext cx="83521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1052513"/>
            <a:ext cx="18002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44" name="Picture 4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765175"/>
            <a:ext cx="6697663" cy="5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8" name="Picture 4" descr="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4865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300" name="Picture 4" descr="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692150"/>
            <a:ext cx="5624512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288" y="620713"/>
            <a:ext cx="22669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2010 por: National Academy of Sports Medicine, an Ascend Learning Company. </a:t>
            </a:r>
            <a:endParaRPr lang="en-US" altLang="es-PR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4212" y="765175"/>
            <a:ext cx="2663651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(pp. 3-4,7),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Company.</a:t>
            </a:r>
            <a:r>
              <a:rPr lang="es-ES" altLang="es-PR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1684" name="Picture 4" descr="1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20713"/>
            <a:ext cx="3578225" cy="59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044944" y="548680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79026" y="2132856"/>
            <a:ext cx="674144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Aquella</a:t>
            </a:r>
            <a:r>
              <a:rPr lang="en-US" altLang="es-PR" sz="2400" b="1" dirty="0">
                <a:latin typeface="Arial" charset="0"/>
                <a:cs typeface="Arial" charset="0"/>
              </a:rPr>
              <a:t> magnitude de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fortaleza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muscular que el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deportista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puede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aplicar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2400" b="1" dirty="0">
                <a:latin typeface="Arial" charset="0"/>
                <a:cs typeface="Arial" charset="0"/>
              </a:rPr>
              <a:t> el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escenario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competencia</a:t>
            </a:r>
            <a:r>
              <a:rPr lang="en-US" altLang="es-PR" sz="2400" b="1" dirty="0">
                <a:latin typeface="Arial" charset="0"/>
                <a:cs typeface="Arial" charset="0"/>
              </a:rPr>
              <a:t>, la </a:t>
            </a:r>
            <a:r>
              <a:rPr lang="en-US" altLang="es-PR" sz="2400" dirty="0" err="1">
                <a:latin typeface="Arial" charset="0"/>
                <a:cs typeface="Arial" charset="0"/>
              </a:rPr>
              <a:t>cual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es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necesaria</a:t>
            </a:r>
            <a:r>
              <a:rPr lang="en-US" altLang="es-PR" sz="2400" dirty="0">
                <a:latin typeface="Arial" charset="0"/>
                <a:cs typeface="Arial" charset="0"/>
              </a:rPr>
              <a:t> para la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ejecución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r>
              <a:rPr lang="en-US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deportes</a:t>
            </a:r>
            <a:r>
              <a:rPr lang="en-US" altLang="es-PR" sz="2400" dirty="0">
                <a:latin typeface="Arial" charset="0"/>
                <a:cs typeface="Arial" charset="0"/>
              </a:rPr>
              <a:t>, </a:t>
            </a:r>
            <a:r>
              <a:rPr lang="en-US" altLang="es-PR" sz="2400" dirty="0" err="1">
                <a:latin typeface="Arial" charset="0"/>
                <a:cs typeface="Arial" charset="0"/>
              </a:rPr>
              <a:t>siempre</a:t>
            </a:r>
            <a:endParaRPr lang="en-US" altLang="es-PR" sz="24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>
                <a:latin typeface="Arial" charset="0"/>
                <a:cs typeface="Arial" charset="0"/>
              </a:rPr>
              <a:t>que no sea </a:t>
            </a:r>
            <a:r>
              <a:rPr lang="en-US" altLang="es-PR" sz="2400" dirty="0" err="1">
                <a:latin typeface="Arial" charset="0"/>
                <a:cs typeface="Arial" charset="0"/>
              </a:rPr>
              <a:t>una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actividad</a:t>
            </a:r>
            <a:r>
              <a:rPr lang="en-US" altLang="es-PR" sz="2400" dirty="0">
                <a:latin typeface="Arial" charset="0"/>
                <a:cs typeface="Arial" charset="0"/>
              </a:rPr>
              <a:t> </a:t>
            </a:r>
            <a:r>
              <a:rPr lang="en-US" altLang="es-PR" sz="2400" dirty="0" err="1">
                <a:latin typeface="Arial" charset="0"/>
                <a:cs typeface="Arial" charset="0"/>
              </a:rPr>
              <a:t>vinculada</a:t>
            </a:r>
            <a:r>
              <a:rPr lang="en-US" altLang="es-PR" sz="2400" dirty="0">
                <a:latin typeface="Arial" charset="0"/>
                <a:cs typeface="Arial" charset="0"/>
              </a:rPr>
              <a:t> con la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400" dirty="0" err="1">
                <a:latin typeface="Arial" charset="0"/>
                <a:cs typeface="Arial" charset="0"/>
              </a:rPr>
              <a:t>halterofilia</a:t>
            </a:r>
            <a:r>
              <a:rPr lang="en-US" altLang="es-PR" sz="2400" dirty="0">
                <a:latin typeface="Arial" charset="0"/>
                <a:cs typeface="Arial" charset="0"/>
              </a:rPr>
              <a:t> (</a:t>
            </a:r>
            <a:r>
              <a:rPr lang="en-US" altLang="es-PR" sz="2400" dirty="0" err="1">
                <a:latin typeface="Arial" charset="0"/>
                <a:cs typeface="Arial" charset="0"/>
              </a:rPr>
              <a:t>levantamiento</a:t>
            </a:r>
            <a:r>
              <a:rPr lang="en-US" altLang="es-PR" sz="2400" dirty="0">
                <a:latin typeface="Arial" charset="0"/>
                <a:cs typeface="Arial" charset="0"/>
              </a:rPr>
              <a:t> de </a:t>
            </a:r>
            <a:r>
              <a:rPr lang="en-US" altLang="es-PR" sz="2400" dirty="0" err="1">
                <a:latin typeface="Arial" charset="0"/>
                <a:cs typeface="Arial" charset="0"/>
              </a:rPr>
              <a:t>pesas</a:t>
            </a:r>
            <a:r>
              <a:rPr lang="en-US" altLang="es-PR" sz="2400" dirty="0">
                <a:latin typeface="Arial" charset="0"/>
                <a:cs typeface="Arial" charset="0"/>
              </a:rPr>
              <a:t>)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3671"/>
            <a:ext cx="1580788" cy="5442057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044944" y="1653357"/>
            <a:ext cx="7023660" cy="6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pPr>
              <a:lnSpc>
                <a:spcPts val="3000"/>
              </a:lnSpc>
            </a:pP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763688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1763688" y="1627461"/>
            <a:ext cx="72728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97770" y="2180828"/>
            <a:ext cx="7022701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L</a:t>
            </a:r>
            <a:r>
              <a:rPr lang="en-US" altLang="es-PR" sz="3800" b="1" dirty="0">
                <a:latin typeface="Arial" charset="0"/>
                <a:cs typeface="Arial" charset="0"/>
              </a:rPr>
              <a:t>a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cantidad</a:t>
            </a:r>
            <a:r>
              <a:rPr lang="en-US" altLang="es-PR" sz="3800" b="1" dirty="0">
                <a:latin typeface="Arial" charset="0"/>
                <a:cs typeface="Arial" charset="0"/>
              </a:rPr>
              <a:t> de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fortaleza</a:t>
            </a:r>
            <a:endParaRPr lang="en-US" altLang="es-PR" sz="3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>
                <a:latin typeface="Arial" charset="0"/>
                <a:cs typeface="Arial" charset="0"/>
              </a:rPr>
              <a:t>muscular que un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atleta</a:t>
            </a:r>
            <a:endParaRPr lang="en-US" altLang="es-PR" sz="3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 err="1">
                <a:latin typeface="Arial" charset="0"/>
                <a:cs typeface="Arial" charset="0"/>
              </a:rPr>
              <a:t>puede</a:t>
            </a:r>
            <a:r>
              <a:rPr lang="en-US" altLang="es-PR" sz="3800" b="1" dirty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aplicar</a:t>
            </a:r>
            <a:r>
              <a:rPr lang="en-US" altLang="es-PR" sz="3800" b="1" dirty="0">
                <a:latin typeface="Arial" charset="0"/>
                <a:cs typeface="Arial" charset="0"/>
              </a:rPr>
              <a:t>/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usar</a:t>
            </a:r>
            <a:r>
              <a:rPr lang="en-US" altLang="es-PR" sz="3800" b="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en</a:t>
            </a:r>
            <a:r>
              <a:rPr lang="en-US" altLang="es-PR" sz="3800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campo de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entrenamiento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3800" b="1" dirty="0">
                <a:latin typeface="Arial" charset="0"/>
                <a:cs typeface="Arial" charset="0"/>
              </a:rPr>
              <a:t>y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competencia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0678"/>
            <a:ext cx="1872207" cy="57366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55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108762" cy="446449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4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267744" y="1627461"/>
            <a:ext cx="680424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01827" y="2180828"/>
            <a:ext cx="6264696" cy="36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dirty="0" err="1">
                <a:latin typeface="Arial" charset="0"/>
                <a:cs typeface="Arial" charset="0"/>
              </a:rPr>
              <a:t>Aquella</a:t>
            </a:r>
            <a:r>
              <a:rPr lang="en-US" altLang="es-PR" sz="3800" b="1" dirty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fortaleza</a:t>
            </a:r>
            <a:endParaRPr lang="en-US" altLang="es-PR" sz="3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dirty="0">
                <a:latin typeface="Arial" charset="0"/>
                <a:cs typeface="Arial" charset="0"/>
              </a:rPr>
              <a:t>muscular </a:t>
            </a:r>
            <a:r>
              <a:rPr lang="en-US" altLang="es-PR" sz="3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necesaria</a:t>
            </a:r>
            <a:r>
              <a:rPr lang="en-US" altLang="es-PR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ejecución</a:t>
            </a: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en-US" altLang="es-PR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 </a:t>
            </a:r>
            <a:r>
              <a:rPr lang="en-US" altLang="es-PR" sz="3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</a:t>
            </a:r>
            <a:r>
              <a:rPr lang="en-US" altLang="es-PR" sz="3800" b="1" dirty="0">
                <a:latin typeface="Arial" charset="0"/>
                <a:cs typeface="Arial" charset="0"/>
              </a:rPr>
              <a:t>, la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3800" b="1" dirty="0">
                <a:latin typeface="Arial" charset="0"/>
                <a:cs typeface="Arial" charset="0"/>
              </a:rPr>
              <a:t> no se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b="1" dirty="0" err="1">
                <a:latin typeface="Arial" charset="0"/>
                <a:cs typeface="Arial" charset="0"/>
              </a:rPr>
              <a:t>encuentra</a:t>
            </a:r>
            <a:r>
              <a:rPr lang="en-US" altLang="es-PR" sz="3800" b="1" dirty="0">
                <a:latin typeface="Arial" charset="0"/>
                <a:cs typeface="Arial" charset="0"/>
              </a:rPr>
              <a:t>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asociada</a:t>
            </a:r>
            <a:r>
              <a:rPr lang="en-US" altLang="es-PR" sz="3800" b="1" dirty="0">
                <a:latin typeface="Arial" charset="0"/>
                <a:cs typeface="Arial" charset="0"/>
              </a:rPr>
              <a:t> con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sz="3800" dirty="0">
                <a:latin typeface="Arial" charset="0"/>
                <a:cs typeface="Arial" charset="0"/>
              </a:rPr>
              <a:t>l</a:t>
            </a:r>
            <a:r>
              <a:rPr lang="en-US" altLang="es-PR" sz="3800" b="1" dirty="0">
                <a:latin typeface="Arial" charset="0"/>
                <a:cs typeface="Arial" charset="0"/>
              </a:rPr>
              <a:t>a </a:t>
            </a:r>
            <a:r>
              <a:rPr lang="en-US" altLang="es-PR" sz="3800" b="1" dirty="0" err="1">
                <a:latin typeface="Arial" charset="0"/>
                <a:cs typeface="Arial" charset="0"/>
              </a:rPr>
              <a:t>halterofilia</a:t>
            </a:r>
            <a:endParaRPr lang="en-US" altLang="es-PR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1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6" y="653173"/>
            <a:ext cx="1632531" cy="52240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1835696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1835696" y="1627461"/>
            <a:ext cx="72008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869778" y="2180828"/>
            <a:ext cx="7022701" cy="35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Representa</a:t>
            </a:r>
            <a:r>
              <a:rPr lang="en-US" altLang="es-PR" sz="2700" dirty="0">
                <a:latin typeface="Arial" charset="0"/>
                <a:cs typeface="Arial" charset="0"/>
              </a:rPr>
              <a:t> la </a:t>
            </a:r>
            <a:r>
              <a:rPr lang="en-US" altLang="es-PR" sz="2700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27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progresivo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más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efectivo</a:t>
            </a:r>
            <a:r>
              <a:rPr lang="en-US" altLang="es-PR" sz="27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dirigido</a:t>
            </a:r>
            <a:r>
              <a:rPr lang="en-US" altLang="es-PR" sz="2700" dirty="0">
                <a:latin typeface="Arial" charset="0"/>
                <a:cs typeface="Arial" charset="0"/>
              </a:rPr>
              <a:t> a </a:t>
            </a:r>
            <a:r>
              <a:rPr lang="en-US" altLang="es-PR" sz="2700" dirty="0" err="1">
                <a:latin typeface="Arial" charset="0"/>
                <a:cs typeface="Arial" charset="0"/>
              </a:rPr>
              <a:t>mejorar</a:t>
            </a:r>
            <a:r>
              <a:rPr lang="en-US" altLang="es-PR" sz="2700" dirty="0">
                <a:latin typeface="Arial" charset="0"/>
                <a:cs typeface="Arial" charset="0"/>
              </a:rPr>
              <a:t> la </a:t>
            </a:r>
            <a:r>
              <a:rPr lang="en-US" altLang="es-PR" sz="2700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deportiva</a:t>
            </a:r>
            <a:r>
              <a:rPr lang="en-US" altLang="es-PR" sz="27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sin la </a:t>
            </a:r>
            <a:r>
              <a:rPr lang="en-US" altLang="es-PR" sz="2700" dirty="0" err="1">
                <a:latin typeface="Arial" charset="0"/>
                <a:cs typeface="Arial" charset="0"/>
              </a:rPr>
              <a:t>necesidad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incorporar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sesiones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de </a:t>
            </a:r>
            <a:r>
              <a:rPr lang="en-US" altLang="es-PR" sz="2700" dirty="0" err="1">
                <a:latin typeface="Arial" charset="0"/>
                <a:cs typeface="Arial" charset="0"/>
              </a:rPr>
              <a:t>práctica</a:t>
            </a:r>
            <a:r>
              <a:rPr lang="en-US" altLang="es-PR" sz="2700" dirty="0">
                <a:latin typeface="Arial" charset="0"/>
                <a:cs typeface="Arial" charset="0"/>
              </a:rPr>
              <a:t>, o </a:t>
            </a:r>
            <a:r>
              <a:rPr lang="en-US" altLang="es-PR" sz="2700" dirty="0" err="1">
                <a:latin typeface="Arial" charset="0"/>
                <a:cs typeface="Arial" charset="0"/>
              </a:rPr>
              <a:t>ejercicios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específicos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al </a:t>
            </a:r>
            <a:r>
              <a:rPr lang="en-US" altLang="es-PR" sz="2700" dirty="0" err="1">
                <a:latin typeface="Arial" charset="0"/>
                <a:cs typeface="Arial" charset="0"/>
              </a:rPr>
              <a:t>deporte</a:t>
            </a:r>
            <a:r>
              <a:rPr lang="en-US" altLang="es-PR" sz="2700" dirty="0">
                <a:latin typeface="Arial" charset="0"/>
                <a:cs typeface="Arial" charset="0"/>
              </a:rPr>
              <a:t> que </a:t>
            </a:r>
            <a:r>
              <a:rPr lang="en-US" altLang="es-PR" sz="2700" dirty="0" err="1">
                <a:latin typeface="Arial" charset="0"/>
                <a:cs typeface="Arial" charset="0"/>
              </a:rPr>
              <a:t>participa</a:t>
            </a:r>
            <a:r>
              <a:rPr lang="en-US" altLang="es-PR" sz="2700" dirty="0">
                <a:latin typeface="Arial" charset="0"/>
                <a:cs typeface="Arial" charset="0"/>
              </a:rPr>
              <a:t> el </a:t>
            </a:r>
            <a:r>
              <a:rPr lang="en-US" altLang="es-PR" sz="2700" dirty="0" err="1">
                <a:latin typeface="Arial" charset="0"/>
                <a:cs typeface="Arial" charset="0"/>
              </a:rPr>
              <a:t>atleta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</p:spTree>
    <p:extLst>
      <p:ext uri="{BB962C8B-B14F-4D97-AF65-F5344CB8AC3E}">
        <p14:creationId xmlns:p14="http://schemas.microsoft.com/office/powerpoint/2010/main" val="314285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160239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160240" y="1700808"/>
            <a:ext cx="69482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endParaRPr lang="es-PR" altLang="es-PR" sz="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60239" y="2420888"/>
            <a:ext cx="629877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Permite</a:t>
            </a:r>
            <a:r>
              <a:rPr lang="en-US" altLang="es-PR" sz="3600" dirty="0">
                <a:latin typeface="Arial" charset="0"/>
                <a:cs typeface="Arial" charset="0"/>
              </a:rPr>
              <a:t> al </a:t>
            </a:r>
            <a:r>
              <a:rPr lang="en-US" altLang="es-PR" sz="3600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aplicar</a:t>
            </a:r>
            <a:r>
              <a:rPr lang="en-US" altLang="es-P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dirty="0">
                <a:latin typeface="Arial" charset="0"/>
                <a:cs typeface="Arial" charset="0"/>
              </a:rPr>
              <a:t>la </a:t>
            </a:r>
            <a:endParaRPr lang="en-US" altLang="es-PR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fortaleza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>
                <a:latin typeface="Arial" charset="0"/>
                <a:cs typeface="Arial" charset="0"/>
              </a:rPr>
              <a:t>muscular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a la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destreza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deportiva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sin </a:t>
            </a:r>
            <a:r>
              <a:rPr lang="en-US" altLang="es-PR" sz="3600" dirty="0" err="1">
                <a:latin typeface="Arial" charset="0"/>
                <a:cs typeface="Arial" charset="0"/>
              </a:rPr>
              <a:t>tener</a:t>
            </a:r>
            <a:r>
              <a:rPr lang="en-US" altLang="es-PR" sz="3600" dirty="0">
                <a:latin typeface="Arial" charset="0"/>
                <a:cs typeface="Arial" charset="0"/>
              </a:rPr>
              <a:t> que </a:t>
            </a:r>
            <a:r>
              <a:rPr lang="en-US" altLang="es-PR" sz="3600" dirty="0" err="1">
                <a:latin typeface="Arial" charset="0"/>
                <a:cs typeface="Arial" charset="0"/>
              </a:rPr>
              <a:t>ejecutar</a:t>
            </a:r>
            <a:r>
              <a:rPr lang="en-US" altLang="es-PR" sz="3600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propia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dirty="0" err="1">
                <a:latin typeface="Arial" charset="0"/>
                <a:cs typeface="Arial" charset="0"/>
              </a:rPr>
              <a:t>destreza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2" y="692696"/>
            <a:ext cx="1850536" cy="52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2097"/>
      </p:ext>
    </p:extLst>
  </p:cSld>
  <p:clrMapOvr>
    <a:masterClrMapping/>
  </p:clrMapOvr>
  <p:transition spd="slow">
    <p:wheel spokes="1"/>
    <p:sndAc>
      <p:stSnd>
        <p:snd r:embed="rId3" name="wind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OrgSiste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3263"/>
            <a:ext cx="7267455" cy="58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6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3" y="1184550"/>
            <a:ext cx="2580239" cy="4656718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2843503" y="1040013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843503" y="1976638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43502" y="3056758"/>
            <a:ext cx="6048978" cy="282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Conjunto</a:t>
            </a:r>
            <a:r>
              <a:rPr lang="en-US" altLang="es-PR" sz="2900" dirty="0">
                <a:latin typeface="Arial" charset="0"/>
                <a:cs typeface="Arial" charset="0"/>
              </a:rPr>
              <a:t> de </a:t>
            </a:r>
            <a:r>
              <a:rPr lang="en-US" altLang="es-PR" sz="2900" dirty="0" err="1">
                <a:latin typeface="Arial" charset="0"/>
                <a:cs typeface="Arial" charset="0"/>
              </a:rPr>
              <a:t>ejercicios</a:t>
            </a:r>
            <a:r>
              <a:rPr lang="en-US" altLang="es-PR" sz="2900" dirty="0">
                <a:latin typeface="Arial" charset="0"/>
                <a:cs typeface="Arial" charset="0"/>
              </a:rPr>
              <a:t> </a:t>
            </a:r>
            <a:r>
              <a:rPr lang="en-US" altLang="es-PR" sz="2900" dirty="0" err="1">
                <a:latin typeface="Arial" charset="0"/>
                <a:cs typeface="Arial" charset="0"/>
              </a:rPr>
              <a:t>indicados</a:t>
            </a:r>
            <a:endParaRPr lang="en-US" altLang="es-PR" sz="29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durante</a:t>
            </a:r>
            <a:r>
              <a:rPr lang="en-US" altLang="es-PR" sz="2900" dirty="0">
                <a:latin typeface="Arial" charset="0"/>
                <a:cs typeface="Arial" charset="0"/>
              </a:rPr>
              <a:t> las </a:t>
            </a:r>
            <a:r>
              <a:rPr lang="en-US" altLang="es-PR" sz="2900" dirty="0" err="1">
                <a:latin typeface="Arial" charset="0"/>
                <a:cs typeface="Arial" charset="0"/>
              </a:rPr>
              <a:t>fases</a:t>
            </a:r>
            <a:r>
              <a:rPr lang="en-US" altLang="es-PR" sz="2900" dirty="0">
                <a:latin typeface="Arial" charset="0"/>
                <a:cs typeface="Arial" charset="0"/>
              </a:rPr>
              <a:t> </a:t>
            </a:r>
            <a:r>
              <a:rPr lang="en-US" altLang="es-PR" sz="2900" dirty="0" err="1">
                <a:latin typeface="Arial" charset="0"/>
                <a:cs typeface="Arial" charset="0"/>
              </a:rPr>
              <a:t>posteriores</a:t>
            </a:r>
            <a:r>
              <a:rPr lang="en-US" altLang="es-PR" sz="2900" dirty="0">
                <a:latin typeface="Arial" charset="0"/>
                <a:cs typeface="Arial" charset="0"/>
              </a:rPr>
              <a:t> al</a:t>
            </a: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900" dirty="0">
                <a:latin typeface="Arial" charset="0"/>
                <a:cs typeface="Arial" charset="0"/>
              </a:rPr>
              <a:t>, </a:t>
            </a:r>
            <a:r>
              <a:rPr lang="en-US" altLang="es-PR" sz="2900" dirty="0" err="1">
                <a:latin typeface="Arial" charset="0"/>
                <a:cs typeface="Arial" charset="0"/>
              </a:rPr>
              <a:t>cuando</a:t>
            </a:r>
            <a:r>
              <a:rPr lang="en-US" altLang="es-PR" sz="2900" dirty="0">
                <a:latin typeface="Arial" charset="0"/>
                <a:cs typeface="Arial" charset="0"/>
              </a:rPr>
              <a:t> </a:t>
            </a:r>
            <a:r>
              <a:rPr lang="en-US" altLang="es-PR" sz="2900" dirty="0" err="1">
                <a:latin typeface="Arial" charset="0"/>
                <a:cs typeface="Arial" charset="0"/>
              </a:rPr>
              <a:t>es</a:t>
            </a:r>
            <a:endParaRPr lang="en-US" altLang="es-PR" sz="29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necesario</a:t>
            </a:r>
            <a:r>
              <a:rPr lang="en-US" altLang="es-PR" sz="2900" dirty="0">
                <a:latin typeface="Arial" charset="0"/>
                <a:cs typeface="Arial" charset="0"/>
              </a:rPr>
              <a:t> el </a:t>
            </a:r>
            <a:r>
              <a:rPr lang="en-US" altLang="es-PR" sz="2900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2900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700"/>
              </a:lnSpc>
              <a:spcBef>
                <a:spcPct val="20000"/>
              </a:spcBef>
            </a:pPr>
            <a:r>
              <a:rPr lang="en-US" altLang="es-PR" sz="2900" dirty="0" err="1">
                <a:latin typeface="Arial" charset="0"/>
                <a:cs typeface="Arial" charset="0"/>
              </a:rPr>
              <a:t>fortaleza</a:t>
            </a:r>
            <a:r>
              <a:rPr lang="en-US" altLang="es-PR" sz="2900" dirty="0">
                <a:latin typeface="Arial" charset="0"/>
                <a:cs typeface="Arial" charset="0"/>
              </a:rPr>
              <a:t> muscular </a:t>
            </a:r>
            <a:r>
              <a:rPr lang="en-US" altLang="es-PR" sz="2900" dirty="0" err="1">
                <a:latin typeface="Arial" charset="0"/>
                <a:cs typeface="Arial" charset="0"/>
              </a:rPr>
              <a:t>específica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4030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3),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" y="980728"/>
            <a:ext cx="2750034" cy="50405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771495" y="1052215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771495" y="2060848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05578" y="3197651"/>
            <a:ext cx="601489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Intenta</a:t>
            </a:r>
            <a:r>
              <a:rPr lang="en-US" altLang="es-PR" sz="4000" dirty="0">
                <a:latin typeface="Arial" charset="0"/>
                <a:cs typeface="Arial" charset="0"/>
              </a:rPr>
              <a:t> </a:t>
            </a:r>
            <a:r>
              <a:rPr lang="en-US" altLang="es-PR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simular</a:t>
            </a:r>
            <a:r>
              <a:rPr lang="en-U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4000" b="1" dirty="0">
                <a:latin typeface="Arial" charset="0"/>
                <a:cs typeface="Arial" charset="0"/>
              </a:rPr>
              <a:t>la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 err="1">
                <a:latin typeface="Arial" charset="0"/>
                <a:cs typeface="Arial" charset="0"/>
              </a:rPr>
              <a:t>destreza</a:t>
            </a:r>
            <a:r>
              <a:rPr lang="en-US" altLang="es-PR" sz="4000" dirty="0">
                <a:latin typeface="Arial" charset="0"/>
                <a:cs typeface="Arial" charset="0"/>
              </a:rPr>
              <a:t> </a:t>
            </a:r>
            <a:r>
              <a:rPr lang="en-US" altLang="es-PR" sz="4000" dirty="0" err="1">
                <a:latin typeface="Arial" charset="0"/>
                <a:cs typeface="Arial" charset="0"/>
              </a:rPr>
              <a:t>deportiva</a:t>
            </a:r>
            <a:endParaRPr lang="en-US" altLang="es-PR" sz="40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c</a:t>
            </a:r>
            <a:r>
              <a:rPr lang="en-US" altLang="es-PR" sz="4000" b="1" dirty="0">
                <a:latin typeface="Arial" charset="0"/>
                <a:cs typeface="Arial" charset="0"/>
              </a:rPr>
              <a:t>on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alguna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resistencia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4000" dirty="0">
                <a:latin typeface="Arial" charset="0"/>
                <a:cs typeface="Arial" charset="0"/>
              </a:rPr>
              <a:t>externa </a:t>
            </a:r>
            <a:r>
              <a:rPr lang="en-US" altLang="es-PR" sz="4000" dirty="0" err="1">
                <a:latin typeface="Arial" charset="0"/>
                <a:cs typeface="Arial" charset="0"/>
              </a:rPr>
              <a:t>liviana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628062238"/>
      </p:ext>
    </p:extLst>
  </p:cSld>
  <p:clrMapOvr>
    <a:masterClrMapping/>
  </p:clrMapOvr>
  <p:transition spd="slow">
    <p:circle/>
    <p:sndAc>
      <p:stSnd>
        <p:snd r:embed="rId3" name="wind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7" y="2766871"/>
            <a:ext cx="2942333" cy="2174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6" y="1136720"/>
            <a:ext cx="2123282" cy="1554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1" y="4937925"/>
            <a:ext cx="1872248" cy="1053646"/>
          </a:xfrm>
          <a:prstGeom prst="rect">
            <a:avLst/>
          </a:prstGeom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771495" y="980207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771495" y="1988840"/>
            <a:ext cx="633700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</a:p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ESPECÍFICO AL DEPORTE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805578" y="3284984"/>
            <a:ext cx="608690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600" dirty="0">
                <a:latin typeface="Arial" charset="0"/>
                <a:cs typeface="Arial" charset="0"/>
              </a:rPr>
              <a:t> de </a:t>
            </a:r>
            <a:r>
              <a:rPr lang="en-US" altLang="es-PR" sz="3600" dirty="0" err="1">
                <a:latin typeface="Arial" charset="0"/>
                <a:cs typeface="Arial" charset="0"/>
              </a:rPr>
              <a:t>ciertos</a:t>
            </a:r>
            <a:endParaRPr lang="en-US" altLang="es-PR" sz="3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patrones</a:t>
            </a:r>
            <a:r>
              <a:rPr lang="en-U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movimientos</a:t>
            </a:r>
            <a:endParaRPr lang="en-US" altLang="es-P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específicos</a:t>
            </a:r>
            <a:r>
              <a:rPr lang="en-US" altLang="es-PR" sz="3600" dirty="0">
                <a:latin typeface="Arial" charset="0"/>
                <a:cs typeface="Arial" charset="0"/>
              </a:rPr>
              <a:t> al </a:t>
            </a:r>
            <a:r>
              <a:rPr lang="en-US" altLang="es-PR" sz="3600" dirty="0" err="1">
                <a:latin typeface="Arial" charset="0"/>
                <a:cs typeface="Arial" charset="0"/>
              </a:rPr>
              <a:t>deporte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dirty="0" err="1">
                <a:latin typeface="Arial" charset="0"/>
                <a:cs typeface="Arial" charset="0"/>
              </a:rPr>
              <a:t>en</a:t>
            </a:r>
            <a:endParaRPr lang="en-US" altLang="es-PR" sz="3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dirty="0">
                <a:latin typeface="Arial" charset="0"/>
                <a:cs typeface="Arial" charset="0"/>
              </a:rPr>
              <a:t>que </a:t>
            </a:r>
            <a:r>
              <a:rPr lang="en-US" altLang="es-PR" sz="3600" dirty="0" err="1">
                <a:latin typeface="Arial" charset="0"/>
                <a:cs typeface="Arial" charset="0"/>
              </a:rPr>
              <a:t>compite</a:t>
            </a:r>
            <a:r>
              <a:rPr lang="en-US" altLang="es-PR" sz="3600" dirty="0">
                <a:latin typeface="Arial" charset="0"/>
                <a:cs typeface="Arial" charset="0"/>
              </a:rPr>
              <a:t> el </a:t>
            </a:r>
            <a:r>
              <a:rPr lang="en-US" altLang="es-PR" sz="3600" dirty="0" err="1">
                <a:latin typeface="Arial" charset="0"/>
                <a:cs typeface="Arial" charset="0"/>
              </a:rPr>
              <a:t>atleta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405080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107622"/>
            <a:ext cx="7632848" cy="4884858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263263" y="648559"/>
            <a:ext cx="8629216" cy="3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100" b="0" i="1" u="sng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 ES EL ENFOQUE</a:t>
            </a:r>
            <a:r>
              <a:rPr lang="es-PR" altLang="es-PR" sz="21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ENTRENAMIENTO FUNCIONAL:</a:t>
            </a:r>
          </a:p>
        </p:txBody>
      </p:sp>
    </p:spTree>
    <p:extLst>
      <p:ext uri="{BB962C8B-B14F-4D97-AF65-F5344CB8AC3E}">
        <p14:creationId xmlns:p14="http://schemas.microsoft.com/office/powerpoint/2010/main" val="16347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2548" y="6021288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056784" cy="52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1842235" cy="27633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75" y="3050025"/>
            <a:ext cx="3482097" cy="2118893"/>
          </a:xfrm>
          <a:prstGeom prst="rect">
            <a:avLst/>
          </a:prstGeom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462548" y="5949280"/>
            <a:ext cx="835792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4),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</a:t>
            </a:r>
          </a:p>
        </p:txBody>
      </p:sp>
      <p:sp>
        <p:nvSpPr>
          <p:cNvPr id="43" name="Title 1"/>
          <p:cNvSpPr>
            <a:spLocks/>
          </p:cNvSpPr>
          <p:nvPr/>
        </p:nvSpPr>
        <p:spPr bwMode="auto">
          <a:xfrm>
            <a:off x="2051720" y="692696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44" name="Title 1"/>
          <p:cNvSpPr>
            <a:spLocks/>
          </p:cNvSpPr>
          <p:nvPr/>
        </p:nvSpPr>
        <p:spPr bwMode="auto">
          <a:xfrm>
            <a:off x="2051721" y="1628800"/>
            <a:ext cx="69482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endParaRPr lang="es-PR" altLang="es-PR" sz="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689093" y="3083867"/>
            <a:ext cx="5899131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Cualidad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del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movimiento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funcional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1412993" y="4112088"/>
            <a:ext cx="366306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Se entrena y evalúa: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7" name="Picture 13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8" y="4145425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1049456" y="3607213"/>
            <a:ext cx="474668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La </a:t>
            </a:r>
            <a:r>
              <a:rPr lang="en-US" altLang="es-PR" sz="2100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dirty="0">
                <a:solidFill>
                  <a:srgbClr val="000000"/>
                </a:solidFill>
              </a:rPr>
              <a:t> muscular </a:t>
            </a:r>
            <a:r>
              <a:rPr lang="en-US" altLang="es-PR" sz="2100" dirty="0" err="1">
                <a:solidFill>
                  <a:srgbClr val="000000"/>
                </a:solidFill>
              </a:rPr>
              <a:t>funcional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9" name="Picture 15" descr="Bullet_Round_Diamond_Maggenta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67865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1698743" y="4553512"/>
            <a:ext cx="352132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Fundamentado en la: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Picture 21" descr="Bullet_Square_Belved_Red1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80" y="465670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5875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3" descr="CURVHE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25" y="2132856"/>
            <a:ext cx="38529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itle 1"/>
          <p:cNvSpPr>
            <a:spLocks/>
          </p:cNvSpPr>
          <p:nvPr/>
        </p:nvSpPr>
        <p:spPr bwMode="auto">
          <a:xfrm>
            <a:off x="2231232" y="2196356"/>
            <a:ext cx="352839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</a:t>
            </a:r>
            <a:r>
              <a:rPr lang="en-US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ÍSTICA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5" name="Text Box 73"/>
          <p:cNvSpPr txBox="1">
            <a:spLocks noChangeArrowheads="1"/>
          </p:cNvSpPr>
          <p:nvPr/>
        </p:nvSpPr>
        <p:spPr bwMode="auto">
          <a:xfrm>
            <a:off x="2052637" y="5408232"/>
            <a:ext cx="60477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No existe la cuantificación (</a:t>
            </a:r>
            <a:r>
              <a:rPr lang="es-ES" altLang="es-PR" sz="2200" i="1" dirty="0" err="1">
                <a:solidFill>
                  <a:srgbClr val="000000"/>
                </a:solidFill>
                <a:latin typeface="Times New Roman" pitchFamily="18" charset="0"/>
              </a:rPr>
              <a:t>Ej</a:t>
            </a: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: carga o número)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6" name="Text Box 74"/>
          <p:cNvSpPr txBox="1">
            <a:spLocks noChangeArrowheads="1"/>
          </p:cNvSpPr>
          <p:nvPr/>
        </p:nvSpPr>
        <p:spPr bwMode="auto">
          <a:xfrm>
            <a:off x="2016125" y="5049457"/>
            <a:ext cx="3996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nb-NO" altLang="es-PR" sz="1900" dirty="0"/>
              <a:t>Calidad del movimiento:</a:t>
            </a:r>
            <a:endParaRPr lang="en-US" altLang="es-PR" sz="1900" dirty="0"/>
          </a:p>
        </p:txBody>
      </p:sp>
      <p:pic>
        <p:nvPicPr>
          <p:cNvPr id="57" name="Picture 75" descr="Bullet_Round_Sphere_Violete_0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120895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7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FUNDAMENTALES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9212"/>
            <a:ext cx="74888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115617" y="2052712"/>
            <a:ext cx="676875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51520" y="2707173"/>
            <a:ext cx="856870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3000"/>
              </a:lnSpc>
            </a:pPr>
            <a:r>
              <a:rPr lang="es-E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La habilidad del sistema neuromuscular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contraerse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eccéntricamente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fase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desaceleración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reducción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la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concéntricamente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fase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aceleración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generación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la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) 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isométricamente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 (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dinámicamente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estabilizar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sistema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humano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,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naturaleza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funcional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[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cadena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kinética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]),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una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manera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eficiente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efectiva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utlizando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los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tres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planos</a:t>
            </a:r>
            <a:r>
              <a:rPr lang="en-US" altLang="es-PR" sz="24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endParaRPr lang="en-US" altLang="es-PR" sz="2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569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1" y="434834"/>
            <a:ext cx="2575333" cy="16980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8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1123950"/>
            <a:ext cx="21240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9395" name="Picture 3" descr="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782638"/>
            <a:ext cx="6421437" cy="56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2" y="481234"/>
            <a:ext cx="2418177" cy="136826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569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3-4),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39552" y="2682610"/>
            <a:ext cx="7920880" cy="32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700"/>
              </a:lnSpc>
            </a:pPr>
            <a:r>
              <a:rPr lang="es-E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La habilidad del sistema nervioso central 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(SNC) de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permitir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agonistas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antagonistas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sinergistas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estabilizadores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neutralizadores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trabajar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sinergéticamente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(para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producir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reducir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fuerza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dinámicamente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estabilizar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todo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el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sistema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movimiento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humano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eficientemente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independientemente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durante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actividades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atléticas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naturaleza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dinámicas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(que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involucran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cadena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s-PR" sz="2600" dirty="0" err="1">
                <a:solidFill>
                  <a:srgbClr val="000000"/>
                </a:solidFill>
                <a:latin typeface="Arial" panose="020B0604020202020204" pitchFamily="34" charset="0"/>
              </a:rPr>
              <a:t>cinética</a:t>
            </a:r>
            <a:r>
              <a:rPr lang="en-US" altLang="es-PR" sz="26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FUNDAMENTALES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68971"/>
            <a:ext cx="65527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1331640" y="1932471"/>
            <a:ext cx="61926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EFICIENCIA NEUROMUSCULAR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57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(pp. 3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909290"/>
            <a:ext cx="9180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2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  <p:pic>
        <p:nvPicPr>
          <p:cNvPr id="410632" name="Picture 8" descr="1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76090"/>
            <a:ext cx="8569325" cy="3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ind.wav"/>
          </p:stSnd>
        </p:sndAc>
      </p:transition>
    </mc:Choice>
    <mc:Fallback xmlns="">
      <p:transition spd="slow">
        <p:split orient="vert"/>
        <p:sndAc>
          <p:stSnd>
            <p:snd r:embed="rId6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907704" y="1701800"/>
            <a:ext cx="5204941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400" b="1" dirty="0">
                <a:latin typeface="Times New Roman" pitchFamily="18" charset="0"/>
              </a:rPr>
              <a:t> </a:t>
            </a:r>
            <a:r>
              <a:rPr lang="es-P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Sistema Sensorial (Aferente)</a:t>
            </a:r>
            <a:endParaRPr lang="es-PR" sz="3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50999" y="4175125"/>
            <a:ext cx="7570788" cy="43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Proprioceptores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043608" y="1155700"/>
            <a:ext cx="670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SISTEMA NERVIOSO PERIFÉRICO (SNP)</a:t>
            </a:r>
            <a:endParaRPr lang="en-US" altLang="es-PR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81349" y="2349500"/>
            <a:ext cx="4495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3000" b="1">
                <a:latin typeface="Times New Roman" pitchFamily="18" charset="0"/>
              </a:rPr>
              <a:t>Receptores Sensitivos</a:t>
            </a:r>
            <a:endParaRPr lang="es-PR" sz="3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4314949" y="15001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66849" y="2740025"/>
            <a:ext cx="327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Exteroceptores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829424" y="2752725"/>
            <a:ext cx="320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i="1" dirty="0" err="1">
                <a:solidFill>
                  <a:srgbClr val="484876"/>
                </a:solidFill>
                <a:latin typeface="Arial Black" panose="020B0A04020102020204" pitchFamily="34" charset="0"/>
              </a:rPr>
              <a:t>Interoceptores</a:t>
            </a:r>
            <a:endParaRPr lang="es-PR" altLang="es-PR" sz="2700" i="1" dirty="0">
              <a:solidFill>
                <a:srgbClr val="484876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00149" y="3197225"/>
            <a:ext cx="35433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Responden a Estímulos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 </a:t>
            </a:r>
            <a:r>
              <a:rPr lang="es-P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Fuera del Cuerpo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(Piel, Oido, Vista)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45149" y="3209925"/>
            <a:ext cx="43942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Responden a Estímulos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sz="2700" b="1" i="1">
                <a:latin typeface="Times New Roman" pitchFamily="18" charset="0"/>
              </a:rPr>
              <a:t> </a:t>
            </a:r>
            <a:r>
              <a:rPr lang="es-P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Dentro del Cuerpo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(Corazón, Vasos, Pulmones, Gastro)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27199" y="4657725"/>
            <a:ext cx="76311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s-PR" sz="2700" b="1" i="1">
                <a:latin typeface="Times New Roman" panose="02020603050405020304" pitchFamily="18" charset="0"/>
              </a:rPr>
              <a:t>Responde a: </a:t>
            </a:r>
            <a:r>
              <a:rPr lang="es-PR" altLang="es-PR" sz="2700" b="1" i="1">
                <a:solidFill>
                  <a:srgbClr val="FF0000"/>
                </a:solidFill>
                <a:latin typeface="Arial" panose="020B0604020202020204" pitchFamily="34" charset="0"/>
              </a:rPr>
              <a:t>Movimientos/Tensión Muscular</a:t>
            </a: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H="1">
            <a:off x="2073399" y="2605088"/>
            <a:ext cx="568325" cy="24606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6223124" y="2614613"/>
            <a:ext cx="630238" cy="25241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6" name="Line 24"/>
          <p:cNvSpPr>
            <a:spLocks noChangeShapeType="1"/>
          </p:cNvSpPr>
          <p:nvPr/>
        </p:nvSpPr>
        <p:spPr bwMode="auto">
          <a:xfrm>
            <a:off x="4314949" y="2743200"/>
            <a:ext cx="0" cy="15049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7" name="Line 25"/>
          <p:cNvSpPr>
            <a:spLocks noChangeShapeType="1"/>
          </p:cNvSpPr>
          <p:nvPr/>
        </p:nvSpPr>
        <p:spPr bwMode="auto">
          <a:xfrm>
            <a:off x="1914649" y="3111500"/>
            <a:ext cx="0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4327649" y="21224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179512" y="5233988"/>
            <a:ext cx="22875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Músculos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Huso  Muscular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284537" y="5233988"/>
            <a:ext cx="279876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Tendones/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Ligamentos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ÓrganosTendinosos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 Golgi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37180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4756274" y="5233988"/>
            <a:ext cx="23018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Articulaciones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Receptores Articulares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>
            <a:off x="1393949" y="49672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>
            <a:off x="59024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16862" y="5233988"/>
            <a:ext cx="20796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Oído Interno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PR" sz="2200" b="1">
                <a:latin typeface="Times New Roman" pitchFamily="18" charset="0"/>
              </a:rPr>
              <a:t>(</a:t>
            </a:r>
            <a:r>
              <a:rPr lang="es-PR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Receptores Vestibulares</a:t>
            </a:r>
            <a:r>
              <a:rPr lang="es-PR" sz="2200" b="1">
                <a:latin typeface="Times New Roman" pitchFamily="18" charset="0"/>
              </a:rPr>
              <a:t>)</a:t>
            </a:r>
            <a:endParaRPr lang="es-PR" sz="22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7921749" y="4954588"/>
            <a:ext cx="0" cy="3873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7261349" y="3124200"/>
            <a:ext cx="0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4289549" y="4478338"/>
            <a:ext cx="0" cy="214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" name="Rectangle 1"/>
          <p:cNvSpPr/>
          <p:nvPr/>
        </p:nvSpPr>
        <p:spPr>
          <a:xfrm>
            <a:off x="593472" y="601524"/>
            <a:ext cx="7938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TIPOS DE RECEPTORES SENSORIALES:</a:t>
            </a:r>
          </a:p>
        </p:txBody>
      </p:sp>
    </p:spTree>
    <p:extLst>
      <p:ext uri="{BB962C8B-B14F-4D97-AF65-F5344CB8AC3E}">
        <p14:creationId xmlns:p14="http://schemas.microsoft.com/office/powerpoint/2010/main" val="39892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3528" y="692696"/>
            <a:ext cx="842493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CRÉDITOS DE ILUSTRACIONES: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38158" y="1484784"/>
            <a:ext cx="848231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Stock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https://stock.adobe.com/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San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CA: 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Mega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Ontario,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Lemaire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B. (2003).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®: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Quebec,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(1997).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Cleveland, OH: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TechPool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Studios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>
              <a:lnSpc>
                <a:spcPts val="2500"/>
              </a:lnSpc>
            </a:pPr>
            <a:endParaRPr lang="en-US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Development and its licensors (1995-2006). </a:t>
            </a:r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 Explosion 800,000 Premium-Quality Graphics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Calabasas, CA: Nova Development</a:t>
            </a:r>
          </a:p>
          <a:p>
            <a:pPr>
              <a:lnSpc>
                <a:spcPts val="2500"/>
              </a:lnSpc>
            </a:pPr>
            <a:endParaRPr lang="en-US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“Google images”</a:t>
            </a:r>
          </a:p>
          <a:p>
            <a:pPr>
              <a:lnSpc>
                <a:spcPts val="2500"/>
              </a:lnSpc>
            </a:pP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3923928" y="2492896"/>
            <a:ext cx="49922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7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72330" y="2420044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s-PR" sz="8100" b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4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429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2" y="727994"/>
            <a:ext cx="2335106" cy="1896294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92327" y="275737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 y ejercicios funcionales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737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92328" y="3304611"/>
            <a:ext cx="72640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integrado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14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92328" y="3783293"/>
            <a:ext cx="8272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neuromuscular integrado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4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92328" y="4303239"/>
            <a:ext cx="84161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neuromotor y ejercicios </a:t>
            </a:r>
            <a:r>
              <a:rPr lang="es-PR" altLang="es-PR" sz="2200" b="1" dirty="0">
                <a:latin typeface="Arial" panose="020B0604020202020204" pitchFamily="34" charset="0"/>
                <a:cs typeface="Arial" panose="020B0604020202020204" pitchFamily="34" charset="0"/>
              </a:rPr>
              <a:t>neuromotores</a:t>
            </a:r>
          </a:p>
        </p:txBody>
      </p:sp>
      <p:pic>
        <p:nvPicPr>
          <p:cNvPr id="28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695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92327" y="4773595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ntrenamiento propioceptivo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35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92328" y="5320835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de perturbación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76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92327" y="580526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de la fortaleza muscular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05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737717" y="597131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71800" y="1459888"/>
            <a:ext cx="604867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65655"/>
            <a:ext cx="417646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3059832" y="2029155"/>
            <a:ext cx="36004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TÉRMINOS AFINES</a:t>
            </a:r>
          </a:p>
        </p:txBody>
      </p:sp>
    </p:spTree>
    <p:extLst>
      <p:ext uri="{BB962C8B-B14F-4D97-AF65-F5344CB8AC3E}">
        <p14:creationId xmlns:p14="http://schemas.microsoft.com/office/powerpoint/2010/main" val="24751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27"/>
            <a:ext cx="7454365" cy="6826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5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45948</TotalTime>
  <Words>4409</Words>
  <Application>Microsoft Office PowerPoint</Application>
  <PresentationFormat>On-screen Show (4:3)</PresentationFormat>
  <Paragraphs>465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Conceptos Básicos del Entrenamiento Funcional</dc:title>
  <dc:creator>Valued Acer Customer</dc:creator>
  <cp:lastModifiedBy>Edgar Lopategui Corsino</cp:lastModifiedBy>
  <cp:revision>5019</cp:revision>
  <cp:lastPrinted>2016-09-29T16:33:06Z</cp:lastPrinted>
  <dcterms:created xsi:type="dcterms:W3CDTF">2012-03-25T21:01:47Z</dcterms:created>
  <dcterms:modified xsi:type="dcterms:W3CDTF">2023-03-08T17:18:11Z</dcterms:modified>
</cp:coreProperties>
</file>